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gif" ContentType="image/gif"/>
  <Default Extension="wdp" ContentType="image/vnd.ms-photo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7" r:id="rId3"/>
  </p:sldMasterIdLst>
  <p:sldIdLst>
    <p:sldId id="256" r:id="rId4"/>
    <p:sldId id="264" r:id="rId5"/>
    <p:sldId id="265" r:id="rId6"/>
    <p:sldId id="266" r:id="rId7"/>
    <p:sldId id="267" r:id="rId8"/>
    <p:sldId id="268" r:id="rId9"/>
    <p:sldId id="269" r:id="rId10"/>
    <p:sldId id="270" r:id="rId11"/>
    <p:sldId id="271" r:id="rId12"/>
    <p:sldId id="272" r:id="rId13"/>
    <p:sldId id="273" r:id="rId14"/>
    <p:sldId id="274" r:id="rId15"/>
    <p:sldId id="275" r:id="rId16"/>
    <p:sldId id="261" r:id="rId17"/>
    <p:sldId id="262" r:id="rId18"/>
    <p:sldId id="278" r:id="rId19"/>
  </p:sldIdLst>
  <p:sldSz cx="9144000" cy="5143500" type="screen16x9"/>
  <p:notesSz cx="6858000" cy="9144000"/>
  <p:custDataLst>
    <p:tags r:id="rId23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C884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 showGuides="1">
      <p:cViewPr>
        <p:scale>
          <a:sx n="100" d="100"/>
          <a:sy n="100" d="100"/>
        </p:scale>
        <p:origin x="763" y="485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3" Type="http://schemas.openxmlformats.org/officeDocument/2006/relationships/tags" Target="tags/tag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image" Target="../media/image22.png"/><Relationship Id="rId4" Type="http://schemas.openxmlformats.org/officeDocument/2006/relationships/image" Target="../media/image21.png"/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5" Type="http://schemas.openxmlformats.org/officeDocument/2006/relationships/image" Target="../media/image22.png"/><Relationship Id="rId4" Type="http://schemas.openxmlformats.org/officeDocument/2006/relationships/image" Target="../media/image21.png"/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image" Target="../media/image14.png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GIF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4" Type="http://schemas.openxmlformats.org/officeDocument/2006/relationships/image" Target="../media/image18.png"/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文本框 22"/>
          <p:cNvSpPr txBox="1"/>
          <p:nvPr userDrawn="1"/>
        </p:nvSpPr>
        <p:spPr>
          <a:xfrm>
            <a:off x="6913272" y="10352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36" name="直线连接符 4"/>
          <p:cNvCxnSpPr/>
          <p:nvPr userDrawn="1"/>
        </p:nvCxnSpPr>
        <p:spPr>
          <a:xfrm flipV="1">
            <a:off x="6717927" y="38336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矩形 36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gradFill flip="none" rotWithShape="1">
            <a:gsLst>
              <a:gs pos="51000">
                <a:srgbClr val="FFFFFF">
                  <a:alpha val="25000"/>
                </a:srgbClr>
              </a:gs>
              <a:gs pos="20000">
                <a:srgbClr val="FFFFFF">
                  <a:alpha val="50000"/>
                </a:srgbClr>
              </a:gs>
              <a:gs pos="66000">
                <a:schemeClr val="accent1">
                  <a:lumMod val="0"/>
                  <a:lumOff val="100000"/>
                  <a:alpha val="0"/>
                </a:schemeClr>
              </a:gs>
              <a:gs pos="0">
                <a:schemeClr val="bg1">
                  <a:lumMod val="100000"/>
                  <a:alpha val="7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581025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blipFill dpi="0" rotWithShape="1">
          <a:blip r:embed="rId2">
            <a:alphaModFix amt="85000"/>
            <a:lum/>
          </a:blip>
          <a:srcRect/>
          <a:stretch>
            <a:fillRect l="-12000" r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: 圆角 14"/>
          <p:cNvSpPr/>
          <p:nvPr userDrawn="1"/>
        </p:nvSpPr>
        <p:spPr>
          <a:xfrm>
            <a:off x="44450" y="64459"/>
            <a:ext cx="9053830" cy="5014582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7" name="组合 6"/>
          <p:cNvGrpSpPr/>
          <p:nvPr userDrawn="1"/>
        </p:nvGrpSpPr>
        <p:grpSpPr>
          <a:xfrm>
            <a:off x="-91440" y="-106992"/>
            <a:ext cx="2849881" cy="975360"/>
            <a:chOff x="-91440" y="-106992"/>
            <a:chExt cx="2849881" cy="975360"/>
          </a:xfrm>
        </p:grpSpPr>
        <p:sp>
          <p:nvSpPr>
            <p:cNvPr id="5" name="矩形: 圆角 4"/>
            <p:cNvSpPr/>
            <p:nvPr userDrawn="1"/>
          </p:nvSpPr>
          <p:spPr>
            <a:xfrm>
              <a:off x="685801" y="64459"/>
              <a:ext cx="2072640" cy="59467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pic>
          <p:nvPicPr>
            <p:cNvPr id="3" name="图片 2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-91440" y="-106992"/>
              <a:ext cx="975360" cy="975360"/>
            </a:xfrm>
            <a:prstGeom prst="rect">
              <a:avLst/>
            </a:prstGeom>
          </p:spPr>
        </p:pic>
        <p:sp>
          <p:nvSpPr>
            <p:cNvPr id="4" name="矩形: 圆角 3"/>
            <p:cNvSpPr/>
            <p:nvPr userDrawn="1"/>
          </p:nvSpPr>
          <p:spPr>
            <a:xfrm>
              <a:off x="720000" y="91260"/>
              <a:ext cx="2004060" cy="538364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情境导入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sp>
        <p:nvSpPr>
          <p:cNvPr id="8" name="椭圆 7"/>
          <p:cNvSpPr/>
          <p:nvPr userDrawn="1"/>
        </p:nvSpPr>
        <p:spPr>
          <a:xfrm>
            <a:off x="2595472" y="0"/>
            <a:ext cx="257175" cy="257175"/>
          </a:xfrm>
          <a:prstGeom prst="ellipse">
            <a:avLst/>
          </a:prstGeom>
          <a:gradFill flip="none" rotWithShape="1">
            <a:gsLst>
              <a:gs pos="53000">
                <a:srgbClr val="FFE080"/>
              </a:gs>
              <a:gs pos="100000">
                <a:schemeClr val="accent1">
                  <a:lumMod val="0"/>
                  <a:lumOff val="100000"/>
                </a:schemeClr>
              </a:gs>
              <a:gs pos="0">
                <a:schemeClr val="accent4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2" name="文本框 22"/>
          <p:cNvSpPr txBox="1"/>
          <p:nvPr userDrawn="1"/>
        </p:nvSpPr>
        <p:spPr>
          <a:xfrm>
            <a:off x="6771032" y="108274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13" name="直线连接符 4"/>
          <p:cNvCxnSpPr/>
          <p:nvPr userDrawn="1"/>
        </p:nvCxnSpPr>
        <p:spPr>
          <a:xfrm flipV="1">
            <a:off x="6575687" y="388114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和内容">
    <p:bg>
      <p:bgPr>
        <a:blipFill dpi="0" rotWithShape="1">
          <a:blip r:embed="rId2">
            <a:alphaModFix amt="8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: 圆角 24"/>
          <p:cNvSpPr/>
          <p:nvPr userDrawn="1"/>
        </p:nvSpPr>
        <p:spPr>
          <a:xfrm>
            <a:off x="44450" y="64459"/>
            <a:ext cx="9053830" cy="5014582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2" name="文本框 22"/>
          <p:cNvSpPr txBox="1"/>
          <p:nvPr userDrawn="1"/>
        </p:nvSpPr>
        <p:spPr>
          <a:xfrm>
            <a:off x="6372252" y="24830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23" name="直线连接符 4"/>
          <p:cNvCxnSpPr/>
          <p:nvPr userDrawn="1"/>
        </p:nvCxnSpPr>
        <p:spPr>
          <a:xfrm flipV="1">
            <a:off x="6176907" y="52814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6" name="组合 25"/>
          <p:cNvGrpSpPr/>
          <p:nvPr userDrawn="1"/>
        </p:nvGrpSpPr>
        <p:grpSpPr>
          <a:xfrm>
            <a:off x="0" y="0"/>
            <a:ext cx="2758441" cy="720000"/>
            <a:chOff x="0" y="0"/>
            <a:chExt cx="2758441" cy="720000"/>
          </a:xfrm>
        </p:grpSpPr>
        <p:sp>
          <p:nvSpPr>
            <p:cNvPr id="27" name="矩形: 圆角 26"/>
            <p:cNvSpPr/>
            <p:nvPr userDrawn="1"/>
          </p:nvSpPr>
          <p:spPr>
            <a:xfrm>
              <a:off x="685801" y="64459"/>
              <a:ext cx="2072640" cy="59467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pic>
          <p:nvPicPr>
            <p:cNvPr id="28" name="图片 27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720000" cy="720000"/>
            </a:xfrm>
            <a:prstGeom prst="rect">
              <a:avLst/>
            </a:prstGeom>
          </p:spPr>
        </p:pic>
        <p:sp>
          <p:nvSpPr>
            <p:cNvPr id="29" name="矩形: 圆角 28"/>
            <p:cNvSpPr/>
            <p:nvPr userDrawn="1"/>
          </p:nvSpPr>
          <p:spPr>
            <a:xfrm>
              <a:off x="720000" y="91260"/>
              <a:ext cx="2004060" cy="538364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探究新知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sp>
        <p:nvSpPr>
          <p:cNvPr id="30" name="椭圆 29"/>
          <p:cNvSpPr/>
          <p:nvPr userDrawn="1"/>
        </p:nvSpPr>
        <p:spPr>
          <a:xfrm>
            <a:off x="2595472" y="0"/>
            <a:ext cx="257175" cy="257175"/>
          </a:xfrm>
          <a:prstGeom prst="ellipse">
            <a:avLst/>
          </a:prstGeom>
          <a:gradFill flip="none" rotWithShape="1">
            <a:gsLst>
              <a:gs pos="53000">
                <a:srgbClr val="FFE080"/>
              </a:gs>
              <a:gs pos="100000">
                <a:schemeClr val="accent1">
                  <a:lumMod val="0"/>
                  <a:lumOff val="100000"/>
                </a:schemeClr>
              </a:gs>
              <a:gs pos="0">
                <a:schemeClr val="accent4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bg>
      <p:bgPr>
        <a:blipFill dpi="0" rotWithShape="1">
          <a:blip r:embed="rId2">
            <a:alphaModFix amt="8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: 圆角 17"/>
          <p:cNvSpPr/>
          <p:nvPr userDrawn="1"/>
        </p:nvSpPr>
        <p:spPr>
          <a:xfrm>
            <a:off x="44450" y="64459"/>
            <a:ext cx="9053830" cy="5014582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7" name="组合 6"/>
          <p:cNvGrpSpPr/>
          <p:nvPr userDrawn="1"/>
        </p:nvGrpSpPr>
        <p:grpSpPr>
          <a:xfrm>
            <a:off x="0" y="0"/>
            <a:ext cx="2758441" cy="720000"/>
            <a:chOff x="0" y="0"/>
            <a:chExt cx="2758441" cy="720000"/>
          </a:xfrm>
        </p:grpSpPr>
        <p:sp>
          <p:nvSpPr>
            <p:cNvPr id="8" name="矩形: 圆角 7"/>
            <p:cNvSpPr/>
            <p:nvPr userDrawn="1"/>
          </p:nvSpPr>
          <p:spPr>
            <a:xfrm>
              <a:off x="685801" y="64459"/>
              <a:ext cx="2072640" cy="59467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pic>
          <p:nvPicPr>
            <p:cNvPr id="9" name="图片 8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720000" cy="720000"/>
            </a:xfrm>
            <a:prstGeom prst="rect">
              <a:avLst/>
            </a:prstGeom>
          </p:spPr>
        </p:pic>
        <p:sp>
          <p:nvSpPr>
            <p:cNvPr id="11" name="矩形: 圆角 10"/>
            <p:cNvSpPr/>
            <p:nvPr userDrawn="1"/>
          </p:nvSpPr>
          <p:spPr>
            <a:xfrm>
              <a:off x="720000" y="91260"/>
              <a:ext cx="2004060" cy="538364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课堂练习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sp>
        <p:nvSpPr>
          <p:cNvPr id="14" name="椭圆 13"/>
          <p:cNvSpPr/>
          <p:nvPr userDrawn="1"/>
        </p:nvSpPr>
        <p:spPr>
          <a:xfrm>
            <a:off x="2595472" y="0"/>
            <a:ext cx="257175" cy="257175"/>
          </a:xfrm>
          <a:prstGeom prst="ellipse">
            <a:avLst/>
          </a:prstGeom>
          <a:gradFill flip="none" rotWithShape="1">
            <a:gsLst>
              <a:gs pos="53000">
                <a:srgbClr val="FFE080"/>
              </a:gs>
              <a:gs pos="100000">
                <a:schemeClr val="accent1">
                  <a:lumMod val="0"/>
                  <a:lumOff val="100000"/>
                </a:schemeClr>
              </a:gs>
              <a:gs pos="0">
                <a:schemeClr val="accent4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" name="文本框 22"/>
          <p:cNvSpPr txBox="1"/>
          <p:nvPr userDrawn="1"/>
        </p:nvSpPr>
        <p:spPr>
          <a:xfrm>
            <a:off x="6372252" y="24830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3" name="直线连接符 4"/>
          <p:cNvCxnSpPr/>
          <p:nvPr userDrawn="1"/>
        </p:nvCxnSpPr>
        <p:spPr>
          <a:xfrm flipV="1">
            <a:off x="6176907" y="52814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和内容">
    <p:bg>
      <p:bgPr>
        <a:blipFill dpi="0" rotWithShape="1">
          <a:blip r:embed="rId2">
            <a:alphaModFix amt="85000"/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: 圆角 17"/>
          <p:cNvSpPr/>
          <p:nvPr userDrawn="1"/>
        </p:nvSpPr>
        <p:spPr>
          <a:xfrm>
            <a:off x="44450" y="64459"/>
            <a:ext cx="9053830" cy="5014582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10" name="组合 9"/>
          <p:cNvGrpSpPr/>
          <p:nvPr userDrawn="1"/>
        </p:nvGrpSpPr>
        <p:grpSpPr>
          <a:xfrm>
            <a:off x="0" y="0"/>
            <a:ext cx="2758441" cy="720000"/>
            <a:chOff x="0" y="0"/>
            <a:chExt cx="2758441" cy="720000"/>
          </a:xfrm>
        </p:grpSpPr>
        <p:sp>
          <p:nvSpPr>
            <p:cNvPr id="11" name="矩形: 圆角 10"/>
            <p:cNvSpPr/>
            <p:nvPr userDrawn="1"/>
          </p:nvSpPr>
          <p:spPr>
            <a:xfrm>
              <a:off x="685801" y="64459"/>
              <a:ext cx="2072640" cy="59467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pic>
          <p:nvPicPr>
            <p:cNvPr id="12" name="图片 11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720000" cy="720000"/>
            </a:xfrm>
            <a:prstGeom prst="rect">
              <a:avLst/>
            </a:prstGeom>
          </p:spPr>
        </p:pic>
        <p:sp>
          <p:nvSpPr>
            <p:cNvPr id="14" name="矩形: 圆角 13"/>
            <p:cNvSpPr/>
            <p:nvPr userDrawn="1"/>
          </p:nvSpPr>
          <p:spPr>
            <a:xfrm>
              <a:off x="720000" y="91260"/>
              <a:ext cx="2004060" cy="538364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课堂小结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sp>
        <p:nvSpPr>
          <p:cNvPr id="15" name="椭圆 14"/>
          <p:cNvSpPr/>
          <p:nvPr userDrawn="1"/>
        </p:nvSpPr>
        <p:spPr>
          <a:xfrm>
            <a:off x="2595472" y="0"/>
            <a:ext cx="257175" cy="257175"/>
          </a:xfrm>
          <a:prstGeom prst="ellipse">
            <a:avLst/>
          </a:prstGeom>
          <a:gradFill flip="none" rotWithShape="1">
            <a:gsLst>
              <a:gs pos="53000">
                <a:srgbClr val="FFE080"/>
              </a:gs>
              <a:gs pos="100000">
                <a:schemeClr val="accent1">
                  <a:lumMod val="0"/>
                  <a:lumOff val="100000"/>
                </a:schemeClr>
              </a:gs>
              <a:gs pos="0">
                <a:schemeClr val="accent4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" name="文本框 22"/>
          <p:cNvSpPr txBox="1"/>
          <p:nvPr userDrawn="1"/>
        </p:nvSpPr>
        <p:spPr>
          <a:xfrm>
            <a:off x="6372252" y="24830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3" name="直线连接符 4"/>
          <p:cNvCxnSpPr/>
          <p:nvPr userDrawn="1"/>
        </p:nvCxnSpPr>
        <p:spPr>
          <a:xfrm flipV="1">
            <a:off x="6176907" y="52814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blipFill dpi="0" rotWithShape="1">
          <a:blip r:embed="rId2">
            <a:alphaModFix amt="8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: 圆角 17"/>
          <p:cNvSpPr/>
          <p:nvPr userDrawn="1"/>
        </p:nvSpPr>
        <p:spPr>
          <a:xfrm>
            <a:off x="44450" y="64459"/>
            <a:ext cx="9053830" cy="5014582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11" name="组合 10"/>
          <p:cNvGrpSpPr/>
          <p:nvPr userDrawn="1"/>
        </p:nvGrpSpPr>
        <p:grpSpPr>
          <a:xfrm>
            <a:off x="0" y="0"/>
            <a:ext cx="2758441" cy="720000"/>
            <a:chOff x="0" y="0"/>
            <a:chExt cx="2758441" cy="720000"/>
          </a:xfrm>
        </p:grpSpPr>
        <p:sp>
          <p:nvSpPr>
            <p:cNvPr id="12" name="矩形: 圆角 11"/>
            <p:cNvSpPr/>
            <p:nvPr userDrawn="1"/>
          </p:nvSpPr>
          <p:spPr>
            <a:xfrm>
              <a:off x="685801" y="64459"/>
              <a:ext cx="2072640" cy="59467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pic>
          <p:nvPicPr>
            <p:cNvPr id="13" name="图片 12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720000" cy="720000"/>
            </a:xfrm>
            <a:prstGeom prst="rect">
              <a:avLst/>
            </a:prstGeom>
          </p:spPr>
        </p:pic>
        <p:sp>
          <p:nvSpPr>
            <p:cNvPr id="14" name="矩形: 圆角 13"/>
            <p:cNvSpPr/>
            <p:nvPr userDrawn="1"/>
          </p:nvSpPr>
          <p:spPr>
            <a:xfrm>
              <a:off x="720000" y="91260"/>
              <a:ext cx="2004060" cy="538364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拓展延伸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sp>
        <p:nvSpPr>
          <p:cNvPr id="15" name="椭圆 14"/>
          <p:cNvSpPr/>
          <p:nvPr userDrawn="1"/>
        </p:nvSpPr>
        <p:spPr>
          <a:xfrm>
            <a:off x="2595472" y="0"/>
            <a:ext cx="257175" cy="257175"/>
          </a:xfrm>
          <a:prstGeom prst="ellipse">
            <a:avLst/>
          </a:prstGeom>
          <a:gradFill flip="none" rotWithShape="1">
            <a:gsLst>
              <a:gs pos="53000">
                <a:srgbClr val="FFE080"/>
              </a:gs>
              <a:gs pos="100000">
                <a:schemeClr val="accent1">
                  <a:lumMod val="0"/>
                  <a:lumOff val="100000"/>
                </a:schemeClr>
              </a:gs>
              <a:gs pos="0">
                <a:schemeClr val="accent4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" name="文本框 22"/>
          <p:cNvSpPr txBox="1"/>
          <p:nvPr userDrawn="1"/>
        </p:nvSpPr>
        <p:spPr>
          <a:xfrm>
            <a:off x="6372252" y="24830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3" name="直线连接符 4"/>
          <p:cNvCxnSpPr/>
          <p:nvPr userDrawn="1"/>
        </p:nvCxnSpPr>
        <p:spPr>
          <a:xfrm flipV="1">
            <a:off x="6176907" y="52814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和内容">
    <p:bg>
      <p:bgPr>
        <a:blipFill dpi="0" rotWithShape="1">
          <a:blip r:embed="rId2">
            <a:alphaModFix amt="85000"/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: 圆角 19"/>
          <p:cNvSpPr/>
          <p:nvPr userDrawn="1"/>
        </p:nvSpPr>
        <p:spPr>
          <a:xfrm>
            <a:off x="44450" y="57744"/>
            <a:ext cx="9053830" cy="5021297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7" name="组合 6"/>
          <p:cNvGrpSpPr/>
          <p:nvPr userDrawn="1"/>
        </p:nvGrpSpPr>
        <p:grpSpPr>
          <a:xfrm>
            <a:off x="71120" y="64459"/>
            <a:ext cx="2687321" cy="594672"/>
            <a:chOff x="71120" y="64459"/>
            <a:chExt cx="2687321" cy="594672"/>
          </a:xfrm>
        </p:grpSpPr>
        <p:sp>
          <p:nvSpPr>
            <p:cNvPr id="8" name="矩形: 圆角 7"/>
            <p:cNvSpPr/>
            <p:nvPr userDrawn="1"/>
          </p:nvSpPr>
          <p:spPr>
            <a:xfrm>
              <a:off x="685801" y="64459"/>
              <a:ext cx="2072640" cy="59467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pic>
          <p:nvPicPr>
            <p:cNvPr id="9" name="图片 8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71120" y="91343"/>
              <a:ext cx="720000" cy="537313"/>
            </a:xfrm>
            <a:prstGeom prst="rect">
              <a:avLst/>
            </a:prstGeom>
          </p:spPr>
        </p:pic>
        <p:sp>
          <p:nvSpPr>
            <p:cNvPr id="12" name="矩形: 圆角 11"/>
            <p:cNvSpPr/>
            <p:nvPr userDrawn="1"/>
          </p:nvSpPr>
          <p:spPr>
            <a:xfrm>
              <a:off x="720000" y="91260"/>
              <a:ext cx="2004060" cy="538364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课后作业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sp>
        <p:nvSpPr>
          <p:cNvPr id="13" name="椭圆 12"/>
          <p:cNvSpPr/>
          <p:nvPr userDrawn="1"/>
        </p:nvSpPr>
        <p:spPr>
          <a:xfrm>
            <a:off x="2595472" y="0"/>
            <a:ext cx="257175" cy="257175"/>
          </a:xfrm>
          <a:prstGeom prst="ellipse">
            <a:avLst/>
          </a:prstGeom>
          <a:gradFill flip="none" rotWithShape="1">
            <a:gsLst>
              <a:gs pos="53000">
                <a:srgbClr val="FFE080"/>
              </a:gs>
              <a:gs pos="100000">
                <a:schemeClr val="accent1">
                  <a:lumMod val="0"/>
                  <a:lumOff val="100000"/>
                </a:schemeClr>
              </a:gs>
              <a:gs pos="0">
                <a:schemeClr val="accent4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18" name="图片 17"/>
          <p:cNvPicPr>
            <a:picLocks noChangeAspect="1"/>
          </p:cNvPicPr>
          <p:nvPr userDrawn="1"/>
        </p:nvPicPr>
        <p:blipFill>
          <a:blip r:embed="rId4" cstate="screen"/>
          <a:srcRect/>
          <a:stretch>
            <a:fillRect/>
          </a:stretch>
        </p:blipFill>
        <p:spPr>
          <a:xfrm>
            <a:off x="941639" y="-1089660"/>
            <a:ext cx="7141676" cy="7141676"/>
          </a:xfrm>
          <a:prstGeom prst="rect">
            <a:avLst/>
          </a:prstGeom>
          <a:effectLst>
            <a:outerShdw blurRad="25400" algn="ctr" rotWithShape="0">
              <a:prstClr val="black">
                <a:alpha val="69000"/>
              </a:prstClr>
            </a:outerShdw>
          </a:effectLst>
        </p:spPr>
      </p:pic>
      <p:sp>
        <p:nvSpPr>
          <p:cNvPr id="19" name="矩形 4"/>
          <p:cNvSpPr>
            <a:spLocks noChangeArrowheads="1"/>
          </p:cNvSpPr>
          <p:nvPr userDrawn="1"/>
        </p:nvSpPr>
        <p:spPr bwMode="auto">
          <a:xfrm>
            <a:off x="2350733" y="2266683"/>
            <a:ext cx="4442534" cy="6145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1.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从教材课后习题中选取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2" name="文本框 22"/>
          <p:cNvSpPr txBox="1"/>
          <p:nvPr userDrawn="1"/>
        </p:nvSpPr>
        <p:spPr>
          <a:xfrm>
            <a:off x="6372252" y="24830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3" name="直线连接符 4"/>
          <p:cNvCxnSpPr/>
          <p:nvPr userDrawn="1"/>
        </p:nvCxnSpPr>
        <p:spPr>
          <a:xfrm flipV="1">
            <a:off x="6176907" y="52814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: 圆角 2"/>
          <p:cNvSpPr/>
          <p:nvPr userDrawn="1"/>
        </p:nvSpPr>
        <p:spPr>
          <a:xfrm>
            <a:off x="44450" y="57744"/>
            <a:ext cx="9053830" cy="5021297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8" name="图片 7" descr="千库网_卡通宇航员太空星球星星宇宙_GIF编号23805 (1)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088005" y="-42982"/>
            <a:ext cx="4966716" cy="4966716"/>
          </a:xfrm>
          <a:prstGeom prst="rect">
            <a:avLst/>
          </a:prstGeom>
        </p:spPr>
      </p:pic>
      <p:sp>
        <p:nvSpPr>
          <p:cNvPr id="7" name="矩形 6" descr="7b0a2020202022776f7264617274223a20227b5c2269645c223a32353030343830352c5c227469645c223a31333439337d220a7d0a"/>
          <p:cNvSpPr/>
          <p:nvPr userDrawn="1"/>
        </p:nvSpPr>
        <p:spPr>
          <a:xfrm>
            <a:off x="1076641" y="1681670"/>
            <a:ext cx="6989445" cy="193802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bliqueBottomRight"/>
              <a:lightRig rig="flat" dir="t">
                <a:rot lat="0" lon="0" rev="10200000"/>
              </a:lightRig>
            </a:scene3d>
            <a:sp3d extrusionH="381000" contourW="19050" prstMaterial="matte">
              <a:extrusionClr>
                <a:srgbClr val="BCE2F5"/>
              </a:extrusionClr>
              <a:contourClr>
                <a:srgbClr val="16468D"/>
              </a:contourClr>
            </a:sp3d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dir="2700000" algn="tl" rotWithShape="0">
                    <a:srgbClr val="FFFF00"/>
                  </a:outerShdw>
                  <a:reflection blurRad="6350" stA="10000" endA="300" endPos="35000" dist="63500" dir="5400000" sy="-100000" algn="bl" rotWithShape="0"/>
                </a:effectLst>
                <a:uLnTx/>
                <a:uFillTx/>
                <a:latin typeface="汉仪雅酷黑简" panose="00020600040101010101" charset="-122"/>
                <a:ea typeface="汉仪雅酷黑简" panose="00020600040101010101" charset="-122"/>
                <a:cs typeface="+mn-cs"/>
              </a:rPr>
              <a:t>下节课见</a:t>
            </a:r>
            <a:endParaRPr kumimoji="0" lang="zh-CN" altLang="en-US" sz="120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>
                <a:outerShdw dir="2700000" algn="tl" rotWithShape="0">
                  <a:srgbClr val="FFFF00"/>
                </a:outerShdw>
                <a:reflection blurRad="6350" stA="10000" endA="300" endPos="35000" dist="63500" dir="5400000" sy="-100000" algn="bl" rotWithShape="0"/>
              </a:effectLst>
              <a:uLnTx/>
              <a:uFillTx/>
              <a:latin typeface="汉仪雅酷黑简" panose="00020600040101010101" charset="-122"/>
              <a:ea typeface="汉仪雅酷黑简" panose="00020600040101010101" charset="-122"/>
              <a:cs typeface="+mn-cs"/>
            </a:endParaRPr>
          </a:p>
        </p:txBody>
      </p:sp>
      <p:sp>
        <p:nvSpPr>
          <p:cNvPr id="9" name="文本框 22"/>
          <p:cNvSpPr txBox="1"/>
          <p:nvPr userDrawn="1"/>
        </p:nvSpPr>
        <p:spPr>
          <a:xfrm>
            <a:off x="6372252" y="24830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10" name="直线连接符 4"/>
          <p:cNvCxnSpPr/>
          <p:nvPr userDrawn="1"/>
        </p:nvCxnSpPr>
        <p:spPr>
          <a:xfrm flipV="1">
            <a:off x="6176907" y="52814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3398838"/>
            <a:ext cx="9156700" cy="17446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theme" Target="../theme/theme1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23.jpeg"/><Relationship Id="rId5" Type="http://schemas.openxmlformats.org/officeDocument/2006/relationships/slideLayout" Target="../slideLayouts/slideLayout13.xml"/><Relationship Id="rId4" Type="http://schemas.openxmlformats.org/officeDocument/2006/relationships/slideLayout" Target="../slideLayouts/slideLayout12.xml"/><Relationship Id="rId3" Type="http://schemas.openxmlformats.org/officeDocument/2006/relationships/slideLayout" Target="../slideLayouts/slideLayout11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  <p:sldLayoutId id="2147483659" r:id="rId2"/>
    <p:sldLayoutId id="2147483660" r:id="rId3"/>
    <p:sldLayoutId id="2147483661" r:id="rId4"/>
    <p:sldLayoutId id="2147483662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30.emf"/><Relationship Id="rId5" Type="http://schemas.openxmlformats.org/officeDocument/2006/relationships/image" Target="../media/image29.emf"/><Relationship Id="rId4" Type="http://schemas.openxmlformats.org/officeDocument/2006/relationships/image" Target="../media/image28.emf"/><Relationship Id="rId3" Type="http://schemas.microsoft.com/office/2007/relationships/hdphoto" Target="../media/image27.wdp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39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41.jpeg"/><Relationship Id="rId1" Type="http://schemas.openxmlformats.org/officeDocument/2006/relationships/image" Target="../media/image40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32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33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3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37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3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05914" y="192286"/>
            <a:ext cx="2663230" cy="500137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长方形和正方形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15727" y="169203"/>
            <a:ext cx="516996" cy="523220"/>
            <a:chOff x="1395692" y="1566177"/>
            <a:chExt cx="516996" cy="523220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95692" y="1577786"/>
              <a:ext cx="516996" cy="511611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1468883" y="1566177"/>
              <a:ext cx="370614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2800" b="1" dirty="0">
                  <a:solidFill>
                    <a:srgbClr val="0050AA"/>
                  </a:solidFill>
                  <a:latin typeface="+mj-ea"/>
                  <a:ea typeface="+mj-ea"/>
                </a:rPr>
                <a:t>7</a:t>
              </a:r>
              <a:endParaRPr kumimoji="1" lang="zh-CN" altLang="en-US" sz="2800" b="1" dirty="0">
                <a:solidFill>
                  <a:srgbClr val="0050AA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-40527" y="555511"/>
            <a:ext cx="4612527" cy="3044596"/>
            <a:chOff x="-40527" y="555511"/>
            <a:chExt cx="4612527" cy="3044596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-40527" y="555511"/>
              <a:ext cx="4292487" cy="2720452"/>
              <a:chOff x="-40527" y="555511"/>
              <a:chExt cx="4292487" cy="2720452"/>
            </a:xfrm>
          </p:grpSpPr>
          <p:grpSp>
            <p:nvGrpSpPr>
              <p:cNvPr id="13" name="组合 12"/>
              <p:cNvGrpSpPr/>
              <p:nvPr userDrawn="1"/>
            </p:nvGrpSpPr>
            <p:grpSpPr>
              <a:xfrm>
                <a:off x="188918" y="1586863"/>
                <a:ext cx="4063042" cy="1689100"/>
                <a:chOff x="188918" y="1548763"/>
                <a:chExt cx="4063042" cy="1689100"/>
              </a:xfrm>
            </p:grpSpPr>
            <p:sp>
              <p:nvSpPr>
                <p:cNvPr id="18" name="矩形: 圆角 17"/>
                <p:cNvSpPr/>
                <p:nvPr userDrawn="1"/>
              </p:nvSpPr>
              <p:spPr>
                <a:xfrm>
                  <a:off x="188918" y="1548763"/>
                  <a:ext cx="4063042" cy="1689100"/>
                </a:xfrm>
                <a:prstGeom prst="roundRect">
                  <a:avLst/>
                </a:prstGeom>
                <a:solidFill>
                  <a:schemeClr val="bg1"/>
                </a:solidFill>
                <a:ln w="3175">
                  <a:solidFill>
                    <a:schemeClr val="tx1"/>
                  </a:solidFill>
                </a:ln>
                <a:effectLst>
                  <a:outerShdw blurRad="152400" dist="317500" dir="5400000" sx="90000" sy="-19000" rotWithShape="0">
                    <a:prstClr val="black">
                      <a:alpha val="15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5400" dirty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19" name="矩形: 圆角 18"/>
                <p:cNvSpPr/>
                <p:nvPr userDrawn="1"/>
              </p:nvSpPr>
              <p:spPr>
                <a:xfrm>
                  <a:off x="320885" y="1625405"/>
                  <a:ext cx="3764578" cy="1535816"/>
                </a:xfrm>
                <a:prstGeom prst="roundRect">
                  <a:avLst/>
                </a:prstGeom>
                <a:solidFill>
                  <a:schemeClr val="bg1"/>
                </a:solidFill>
                <a:ln w="3175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zh-CN" altLang="en-US" sz="6000" b="1" dirty="0">
                      <a:solidFill>
                        <a:schemeClr val="tx1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rPr>
                    <a:t>练习十七</a:t>
                  </a:r>
                  <a:endParaRPr lang="zh-CN" altLang="en-US" sz="6000" b="1" dirty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p:grpSp>
          <p:pic>
            <p:nvPicPr>
              <p:cNvPr id="17" name="图片 16"/>
              <p:cNvPicPr>
                <a:picLocks noChangeAspect="1"/>
              </p:cNvPicPr>
              <p:nvPr userDrawn="1"/>
            </p:nvPicPr>
            <p:blipFill rotWithShape="1">
              <a:blip r:embed="rId2" cstate="print"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backgroundRemoval t="10000" b="90000" l="10000" r="90000">
                            <a14:foregroundMark x1="48600" y1="21450" x2="48109" y2="29149"/>
                            <a14:foregroundMark x1="48400" y1="21350" x2="49850" y2="26100"/>
                            <a14:backgroundMark x1="37250" y1="24850" x2="46300" y2="58650"/>
                            <a14:backgroundMark x1="46300" y1="58650" x2="67300" y2="65600"/>
                            <a14:backgroundMark x1="67300" y1="65600" x2="67900" y2="64700"/>
                            <a14:backgroundMark x1="26450" y1="32300" x2="34700" y2="67600"/>
                            <a14:backgroundMark x1="34700" y1="67600" x2="33600" y2="66000"/>
                            <a14:backgroundMark x1="19450" y1="26900" x2="18950" y2="40450"/>
                            <a14:backgroundMark x1="18950" y1="40450" x2="42750" y2="65850"/>
                            <a14:backgroundMark x1="42750" y1="65850" x2="71950" y2="65900"/>
                            <a14:backgroundMark x1="71950" y1="65900" x2="71000" y2="65900"/>
                            <a14:backgroundMark x1="67050" y1="26350" x2="45650" y2="62650"/>
                            <a14:backgroundMark x1="45650" y1="62650" x2="44050" y2="62250"/>
                            <a14:backgroundMark x1="79350" y1="28250" x2="67050" y2="64700"/>
                            <a14:backgroundMark x1="67050" y1="64700" x2="67350" y2="63400"/>
                            <a14:backgroundMark x1="86550" y1="27050" x2="84400" y2="70650"/>
                            <a14:backgroundMark x1="84400" y1="70650" x2="79350" y2="70750"/>
                            <a14:backgroundMark x1="61500" y1="25900" x2="39950" y2="50050"/>
                            <a14:backgroundMark x1="45500" y1="29100" x2="56950" y2="49800"/>
                            <a14:backgroundMark x1="38200" y1="24600" x2="15500" y2="31750"/>
                            <a14:backgroundMark x1="20150" y1="26200" x2="13450" y2="59750"/>
                            <a14:backgroundMark x1="18400" y1="40100" x2="28250" y2="76450"/>
                            <a14:backgroundMark x1="28250" y1="76450" x2="27050" y2="75700"/>
                            <a14:backgroundMark x1="26600" y1="47600" x2="32050" y2="76300"/>
                            <a14:backgroundMark x1="32050" y1="76300" x2="31600" y2="76000"/>
                            <a14:backgroundMark x1="17950" y1="50350" x2="18250" y2="72350"/>
                            <a14:backgroundMark x1="16800" y1="79800" x2="50650" y2="80900"/>
                            <a14:backgroundMark x1="50650" y1="80900" x2="48450" y2="80400"/>
                            <a14:backgroundMark x1="14600" y1="75250" x2="20150" y2="81450"/>
                            <a14:backgroundMark x1="17550" y1="75400" x2="22650" y2="80700"/>
                            <a14:backgroundMark x1="20600" y1="75550" x2="39050" y2="78800"/>
                            <a14:backgroundMark x1="35400" y1="70300" x2="55350" y2="70550"/>
                            <a14:backgroundMark x1="55350" y1="70550" x2="69100" y2="69550"/>
                            <a14:backgroundMark x1="69100" y1="69550" x2="67650" y2="69550"/>
                            <a14:backgroundMark x1="38500" y1="65000" x2="56250" y2="76250"/>
                            <a14:backgroundMark x1="56250" y1="76250" x2="64000" y2="77050"/>
                            <a14:backgroundMark x1="42300" y1="78050" x2="77400" y2="76000"/>
                            <a14:backgroundMark x1="77400" y1="76000" x2="79650" y2="76000"/>
                            <a14:backgroundMark x1="66200" y1="78050" x2="80750" y2="61350"/>
                            <a14:backgroundMark x1="80750" y1="61350" x2="79800" y2="53600"/>
                            <a14:backgroundMark x1="77450" y1="51400" x2="77250" y2="74750"/>
                            <a14:backgroundMark x1="77250" y1="74750" x2="76450" y2="75250"/>
                            <a14:backgroundMark x1="70150" y1="38050" x2="61800" y2="54300"/>
                            <a14:backgroundMark x1="67950" y1="31750" x2="54000" y2="58000"/>
                            <a14:backgroundMark x1="27800" y1="41700" x2="48450" y2="38500"/>
                            <a14:backgroundMark x1="48450" y1="38500" x2="47000" y2="38950"/>
                            <a14:backgroundMark x1="57700" y1="43750" x2="84050" y2="57550"/>
                            <a14:backgroundMark x1="84050" y1="57550" x2="82600" y2="57550"/>
                            <a14:backgroundMark x1="67800" y1="44800" x2="84250" y2="43100"/>
                            <a14:backgroundMark x1="84250" y1="43100" x2="84800" y2="43350"/>
                            <a14:backgroundMark x1="78200" y1="27950" x2="70850" y2="38350"/>
                            <a14:backgroundMark x1="35850" y1="39500" x2="41400" y2="61050"/>
                            <a14:backgroundMark x1="41400" y1="61050" x2="40400" y2="60350"/>
                            <a14:backgroundMark x1="26450" y1="28850" x2="25450" y2="45550"/>
                            <a14:backgroundMark x1="39200" y1="26850" x2="45300" y2="26450"/>
                            <a14:backgroundMark x1="53050" y1="26200" x2="58900" y2="26200"/>
                            <a14:backgroundMark x1="47700" y1="29650" x2="48500" y2="32200"/>
                            <a14:backgroundMark x1="47850" y1="40200" x2="47950" y2="40700"/>
                            <a14:backgroundMark x1="47450" y1="40000" x2="47950" y2="40650"/>
                            <a14:backgroundMark x1="46900" y1="48800" x2="42850" y2="39850"/>
                            <a14:backgroundMark x1="70100" y1="77250" x2="90800" y2="74350"/>
                            <a14:backgroundMark x1="90800" y1="74350" x2="90600" y2="72600"/>
                            <a14:backgroundMark x1="83900" y1="27750" x2="77300" y2="45100"/>
                            <a14:backgroundMark x1="30800" y1="71700" x2="61200" y2="69700"/>
                            <a14:backgroundMark x1="61200" y1="69700" x2="61150" y2="69600"/>
                            <a14:backgroundMark x1="20350" y1="54800" x2="24350" y2="71850"/>
                            <a14:backgroundMark x1="24350" y1="71850" x2="24350" y2="71850"/>
                            <a14:backgroundMark x1="30350" y1="66900" x2="53850" y2="74250"/>
                            <a14:backgroundMark x1="20800" y1="32100" x2="32150" y2="48100"/>
                            <a14:backgroundMark x1="48000" y1="29250" x2="48000" y2="29250"/>
                            <a14:backgroundMark x1="47850" y1="29200" x2="47900" y2="29450"/>
                            <a14:backgroundMark x1="47850" y1="28950" x2="47850" y2="28950"/>
                            <a14:backgroundMark x1="48100" y1="29150" x2="47850" y2="29150"/>
                            <a14:backgroundMark x1="47850" y1="28950" x2="48050" y2="29350"/>
                          </a14:backgroundRemoval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67517"/>
              <a:stretch>
                <a:fillRect/>
              </a:stretch>
            </p:blipFill>
            <p:spPr>
              <a:xfrm>
                <a:off x="-40527" y="555511"/>
                <a:ext cx="4160520" cy="1351446"/>
              </a:xfrm>
              <a:prstGeom prst="rect">
                <a:avLst/>
              </a:prstGeom>
            </p:spPr>
          </p:pic>
        </p:grpSp>
        <p:pic>
          <p:nvPicPr>
            <p:cNvPr id="9" name="图片 8"/>
            <p:cNvPicPr>
              <a:picLocks noChangeAspect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40527" y="2362230"/>
              <a:ext cx="669105" cy="615269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13557" y="900678"/>
              <a:ext cx="771906" cy="775367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 userDrawn="1"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99510" y="2727617"/>
              <a:ext cx="872490" cy="872490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6"/>
          <p:cNvSpPr>
            <a:spLocks noChangeArrowheads="1"/>
          </p:cNvSpPr>
          <p:nvPr/>
        </p:nvSpPr>
        <p:spPr bwMode="auto">
          <a:xfrm>
            <a:off x="1019648" y="728583"/>
            <a:ext cx="7258050" cy="1384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在下面的方格纸上按要求画图形。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defRPr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）长</a:t>
            </a: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厘米，宽</a:t>
            </a: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厘米的长方形。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defRPr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）边长为</a:t>
            </a: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厘米的正方形。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" name="Picture 10" descr="07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973" y="2133513"/>
            <a:ext cx="7489825" cy="2316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2676998" y="2919325"/>
            <a:ext cx="1036637" cy="690563"/>
          </a:xfrm>
          <a:prstGeom prst="rect">
            <a:avLst/>
          </a:prstGeom>
          <a:noFill/>
          <a:ln w="38100" algn="ctr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5082060" y="2579600"/>
            <a:ext cx="1365250" cy="1371600"/>
          </a:xfrm>
          <a:prstGeom prst="rect">
            <a:avLst/>
          </a:prstGeom>
          <a:noFill/>
          <a:ln w="38100" algn="ctr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8"/>
          <p:cNvGrpSpPr/>
          <p:nvPr/>
        </p:nvGrpSpPr>
        <p:grpSpPr bwMode="auto">
          <a:xfrm>
            <a:off x="408814" y="1728589"/>
            <a:ext cx="3513138" cy="2817813"/>
            <a:chOff x="409575" y="1349319"/>
            <a:chExt cx="3512400" cy="2817633"/>
          </a:xfrm>
        </p:grpSpPr>
        <p:sp>
          <p:nvSpPr>
            <p:cNvPr id="4" name="矩形 3"/>
            <p:cNvSpPr/>
            <p:nvPr/>
          </p:nvSpPr>
          <p:spPr>
            <a:xfrm>
              <a:off x="409575" y="1349319"/>
              <a:ext cx="2880708" cy="2160450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" name="矩形 4"/>
            <p:cNvSpPr/>
            <p:nvPr/>
          </p:nvSpPr>
          <p:spPr>
            <a:xfrm rot="16200000">
              <a:off x="2739405" y="1952574"/>
              <a:ext cx="1781061" cy="584077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altLang="zh-CN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6 </a:t>
              </a:r>
              <a:r>
                <a: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厘米</a:t>
              </a:r>
              <a:endPara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1115865" y="3582789"/>
              <a:ext cx="1626845" cy="584163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altLang="zh-CN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8 </a:t>
              </a:r>
              <a:r>
                <a: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厘米</a:t>
              </a:r>
              <a:endPara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484457" y="715770"/>
            <a:ext cx="4332287" cy="523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下图是一个长方形。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3933825" y="781050"/>
            <a:ext cx="4878388" cy="39703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indent="-457200">
              <a:defRPr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）在图中画出一个最大的正方形，这个正方形的边长是（      ）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厘米。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-457200">
              <a:defRPr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）剩下的图形是一个长方形，长是（      ）厘米，宽是（      ）厘米。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-457200">
              <a:defRPr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）在剩下的图形里再画出一个最大的正方形，这个正方形的边长是（      ）厘米。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772720" y="1582741"/>
            <a:ext cx="608012" cy="58578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907088" y="2482850"/>
            <a:ext cx="608012" cy="5842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014121" y="2887664"/>
            <a:ext cx="608012" cy="5842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278563" y="4184650"/>
            <a:ext cx="606425" cy="58578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08814" y="1723827"/>
            <a:ext cx="2160588" cy="2159000"/>
          </a:xfrm>
          <a:prstGeom prst="rect">
            <a:avLst/>
          </a:prstGeom>
          <a:noFill/>
          <a:ln>
            <a:solidFill>
              <a:srgbClr val="0066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569402" y="1723827"/>
            <a:ext cx="719137" cy="216535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2569402" y="1723827"/>
            <a:ext cx="719137" cy="719137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2756727" y="3959027"/>
            <a:ext cx="608012" cy="58578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矩形 16"/>
          <p:cNvSpPr/>
          <p:nvPr/>
        </p:nvSpPr>
        <p:spPr>
          <a:xfrm rot="16200000">
            <a:off x="3325051" y="2920802"/>
            <a:ext cx="606425" cy="5842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2729739" y="1160264"/>
            <a:ext cx="606425" cy="5842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3355214" y="1725414"/>
            <a:ext cx="606425" cy="5842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394652" y="1158677"/>
            <a:ext cx="606425" cy="58578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"/>
                            </p:stCondLst>
                            <p:childTnLst>
                              <p:par>
                                <p:cTn id="5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 animBg="1"/>
      <p:bldP spid="14" grpId="0" animBg="1"/>
      <p:bldP spid="15" grpId="0" animBg="1"/>
      <p:bldP spid="16" grpId="0"/>
      <p:bldP spid="17" grpId="0"/>
      <p:bldP spid="18" grpId="0"/>
      <p:bldP spid="19" grpId="0"/>
      <p:bldP spid="2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12124" y="694210"/>
            <a:ext cx="7719752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用两副同样的三角板，分别拼成一个长方形和一个正方形。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" name="Picture 2" descr="D:\我的文档\My Pictures\R四数上素材\三角尺.png"/>
          <p:cNvPicPr>
            <a:picLocks noChangeAspect="1" noChangeArrowheads="1"/>
          </p:cNvPicPr>
          <p:nvPr/>
        </p:nvPicPr>
        <p:blipFill>
          <a:blip r:embed="rId1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996197"/>
            <a:ext cx="3026501" cy="141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2" descr="D:\我的文档\My Pictures\R四数上素材\三角尺.png"/>
          <p:cNvPicPr>
            <a:picLocks noChangeAspect="1" noChangeArrowheads="1"/>
          </p:cNvPicPr>
          <p:nvPr/>
        </p:nvPicPr>
        <p:blipFill>
          <a:blip r:embed="rId1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 flipV="1">
            <a:off x="1118883" y="1995686"/>
            <a:ext cx="3026501" cy="141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139" t="2853" r="9063" b="11319"/>
          <a:stretch>
            <a:fillRect/>
          </a:stretch>
        </p:blipFill>
        <p:spPr>
          <a:xfrm>
            <a:off x="5896181" y="1905738"/>
            <a:ext cx="1955338" cy="1955338"/>
          </a:xfrm>
          <a:custGeom>
            <a:avLst/>
            <a:gdLst>
              <a:gd name="connsiteX0" fmla="*/ 2490615 w 2490615"/>
              <a:gd name="connsiteY0" fmla="*/ 0 h 2490615"/>
              <a:gd name="connsiteX1" fmla="*/ 2490615 w 2490615"/>
              <a:gd name="connsiteY1" fmla="*/ 2490615 h 2490615"/>
              <a:gd name="connsiteX2" fmla="*/ 0 w 2490615"/>
              <a:gd name="connsiteY2" fmla="*/ 2490615 h 2490615"/>
              <a:gd name="connsiteX3" fmla="*/ 2490615 w 2490615"/>
              <a:gd name="connsiteY3" fmla="*/ 0 h 24906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90615" h="2490615">
                <a:moveTo>
                  <a:pt x="2490615" y="0"/>
                </a:moveTo>
                <a:lnTo>
                  <a:pt x="2490615" y="2490615"/>
                </a:lnTo>
                <a:lnTo>
                  <a:pt x="0" y="2490615"/>
                </a:lnTo>
                <a:lnTo>
                  <a:pt x="2490615" y="0"/>
                </a:lnTo>
                <a:close/>
              </a:path>
            </a:pathLst>
          </a:custGeom>
          <a:ln>
            <a:solidFill>
              <a:schemeClr val="bg1">
                <a:lumMod val="50000"/>
              </a:schemeClr>
            </a:solidFill>
          </a:ln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139" t="2853" r="9063" b="11319"/>
          <a:stretch>
            <a:fillRect/>
          </a:stretch>
        </p:blipFill>
        <p:spPr>
          <a:xfrm flipH="1" flipV="1">
            <a:off x="5892779" y="1905738"/>
            <a:ext cx="1955338" cy="1955338"/>
          </a:xfrm>
          <a:custGeom>
            <a:avLst/>
            <a:gdLst>
              <a:gd name="connsiteX0" fmla="*/ 2490615 w 2490615"/>
              <a:gd name="connsiteY0" fmla="*/ 0 h 2490615"/>
              <a:gd name="connsiteX1" fmla="*/ 2490615 w 2490615"/>
              <a:gd name="connsiteY1" fmla="*/ 2490615 h 2490615"/>
              <a:gd name="connsiteX2" fmla="*/ 0 w 2490615"/>
              <a:gd name="connsiteY2" fmla="*/ 2490615 h 2490615"/>
              <a:gd name="connsiteX3" fmla="*/ 2490615 w 2490615"/>
              <a:gd name="connsiteY3" fmla="*/ 0 h 24906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90615" h="2490615">
                <a:moveTo>
                  <a:pt x="2490615" y="0"/>
                </a:moveTo>
                <a:lnTo>
                  <a:pt x="2490615" y="2490615"/>
                </a:lnTo>
                <a:lnTo>
                  <a:pt x="0" y="2490615"/>
                </a:lnTo>
                <a:lnTo>
                  <a:pt x="2490615" y="0"/>
                </a:lnTo>
                <a:close/>
              </a:path>
            </a:pathLst>
          </a:custGeom>
          <a:ln>
            <a:solidFill>
              <a:schemeClr val="bg1">
                <a:lumMod val="50000"/>
              </a:schemeClr>
            </a:solidFill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783813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sp>
        <p:nvSpPr>
          <p:cNvPr id="14" name="矩形 13"/>
          <p:cNvSpPr>
            <a:spLocks noChangeArrowheads="1"/>
          </p:cNvSpPr>
          <p:nvPr/>
        </p:nvSpPr>
        <p:spPr bwMode="auto">
          <a:xfrm>
            <a:off x="4211960" y="1707654"/>
            <a:ext cx="2330450" cy="10751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800" b="1" dirty="0">
                <a:solidFill>
                  <a:srgbClr val="0066CC"/>
                </a:solidFill>
                <a:ea typeface="楷体" panose="02010609060101010101" pitchFamily="49" charset="-122"/>
              </a:rPr>
              <a:t>四条直边</a:t>
            </a:r>
            <a:endParaRPr lang="en-US" altLang="zh-CN" sz="2800" b="1" dirty="0">
              <a:solidFill>
                <a:srgbClr val="0066CC"/>
              </a:solidFill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2800" b="1" dirty="0">
                <a:solidFill>
                  <a:srgbClr val="0066CC"/>
                </a:solidFill>
                <a:ea typeface="楷体" panose="02010609060101010101" pitchFamily="49" charset="-122"/>
              </a:rPr>
              <a:t>四个角</a:t>
            </a:r>
            <a:endParaRPr lang="zh-CN" altLang="en-US" sz="2800" dirty="0">
              <a:ea typeface="楷体" panose="02010609060101010101" pitchFamily="49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123874" y="2046212"/>
            <a:ext cx="3068469" cy="6359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四边形</a:t>
            </a:r>
            <a:r>
              <a:rPr lang="zh-CN" altLang="en-US" sz="3200" b="1" dirty="0">
                <a:solidFill>
                  <a:srgbClr val="0066CC"/>
                </a:solidFill>
                <a:ea typeface="楷体" panose="02010609060101010101" pitchFamily="49" charset="-122"/>
              </a:rPr>
              <a:t>的特征：</a:t>
            </a:r>
            <a:endParaRPr lang="en-US" altLang="zh-CN" sz="3200" b="1" dirty="0">
              <a:solidFill>
                <a:srgbClr val="0066CC"/>
              </a:solidFill>
              <a:ea typeface="楷体" panose="02010609060101010101" pitchFamily="49" charset="-122"/>
            </a:endParaRPr>
          </a:p>
        </p:txBody>
      </p:sp>
      <p:sp>
        <p:nvSpPr>
          <p:cNvPr id="16" name="矩形 15"/>
          <p:cNvSpPr>
            <a:spLocks noChangeArrowheads="1"/>
          </p:cNvSpPr>
          <p:nvPr/>
        </p:nvSpPr>
        <p:spPr bwMode="auto">
          <a:xfrm>
            <a:off x="6202349" y="3484621"/>
            <a:ext cx="247578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solidFill>
                  <a:srgbClr val="FF0000"/>
                </a:solidFill>
                <a:ea typeface="楷体" panose="02010609060101010101" pitchFamily="49" charset="-122"/>
              </a:rPr>
              <a:t>都有四个直角</a:t>
            </a:r>
            <a:endParaRPr lang="zh-CN" altLang="en-US" sz="2800" dirty="0">
              <a:solidFill>
                <a:srgbClr val="FF0000"/>
              </a:solidFill>
              <a:ea typeface="楷体" panose="02010609060101010101" pitchFamily="49" charset="-122"/>
            </a:endParaRPr>
          </a:p>
        </p:txBody>
      </p:sp>
      <p:sp>
        <p:nvSpPr>
          <p:cNvPr id="17" name="TextBox 16"/>
          <p:cNvSpPr txBox="1">
            <a:spLocks noChangeArrowheads="1"/>
          </p:cNvSpPr>
          <p:nvPr/>
        </p:nvSpPr>
        <p:spPr bwMode="auto">
          <a:xfrm>
            <a:off x="783813" y="3047487"/>
            <a:ext cx="3195239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r>
              <a:rPr lang="zh-CN" altLang="en-US" sz="3200" b="1" dirty="0">
                <a:solidFill>
                  <a:srgbClr val="0066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长方形的特征：</a:t>
            </a:r>
            <a:endParaRPr lang="zh-CN" altLang="en-US" sz="3200" b="1" dirty="0">
              <a:solidFill>
                <a:srgbClr val="0066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矩形 17"/>
          <p:cNvSpPr>
            <a:spLocks noChangeArrowheads="1"/>
          </p:cNvSpPr>
          <p:nvPr/>
        </p:nvSpPr>
        <p:spPr bwMode="auto">
          <a:xfrm>
            <a:off x="3727571" y="3046294"/>
            <a:ext cx="2330450" cy="558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ea typeface="楷体" panose="02010609060101010101" pitchFamily="49" charset="-122"/>
              </a:rPr>
              <a:t>对边相等</a:t>
            </a:r>
            <a:endParaRPr lang="zh-CN" altLang="en-US" sz="2800" dirty="0">
              <a:solidFill>
                <a:srgbClr val="FF0000"/>
              </a:solidFill>
              <a:ea typeface="楷体" panose="02010609060101010101" pitchFamily="49" charset="-122"/>
            </a:endParaRPr>
          </a:p>
        </p:txBody>
      </p:sp>
      <p:sp>
        <p:nvSpPr>
          <p:cNvPr id="19" name="矩形 18"/>
          <p:cNvSpPr>
            <a:spLocks noChangeArrowheads="1"/>
          </p:cNvSpPr>
          <p:nvPr/>
        </p:nvSpPr>
        <p:spPr bwMode="auto">
          <a:xfrm>
            <a:off x="3727571" y="3787387"/>
            <a:ext cx="2241032" cy="558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2800" dirty="0">
                <a:solidFill>
                  <a:srgbClr val="FF0000"/>
                </a:solidFill>
                <a:ea typeface="楷体" panose="02010609060101010101" pitchFamily="49" charset="-122"/>
              </a:rPr>
              <a:t>4</a:t>
            </a:r>
            <a:r>
              <a:rPr lang="zh-CN" altLang="en-US" sz="2800" b="1" dirty="0">
                <a:solidFill>
                  <a:srgbClr val="FF0000"/>
                </a:solidFill>
                <a:ea typeface="楷体" panose="02010609060101010101" pitchFamily="49" charset="-122"/>
              </a:rPr>
              <a:t>条边都相等</a:t>
            </a:r>
            <a:endParaRPr lang="zh-CN" altLang="en-US" sz="2800" b="1" dirty="0">
              <a:solidFill>
                <a:srgbClr val="FF0000"/>
              </a:solidFill>
              <a:ea typeface="楷体" panose="02010609060101010101" pitchFamily="49" charset="-122"/>
            </a:endParaRPr>
          </a:p>
        </p:txBody>
      </p:sp>
      <p:sp>
        <p:nvSpPr>
          <p:cNvPr id="21" name="左大括号 20"/>
          <p:cNvSpPr/>
          <p:nvPr/>
        </p:nvSpPr>
        <p:spPr>
          <a:xfrm rot="10800000">
            <a:off x="5818773" y="3053733"/>
            <a:ext cx="299659" cy="1384996"/>
          </a:xfrm>
          <a:prstGeom prst="leftBrace">
            <a:avLst>
              <a:gd name="adj1" fmla="val 63257"/>
              <a:gd name="adj2" fmla="val 50000"/>
            </a:avLst>
          </a:prstGeom>
          <a:ln w="28575">
            <a:solidFill>
              <a:srgbClr val="E8112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ea typeface="楷体" panose="02010609060101010101" pitchFamily="49" charset="-122"/>
            </a:endParaRPr>
          </a:p>
        </p:txBody>
      </p:sp>
      <p:sp>
        <p:nvSpPr>
          <p:cNvPr id="22" name="TextBox 16"/>
          <p:cNvSpPr txBox="1">
            <a:spLocks noChangeArrowheads="1"/>
          </p:cNvSpPr>
          <p:nvPr/>
        </p:nvSpPr>
        <p:spPr bwMode="auto">
          <a:xfrm>
            <a:off x="783813" y="3775331"/>
            <a:ext cx="3209434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r>
              <a:rPr lang="zh-CN" altLang="en-US" sz="3200" b="1" dirty="0">
                <a:solidFill>
                  <a:srgbClr val="0066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正方形的特征：</a:t>
            </a:r>
            <a:endParaRPr lang="zh-CN" altLang="en-US" sz="3200" b="1" dirty="0">
              <a:solidFill>
                <a:srgbClr val="0066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左大括号 22"/>
          <p:cNvSpPr/>
          <p:nvPr/>
        </p:nvSpPr>
        <p:spPr>
          <a:xfrm rot="10800000" flipH="1">
            <a:off x="3948174" y="1823256"/>
            <a:ext cx="238917" cy="971607"/>
          </a:xfrm>
          <a:prstGeom prst="leftBrace">
            <a:avLst>
              <a:gd name="adj1" fmla="val 63257"/>
              <a:gd name="adj2" fmla="val 50000"/>
            </a:avLst>
          </a:prstGeom>
          <a:ln w="28575">
            <a:solidFill>
              <a:srgbClr val="E8112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000"/>
                            </p:stCondLst>
                            <p:childTnLst>
                              <p:par>
                                <p:cTn id="4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"/>
                            </p:stCondLst>
                            <p:childTnLst>
                              <p:par>
                                <p:cTn id="5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5" grpId="0"/>
      <p:bldP spid="17" grpId="0"/>
      <p:bldP spid="21" grpId="0" animBg="1"/>
      <p:bldP spid="22" grpId="0"/>
      <p:bldP spid="2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150844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163512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328803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AutoShape 27"/>
          <p:cNvSpPr>
            <a:spLocks noChangeArrowheads="1"/>
          </p:cNvSpPr>
          <p:nvPr/>
        </p:nvSpPr>
        <p:spPr bwMode="auto">
          <a:xfrm>
            <a:off x="1771782" y="882735"/>
            <a:ext cx="5627308" cy="578882"/>
          </a:xfrm>
          <a:prstGeom prst="wedgeRoundRectCallout">
            <a:avLst>
              <a:gd name="adj1" fmla="val -55120"/>
              <a:gd name="adj2" fmla="val 13329"/>
              <a:gd name="adj3" fmla="val 16667"/>
            </a:avLst>
          </a:prstGeom>
          <a:solidFill>
            <a:schemeClr val="bg1"/>
          </a:solidFill>
          <a:ln w="19050">
            <a:solidFill>
              <a:srgbClr val="4C884F"/>
            </a:solidFill>
            <a:miter lim="800000"/>
          </a:ln>
        </p:spPr>
        <p:txBody>
          <a:bodyPr wrap="square">
            <a:spAutoFit/>
          </a:bodyPr>
          <a:lstStyle>
            <a:lvl1pPr>
              <a:spcBef>
                <a:spcPct val="20000"/>
              </a:spcBef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>
              <a:spcBef>
                <a:spcPct val="0"/>
              </a:spcBef>
              <a:defRPr/>
            </a:pPr>
            <a:r>
              <a:rPr lang="zh-CN" altLang="en-US" dirty="0">
                <a:ea typeface="楷体" panose="02010609060101010101" pitchFamily="49" charset="-122"/>
              </a:rPr>
              <a:t>你知道了有关四边形的哪些内容？</a:t>
            </a:r>
            <a:endParaRPr lang="zh-CN" altLang="en-US" dirty="0">
              <a:ea typeface="楷体" panose="02010609060101010101" pitchFamily="49" charset="-122"/>
            </a:endParaRP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37" b="5237"/>
          <a:stretch>
            <a:fillRect/>
          </a:stretch>
        </p:blipFill>
        <p:spPr>
          <a:xfrm>
            <a:off x="383607" y="733216"/>
            <a:ext cx="1179969" cy="1298062"/>
          </a:xfrm>
          <a:prstGeom prst="rect">
            <a:avLst/>
          </a:prstGeom>
        </p:spPr>
      </p:pic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4290628" y="1827235"/>
            <a:ext cx="2330450" cy="10751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800" b="1" dirty="0">
                <a:solidFill>
                  <a:srgbClr val="0066CC"/>
                </a:solidFill>
                <a:ea typeface="楷体" panose="02010609060101010101" pitchFamily="49" charset="-122"/>
              </a:rPr>
              <a:t>四条直边</a:t>
            </a:r>
            <a:endParaRPr lang="en-US" altLang="zh-CN" sz="2800" b="1" dirty="0">
              <a:solidFill>
                <a:srgbClr val="0066CC"/>
              </a:solidFill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2800" b="1" dirty="0">
                <a:solidFill>
                  <a:srgbClr val="0066CC"/>
                </a:solidFill>
                <a:ea typeface="楷体" panose="02010609060101010101" pitchFamily="49" charset="-122"/>
              </a:rPr>
              <a:t>四个角</a:t>
            </a:r>
            <a:endParaRPr lang="zh-CN" altLang="en-US" sz="2800" dirty="0">
              <a:ea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129082" y="2046814"/>
            <a:ext cx="3068469" cy="6359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四边形</a:t>
            </a:r>
            <a:r>
              <a:rPr lang="zh-CN" altLang="en-US" sz="3200" b="1" dirty="0">
                <a:solidFill>
                  <a:srgbClr val="0066CC"/>
                </a:solidFill>
                <a:ea typeface="楷体" panose="02010609060101010101" pitchFamily="49" charset="-122"/>
              </a:rPr>
              <a:t>的特征：</a:t>
            </a:r>
            <a:endParaRPr lang="en-US" altLang="zh-CN" sz="3200" b="1" dirty="0">
              <a:solidFill>
                <a:srgbClr val="0066CC"/>
              </a:solidFill>
              <a:ea typeface="楷体" panose="02010609060101010101" pitchFamily="49" charset="-122"/>
            </a:endParaRP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6233865" y="3591434"/>
            <a:ext cx="233045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ea typeface="楷体" panose="02010609060101010101" pitchFamily="49" charset="-122"/>
              </a:rPr>
              <a:t>都有四个直角</a:t>
            </a:r>
            <a:endParaRPr lang="zh-CN" altLang="en-US" sz="2800" dirty="0">
              <a:ea typeface="楷体" panose="02010609060101010101" pitchFamily="49" charset="-122"/>
            </a:endParaRPr>
          </a:p>
        </p:txBody>
      </p:sp>
      <p:sp>
        <p:nvSpPr>
          <p:cNvPr id="10" name="TextBox 16"/>
          <p:cNvSpPr txBox="1">
            <a:spLocks noChangeArrowheads="1"/>
          </p:cNvSpPr>
          <p:nvPr/>
        </p:nvSpPr>
        <p:spPr bwMode="auto">
          <a:xfrm>
            <a:off x="815329" y="3154299"/>
            <a:ext cx="3195239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r>
              <a:rPr lang="zh-CN" altLang="en-US" sz="3200" b="1" dirty="0">
                <a:solidFill>
                  <a:srgbClr val="0066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长方形的特征：</a:t>
            </a:r>
            <a:endParaRPr lang="zh-CN" altLang="en-US" sz="3200" b="1" dirty="0">
              <a:solidFill>
                <a:srgbClr val="0066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矩形 17"/>
          <p:cNvSpPr>
            <a:spLocks noChangeArrowheads="1"/>
          </p:cNvSpPr>
          <p:nvPr/>
        </p:nvSpPr>
        <p:spPr bwMode="auto">
          <a:xfrm>
            <a:off x="3759087" y="3153106"/>
            <a:ext cx="2330450" cy="558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ea typeface="楷体" panose="02010609060101010101" pitchFamily="49" charset="-122"/>
              </a:rPr>
              <a:t>对边相等</a:t>
            </a:r>
            <a:endParaRPr lang="zh-CN" altLang="en-US" sz="2800" dirty="0">
              <a:solidFill>
                <a:srgbClr val="FF0000"/>
              </a:solidFill>
              <a:ea typeface="楷体" panose="02010609060101010101" pitchFamily="49" charset="-122"/>
            </a:endParaRPr>
          </a:p>
        </p:txBody>
      </p:sp>
      <p:sp>
        <p:nvSpPr>
          <p:cNvPr id="19" name="矩形 18"/>
          <p:cNvSpPr>
            <a:spLocks noChangeArrowheads="1"/>
          </p:cNvSpPr>
          <p:nvPr/>
        </p:nvSpPr>
        <p:spPr bwMode="auto">
          <a:xfrm>
            <a:off x="3759087" y="3894199"/>
            <a:ext cx="2241032" cy="558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2800" dirty="0">
                <a:solidFill>
                  <a:srgbClr val="FF0000"/>
                </a:solidFill>
                <a:ea typeface="楷体" panose="02010609060101010101" pitchFamily="49" charset="-122"/>
              </a:rPr>
              <a:t>4</a:t>
            </a:r>
            <a:r>
              <a:rPr lang="zh-CN" altLang="en-US" sz="2800" b="1" dirty="0">
                <a:solidFill>
                  <a:srgbClr val="FF0000"/>
                </a:solidFill>
                <a:ea typeface="楷体" panose="02010609060101010101" pitchFamily="49" charset="-122"/>
              </a:rPr>
              <a:t>条边都相等</a:t>
            </a:r>
            <a:endParaRPr lang="zh-CN" altLang="en-US" sz="2800" b="1" dirty="0">
              <a:solidFill>
                <a:srgbClr val="FF0000"/>
              </a:solidFill>
              <a:ea typeface="楷体" panose="02010609060101010101" pitchFamily="49" charset="-122"/>
            </a:endParaRPr>
          </a:p>
        </p:txBody>
      </p:sp>
      <p:sp>
        <p:nvSpPr>
          <p:cNvPr id="22" name="左大括号 21"/>
          <p:cNvSpPr/>
          <p:nvPr/>
        </p:nvSpPr>
        <p:spPr>
          <a:xfrm rot="10800000">
            <a:off x="5850289" y="3160545"/>
            <a:ext cx="299659" cy="1384996"/>
          </a:xfrm>
          <a:prstGeom prst="leftBrace">
            <a:avLst>
              <a:gd name="adj1" fmla="val 63257"/>
              <a:gd name="adj2" fmla="val 50000"/>
            </a:avLst>
          </a:prstGeom>
          <a:ln w="28575">
            <a:solidFill>
              <a:srgbClr val="E8112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ea typeface="楷体" panose="02010609060101010101" pitchFamily="49" charset="-122"/>
            </a:endParaRPr>
          </a:p>
        </p:txBody>
      </p:sp>
      <p:sp>
        <p:nvSpPr>
          <p:cNvPr id="23" name="TextBox 16"/>
          <p:cNvSpPr txBox="1">
            <a:spLocks noChangeArrowheads="1"/>
          </p:cNvSpPr>
          <p:nvPr/>
        </p:nvSpPr>
        <p:spPr bwMode="auto">
          <a:xfrm>
            <a:off x="815329" y="3882143"/>
            <a:ext cx="3209434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r>
              <a:rPr lang="zh-CN" altLang="en-US" sz="3200" b="1" dirty="0">
                <a:solidFill>
                  <a:srgbClr val="0066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正方形的特征：</a:t>
            </a:r>
            <a:endParaRPr lang="zh-CN" altLang="en-US" sz="3200" b="1" dirty="0">
              <a:solidFill>
                <a:srgbClr val="0066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左大括号 23"/>
          <p:cNvSpPr/>
          <p:nvPr/>
        </p:nvSpPr>
        <p:spPr>
          <a:xfrm rot="10800000" flipH="1">
            <a:off x="4026842" y="1942837"/>
            <a:ext cx="238917" cy="971607"/>
          </a:xfrm>
          <a:prstGeom prst="leftBrace">
            <a:avLst>
              <a:gd name="adj1" fmla="val 63257"/>
              <a:gd name="adj2" fmla="val 50000"/>
            </a:avLst>
          </a:prstGeom>
          <a:ln w="28575">
            <a:solidFill>
              <a:srgbClr val="E8112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000"/>
                            </p:stCondLst>
                            <p:childTnLst>
                              <p:par>
                                <p:cTn id="5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"/>
                            </p:stCondLst>
                            <p:childTnLst>
                              <p:par>
                                <p:cTn id="6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8" grpId="0"/>
      <p:bldP spid="10" grpId="0"/>
      <p:bldP spid="22" grpId="0" animBg="1"/>
      <p:bldP spid="23" grpId="0"/>
      <p:bldP spid="2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837283" y="699476"/>
            <a:ext cx="7759700" cy="25542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3200" b="1" dirty="0">
                <a:latin typeface="+mj-lt"/>
                <a:ea typeface="楷体" panose="02010609060101010101" pitchFamily="49" charset="-122"/>
              </a:rPr>
              <a:t>下面的说法正确吗？正确的画“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r>
              <a:rPr lang="zh-CN" altLang="en-US" sz="3200" b="1" dirty="0">
                <a:latin typeface="+mj-lt"/>
                <a:ea typeface="楷体" panose="02010609060101010101" pitchFamily="49" charset="-122"/>
              </a:rPr>
              <a:t>”，错误的画“</a:t>
            </a:r>
            <a:r>
              <a:rPr lang="en-US" altLang="zh-CN" sz="3200" b="1" dirty="0">
                <a:latin typeface="+mj-lt"/>
                <a:ea typeface="楷体" panose="02010609060101010101" pitchFamily="49" charset="-122"/>
              </a:rPr>
              <a:t>×</a:t>
            </a:r>
            <a:r>
              <a:rPr lang="zh-CN" altLang="en-US" sz="3200" b="1" dirty="0">
                <a:latin typeface="+mj-lt"/>
                <a:ea typeface="楷体" panose="02010609060101010101" pitchFamily="49" charset="-122"/>
              </a:rPr>
              <a:t>”。</a:t>
            </a:r>
            <a:endParaRPr lang="zh-CN" altLang="en-US" sz="3200" b="1" dirty="0">
              <a:latin typeface="+mj-lt"/>
              <a:ea typeface="楷体" panose="02010609060101010101" pitchFamily="49" charset="-122"/>
            </a:endParaRPr>
          </a:p>
          <a:p>
            <a:pPr>
              <a:defRPr/>
            </a:pPr>
            <a:r>
              <a:rPr lang="zh-CN" altLang="en-US" sz="3200" b="1" dirty="0">
                <a:latin typeface="+mj-lt"/>
                <a:ea typeface="楷体" panose="02010609060101010101" pitchFamily="49" charset="-122"/>
              </a:rPr>
              <a:t>（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3200" b="1" dirty="0">
                <a:latin typeface="+mj-lt"/>
                <a:ea typeface="楷体" panose="02010609060101010101" pitchFamily="49" charset="-122"/>
              </a:rPr>
              <a:t>）四边形有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en-US" altLang="zh-CN" sz="3200" b="1" dirty="0">
                <a:latin typeface="+mj-lt"/>
                <a:ea typeface="楷体" panose="02010609060101010101" pitchFamily="49" charset="-122"/>
              </a:rPr>
              <a:t> </a:t>
            </a:r>
            <a:r>
              <a:rPr lang="zh-CN" altLang="en-US" sz="3200" b="1" dirty="0">
                <a:latin typeface="+mj-lt"/>
                <a:ea typeface="楷体" panose="02010609060101010101" pitchFamily="49" charset="-122"/>
              </a:rPr>
              <a:t>条直的边。    </a:t>
            </a:r>
            <a:r>
              <a:rPr lang="en-US" altLang="zh-CN" sz="3200" b="1" dirty="0">
                <a:latin typeface="+mj-lt"/>
                <a:ea typeface="楷体" panose="02010609060101010101" pitchFamily="49" charset="-122"/>
              </a:rPr>
              <a:t>	</a:t>
            </a:r>
            <a:r>
              <a:rPr lang="zh-CN" altLang="en-US" sz="3200" b="1" dirty="0">
                <a:latin typeface="+mj-lt"/>
                <a:ea typeface="楷体" panose="02010609060101010101" pitchFamily="49" charset="-122"/>
              </a:rPr>
              <a:t>（        ）</a:t>
            </a:r>
            <a:endParaRPr lang="zh-CN" altLang="en-US" sz="3200" b="1" dirty="0">
              <a:latin typeface="+mj-lt"/>
              <a:ea typeface="楷体" panose="02010609060101010101" pitchFamily="49" charset="-122"/>
            </a:endParaRPr>
          </a:p>
          <a:p>
            <a:pPr>
              <a:defRPr/>
            </a:pPr>
            <a:r>
              <a:rPr lang="zh-CN" altLang="en-US" sz="3200" b="1" dirty="0">
                <a:latin typeface="+mj-lt"/>
                <a:ea typeface="楷体" panose="02010609060101010101" pitchFamily="49" charset="-122"/>
              </a:rPr>
              <a:t>（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3200" b="1" dirty="0">
                <a:latin typeface="+mj-lt"/>
                <a:ea typeface="楷体" panose="02010609060101010101" pitchFamily="49" charset="-122"/>
              </a:rPr>
              <a:t>）四边形有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4 </a:t>
            </a:r>
            <a:r>
              <a:rPr lang="zh-CN" altLang="en-US" sz="3200" b="1" dirty="0">
                <a:latin typeface="+mj-lt"/>
                <a:ea typeface="楷体" panose="02010609060101010101" pitchFamily="49" charset="-122"/>
              </a:rPr>
              <a:t>个直角。       </a:t>
            </a:r>
            <a:r>
              <a:rPr lang="en-US" altLang="zh-CN" sz="3200" b="1" dirty="0">
                <a:latin typeface="+mj-lt"/>
                <a:ea typeface="楷体" panose="02010609060101010101" pitchFamily="49" charset="-122"/>
              </a:rPr>
              <a:t>	</a:t>
            </a:r>
            <a:r>
              <a:rPr lang="zh-CN" altLang="en-US" sz="3200" b="1" dirty="0">
                <a:latin typeface="+mj-lt"/>
                <a:ea typeface="楷体" panose="02010609060101010101" pitchFamily="49" charset="-122"/>
              </a:rPr>
              <a:t>（        ）</a:t>
            </a:r>
            <a:endParaRPr lang="zh-CN" altLang="en-US" sz="3200" b="1" dirty="0">
              <a:latin typeface="+mj-lt"/>
              <a:ea typeface="楷体" panose="02010609060101010101" pitchFamily="49" charset="-122"/>
            </a:endParaRPr>
          </a:p>
          <a:p>
            <a:pPr>
              <a:defRPr/>
            </a:pPr>
            <a:r>
              <a:rPr lang="zh-CN" altLang="en-US" sz="3200" b="1" dirty="0">
                <a:latin typeface="+mj-lt"/>
                <a:ea typeface="楷体" panose="02010609060101010101" pitchFamily="49" charset="-122"/>
              </a:rPr>
              <a:t>（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3200" b="1" dirty="0">
                <a:latin typeface="+mj-lt"/>
                <a:ea typeface="楷体" panose="02010609060101010101" pitchFamily="49" charset="-122"/>
              </a:rPr>
              <a:t>）四边形的对边相等。       </a:t>
            </a:r>
            <a:r>
              <a:rPr lang="en-US" altLang="zh-CN" sz="3200" b="1" dirty="0">
                <a:latin typeface="+mj-lt"/>
                <a:ea typeface="楷体" panose="02010609060101010101" pitchFamily="49" charset="-122"/>
              </a:rPr>
              <a:t>	</a:t>
            </a:r>
            <a:r>
              <a:rPr lang="zh-CN" altLang="en-US" sz="3200" b="1" dirty="0">
                <a:latin typeface="+mj-lt"/>
                <a:ea typeface="楷体" panose="02010609060101010101" pitchFamily="49" charset="-122"/>
              </a:rPr>
              <a:t>（        ）</a:t>
            </a:r>
            <a:endParaRPr lang="zh-CN" altLang="en-US" sz="3200" b="1" dirty="0">
              <a:latin typeface="+mj-lt"/>
              <a:ea typeface="楷体" panose="02010609060101010101" pitchFamily="49" charset="-122"/>
            </a:endParaRPr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6911058" y="1617051"/>
            <a:ext cx="836612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3200">
              <a:solidFill>
                <a:srgbClr val="FF0000"/>
              </a:solidFill>
              <a:ea typeface="楷体" panose="02010609060101010101" pitchFamily="49" charset="-122"/>
            </a:endParaRPr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6949158" y="2167913"/>
            <a:ext cx="788987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>
                <a:solidFill>
                  <a:srgbClr val="FF0000"/>
                </a:solidFill>
                <a:ea typeface="楷体" panose="02010609060101010101" pitchFamily="49" charset="-122"/>
              </a:rPr>
              <a:t>×</a:t>
            </a:r>
            <a:endParaRPr lang="zh-CN" altLang="en-US" sz="3200">
              <a:solidFill>
                <a:srgbClr val="FF0000"/>
              </a:solidFill>
              <a:ea typeface="楷体" panose="02010609060101010101" pitchFamily="49" charset="-122"/>
            </a:endParaRPr>
          </a:p>
        </p:txBody>
      </p: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6949158" y="2682263"/>
            <a:ext cx="788987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>
                <a:solidFill>
                  <a:srgbClr val="FF0000"/>
                </a:solidFill>
                <a:ea typeface="楷体" panose="02010609060101010101" pitchFamily="49" charset="-122"/>
              </a:rPr>
              <a:t>×</a:t>
            </a:r>
            <a:endParaRPr lang="zh-CN" altLang="en-US" sz="3200">
              <a:solidFill>
                <a:srgbClr val="FF0000"/>
              </a:solidFill>
              <a:ea typeface="楷体" panose="02010609060101010101" pitchFamily="49" charset="-122"/>
            </a:endParaRPr>
          </a:p>
        </p:txBody>
      </p:sp>
      <p:sp>
        <p:nvSpPr>
          <p:cNvPr id="13" name="AutoShape 27"/>
          <p:cNvSpPr>
            <a:spLocks noChangeArrowheads="1"/>
          </p:cNvSpPr>
          <p:nvPr/>
        </p:nvSpPr>
        <p:spPr bwMode="auto">
          <a:xfrm>
            <a:off x="1332143" y="3362546"/>
            <a:ext cx="7319324" cy="1055608"/>
          </a:xfrm>
          <a:prstGeom prst="wedgeRoundRectCallout">
            <a:avLst>
              <a:gd name="adj1" fmla="val -54252"/>
              <a:gd name="adj2" fmla="val -11936"/>
              <a:gd name="adj3" fmla="val 16667"/>
            </a:avLst>
          </a:prstGeom>
          <a:solidFill>
            <a:schemeClr val="bg1"/>
          </a:solidFill>
          <a:ln w="19050">
            <a:solidFill>
              <a:srgbClr val="4C884F"/>
            </a:solidFill>
            <a:miter lim="800000"/>
          </a:ln>
        </p:spPr>
        <p:txBody>
          <a:bodyPr wrap="square">
            <a:spAutoFit/>
          </a:bodyPr>
          <a:lstStyle>
            <a:lvl1pPr>
              <a:spcBef>
                <a:spcPct val="20000"/>
              </a:spcBef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>
              <a:defRPr/>
            </a:pPr>
            <a:r>
              <a:rPr lang="zh-CN" altLang="en-US" dirty="0">
                <a:solidFill>
                  <a:srgbClr val="FF0000"/>
                </a:solidFill>
                <a:ea typeface="楷体" panose="02010609060101010101" pitchFamily="49" charset="-122"/>
              </a:rPr>
              <a:t>四边形是由</a:t>
            </a:r>
            <a:r>
              <a:rPr lang="en-US" altLang="zh-CN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dirty="0">
                <a:solidFill>
                  <a:srgbClr val="FF0000"/>
                </a:solidFill>
                <a:ea typeface="楷体" panose="02010609060101010101" pitchFamily="49" charset="-122"/>
              </a:rPr>
              <a:t>条直的边组成的图形，它有</a:t>
            </a:r>
            <a:r>
              <a:rPr lang="en-US" altLang="zh-CN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dirty="0">
                <a:solidFill>
                  <a:srgbClr val="FF0000"/>
                </a:solidFill>
                <a:ea typeface="楷体" panose="02010609060101010101" pitchFamily="49" charset="-122"/>
              </a:rPr>
              <a:t>个角不一定是直角，对边也不一定相等。</a:t>
            </a:r>
            <a:endParaRPr lang="zh-CN" altLang="en-US" dirty="0">
              <a:solidFill>
                <a:srgbClr val="FF0000"/>
              </a:solidFill>
              <a:ea typeface="楷体" panose="02010609060101010101" pitchFamily="49" charset="-122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19" b="5219"/>
          <a:stretch>
            <a:fillRect/>
          </a:stretch>
        </p:blipFill>
        <p:spPr>
          <a:xfrm>
            <a:off x="-76124" y="3253763"/>
            <a:ext cx="1388175" cy="152710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  <p:bldP spid="11" grpId="0"/>
      <p:bldP spid="12" grpId="0"/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97" b="5197"/>
          <a:stretch>
            <a:fillRect/>
          </a:stretch>
        </p:blipFill>
        <p:spPr>
          <a:xfrm>
            <a:off x="48322" y="3060504"/>
            <a:ext cx="1711844" cy="1883167"/>
          </a:xfrm>
          <a:prstGeom prst="rect">
            <a:avLst/>
          </a:prstGeom>
        </p:spPr>
      </p:pic>
      <p:sp>
        <p:nvSpPr>
          <p:cNvPr id="15" name="AutoShape 27"/>
          <p:cNvSpPr>
            <a:spLocks noChangeArrowheads="1"/>
          </p:cNvSpPr>
          <p:nvPr/>
        </p:nvSpPr>
        <p:spPr bwMode="auto">
          <a:xfrm>
            <a:off x="1659387" y="4019551"/>
            <a:ext cx="7174602" cy="578882"/>
          </a:xfrm>
          <a:prstGeom prst="wedgeRoundRectCallout">
            <a:avLst>
              <a:gd name="adj1" fmla="val -55120"/>
              <a:gd name="adj2" fmla="val 13329"/>
              <a:gd name="adj3" fmla="val 16667"/>
            </a:avLst>
          </a:prstGeom>
          <a:solidFill>
            <a:schemeClr val="bg1"/>
          </a:solidFill>
          <a:ln w="19050">
            <a:solidFill>
              <a:srgbClr val="4C884F"/>
            </a:solidFill>
            <a:miter lim="800000"/>
          </a:ln>
        </p:spPr>
        <p:txBody>
          <a:bodyPr wrap="square">
            <a:spAutoFit/>
          </a:bodyPr>
          <a:lstStyle>
            <a:lvl1pPr>
              <a:spcBef>
                <a:spcPct val="20000"/>
              </a:spcBef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>
              <a:defRPr/>
            </a:pPr>
            <a:r>
              <a:rPr lang="zh-CN" altLang="en-US" dirty="0">
                <a:solidFill>
                  <a:srgbClr val="FF0000"/>
                </a:solidFill>
                <a:ea typeface="楷体" panose="02010609060101010101" pitchFamily="49" charset="-122"/>
              </a:rPr>
              <a:t>长方形的对边相等，正方形的</a:t>
            </a:r>
            <a:r>
              <a:rPr lang="en-US" altLang="zh-CN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en-US" altLang="zh-CN" dirty="0">
                <a:solidFill>
                  <a:srgbClr val="FF0000"/>
                </a:solidFill>
                <a:ea typeface="楷体" panose="02010609060101010101" pitchFamily="49" charset="-122"/>
              </a:rPr>
              <a:t> </a:t>
            </a:r>
            <a:r>
              <a:rPr lang="zh-CN" altLang="en-US" dirty="0">
                <a:solidFill>
                  <a:srgbClr val="FF0000"/>
                </a:solidFill>
                <a:ea typeface="楷体" panose="02010609060101010101" pitchFamily="49" charset="-122"/>
              </a:rPr>
              <a:t>条边都相等。</a:t>
            </a:r>
            <a:endParaRPr lang="zh-CN" altLang="en-US" dirty="0">
              <a:solidFill>
                <a:srgbClr val="FF0000"/>
              </a:solidFill>
              <a:ea typeface="楷体" panose="02010609060101010101" pitchFamily="49" charset="-122"/>
            </a:endParaRPr>
          </a:p>
        </p:txBody>
      </p:sp>
      <p:grpSp>
        <p:nvGrpSpPr>
          <p:cNvPr id="5" name="组合 4"/>
          <p:cNvGrpSpPr/>
          <p:nvPr/>
        </p:nvGrpSpPr>
        <p:grpSpPr bwMode="auto">
          <a:xfrm>
            <a:off x="828674" y="1235075"/>
            <a:ext cx="3670301" cy="2722563"/>
            <a:chOff x="828674" y="1168965"/>
            <a:chExt cx="3669697" cy="2722226"/>
          </a:xfrm>
        </p:grpSpPr>
        <p:sp>
          <p:nvSpPr>
            <p:cNvPr id="6" name="Rectangle 6"/>
            <p:cNvSpPr>
              <a:spLocks noChangeArrowheads="1"/>
            </p:cNvSpPr>
            <p:nvPr/>
          </p:nvSpPr>
          <p:spPr bwMode="auto">
            <a:xfrm>
              <a:off x="1439762" y="1168965"/>
              <a:ext cx="2541169" cy="5841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zh-CN" altLang="en-US" sz="3200" b="1" dirty="0">
                  <a:latin typeface="+mj-lt"/>
                  <a:ea typeface="楷体" panose="02010609060101010101" pitchFamily="49" charset="-122"/>
                </a:rPr>
                <a:t>（              ）</a:t>
              </a:r>
              <a:endParaRPr lang="zh-CN" altLang="en-US" sz="3200" b="1" dirty="0">
                <a:latin typeface="+mj-lt"/>
                <a:ea typeface="楷体" panose="02010609060101010101" pitchFamily="49" charset="-122"/>
              </a:endParaRPr>
            </a:p>
          </p:txBody>
        </p:sp>
        <p:sp>
          <p:nvSpPr>
            <p:cNvPr id="7" name="矩形 6"/>
            <p:cNvSpPr>
              <a:spLocks noChangeAspect="1"/>
            </p:cNvSpPr>
            <p:nvPr/>
          </p:nvSpPr>
          <p:spPr>
            <a:xfrm>
              <a:off x="1465158" y="1756267"/>
              <a:ext cx="2376096" cy="1584129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ea typeface="楷体" panose="02010609060101010101" pitchFamily="49" charset="-122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 rot="16200000">
              <a:off x="229455" y="1971360"/>
              <a:ext cx="1782542" cy="584104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altLang="zh-CN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4</a:t>
              </a:r>
              <a:r>
                <a:rPr lang="en-US" altLang="zh-CN" sz="3200" dirty="0">
                  <a:latin typeface="+mn-lt"/>
                  <a:ea typeface="楷体" panose="02010609060101010101" pitchFamily="49" charset="-122"/>
                </a:rPr>
                <a:t> </a:t>
              </a:r>
              <a:r>
                <a:rPr lang="zh-CN" altLang="en-US" sz="3200" b="1" dirty="0">
                  <a:latin typeface="+mn-lt"/>
                  <a:ea typeface="楷体" panose="02010609060101010101" pitchFamily="49" charset="-122"/>
                </a:rPr>
                <a:t>厘米</a:t>
              </a:r>
              <a:endParaRPr lang="zh-CN" altLang="en-US" sz="3200" b="1" dirty="0">
                <a:latin typeface="+mn-lt"/>
                <a:ea typeface="楷体" panose="02010609060101010101" pitchFamily="49" charset="-122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1998470" y="3307063"/>
              <a:ext cx="1626919" cy="584128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altLang="zh-CN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6 </a:t>
              </a:r>
              <a:r>
                <a:rPr lang="zh-CN" altLang="en-US" sz="3200" b="1" dirty="0">
                  <a:latin typeface="+mn-lt"/>
                  <a:ea typeface="楷体" panose="02010609060101010101" pitchFamily="49" charset="-122"/>
                </a:rPr>
                <a:t>厘米</a:t>
              </a:r>
              <a:endParaRPr lang="zh-CN" altLang="en-US" sz="3200" b="1" dirty="0">
                <a:latin typeface="+mn-lt"/>
                <a:ea typeface="楷体" panose="02010609060101010101" pitchFamily="49" charset="-122"/>
              </a:endParaRPr>
            </a:p>
          </p:txBody>
        </p:sp>
        <p:sp>
          <p:nvSpPr>
            <p:cNvPr id="10" name="Rectangle 6"/>
            <p:cNvSpPr>
              <a:spLocks noChangeArrowheads="1"/>
            </p:cNvSpPr>
            <p:nvPr/>
          </p:nvSpPr>
          <p:spPr bwMode="auto">
            <a:xfrm rot="16200000">
              <a:off x="2935682" y="2179296"/>
              <a:ext cx="2541273" cy="58410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zh-CN" altLang="en-US" sz="3200" b="1" dirty="0">
                  <a:latin typeface="+mj-lt"/>
                  <a:ea typeface="楷体" panose="02010609060101010101" pitchFamily="49" charset="-122"/>
                </a:rPr>
                <a:t>（              ）</a:t>
              </a:r>
              <a:endParaRPr lang="zh-CN" altLang="en-US" sz="3200" b="1" dirty="0">
                <a:latin typeface="+mj-lt"/>
                <a:ea typeface="楷体" panose="02010609060101010101" pitchFamily="49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 bwMode="auto">
          <a:xfrm>
            <a:off x="5248274" y="903288"/>
            <a:ext cx="3181351" cy="3105150"/>
            <a:chOff x="5249047" y="836344"/>
            <a:chExt cx="3180097" cy="3105539"/>
          </a:xfrm>
        </p:grpSpPr>
        <p:sp>
          <p:nvSpPr>
            <p:cNvPr id="12" name="Rectangle 6"/>
            <p:cNvSpPr>
              <a:spLocks noChangeArrowheads="1"/>
            </p:cNvSpPr>
            <p:nvPr/>
          </p:nvSpPr>
          <p:spPr bwMode="auto">
            <a:xfrm>
              <a:off x="5615616" y="836344"/>
              <a:ext cx="2542173" cy="58427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zh-CN" altLang="en-US" sz="3200" b="1" dirty="0">
                  <a:latin typeface="+mj-lt"/>
                  <a:ea typeface="楷体" panose="02010609060101010101" pitchFamily="49" charset="-122"/>
                </a:rPr>
                <a:t>（              ）</a:t>
              </a:r>
              <a:endParaRPr lang="zh-CN" altLang="en-US" sz="3200" b="1" dirty="0">
                <a:latin typeface="+mj-lt"/>
                <a:ea typeface="楷体" panose="02010609060101010101" pitchFamily="49" charset="-122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6153566" y="3357610"/>
              <a:ext cx="1504357" cy="584273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altLang="zh-CN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5</a:t>
              </a:r>
              <a:r>
                <a:rPr lang="en-US" altLang="zh-CN" sz="3200" dirty="0">
                  <a:latin typeface="+mn-lt"/>
                  <a:ea typeface="楷体" panose="02010609060101010101" pitchFamily="49" charset="-122"/>
                </a:rPr>
                <a:t> </a:t>
              </a:r>
              <a:r>
                <a:rPr lang="zh-CN" altLang="en-US" sz="3200" b="1" dirty="0">
                  <a:latin typeface="+mn-lt"/>
                  <a:ea typeface="楷体" panose="02010609060101010101" pitchFamily="49" charset="-122"/>
                </a:rPr>
                <a:t>厘米</a:t>
              </a:r>
              <a:endParaRPr lang="zh-CN" altLang="en-US" sz="3200" b="1" dirty="0">
                <a:latin typeface="+mn-lt"/>
                <a:ea typeface="楷体" panose="02010609060101010101" pitchFamily="49" charset="-122"/>
              </a:endParaRPr>
            </a:p>
          </p:txBody>
        </p:sp>
        <p:sp>
          <p:nvSpPr>
            <p:cNvPr id="16" name="Rectangle 6"/>
            <p:cNvSpPr>
              <a:spLocks noChangeArrowheads="1"/>
            </p:cNvSpPr>
            <p:nvPr/>
          </p:nvSpPr>
          <p:spPr bwMode="auto">
            <a:xfrm rot="16200000">
              <a:off x="4270873" y="2047910"/>
              <a:ext cx="2541906" cy="58555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zh-CN" altLang="en-US" sz="3200" b="1" dirty="0">
                  <a:latin typeface="+mj-lt"/>
                  <a:ea typeface="楷体" panose="02010609060101010101" pitchFamily="49" charset="-122"/>
                </a:rPr>
                <a:t>（              ）</a:t>
              </a:r>
              <a:endParaRPr lang="zh-CN" altLang="en-US" sz="3200" b="1" dirty="0">
                <a:latin typeface="+mj-lt"/>
                <a:ea typeface="楷体" panose="02010609060101010101" pitchFamily="49" charset="-122"/>
              </a:endParaRPr>
            </a:p>
          </p:txBody>
        </p:sp>
        <p:sp>
          <p:nvSpPr>
            <p:cNvPr id="17" name="Rectangle 6"/>
            <p:cNvSpPr>
              <a:spLocks noChangeArrowheads="1"/>
            </p:cNvSpPr>
            <p:nvPr/>
          </p:nvSpPr>
          <p:spPr bwMode="auto">
            <a:xfrm rot="16200000">
              <a:off x="6865413" y="2066962"/>
              <a:ext cx="2541906" cy="58555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zh-CN" altLang="en-US" sz="3200" b="1" dirty="0">
                  <a:latin typeface="+mj-lt"/>
                  <a:ea typeface="楷体" panose="02010609060101010101" pitchFamily="49" charset="-122"/>
                </a:rPr>
                <a:t>（              ）</a:t>
              </a:r>
              <a:endParaRPr lang="zh-CN" altLang="en-US" sz="3200" b="1" dirty="0">
                <a:latin typeface="+mj-lt"/>
                <a:ea typeface="楷体" panose="02010609060101010101" pitchFamily="49" charset="-122"/>
              </a:endParaRPr>
            </a:p>
          </p:txBody>
        </p:sp>
        <p:sp>
          <p:nvSpPr>
            <p:cNvPr id="18" name="矩形 17"/>
            <p:cNvSpPr>
              <a:spLocks noChangeAspect="1"/>
            </p:cNvSpPr>
            <p:nvPr/>
          </p:nvSpPr>
          <p:spPr>
            <a:xfrm>
              <a:off x="5844126" y="1425380"/>
              <a:ext cx="1978832" cy="1979861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ea typeface="楷体" panose="02010609060101010101" pitchFamily="49" charset="-122"/>
              </a:endParaRPr>
            </a:p>
          </p:txBody>
        </p:sp>
      </p:grpSp>
      <p:sp>
        <p:nvSpPr>
          <p:cNvPr id="19" name="Rectangle 6"/>
          <p:cNvSpPr>
            <a:spLocks noChangeArrowheads="1"/>
          </p:cNvSpPr>
          <p:nvPr/>
        </p:nvSpPr>
        <p:spPr bwMode="auto">
          <a:xfrm>
            <a:off x="507207" y="637168"/>
            <a:ext cx="1916112" cy="6359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填一填。</a:t>
            </a:r>
            <a:endParaRPr lang="zh-CN" altLang="en-US" sz="3200" b="1" dirty="0">
              <a:latin typeface="+mj-lt"/>
              <a:ea typeface="楷体" panose="02010609060101010101" pitchFamily="49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1998663" y="1247775"/>
            <a:ext cx="1706562" cy="5842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 </a:t>
            </a:r>
            <a:r>
              <a:rPr lang="zh-CN" altLang="en-US" sz="32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厘米</a:t>
            </a:r>
            <a:endParaRPr lang="zh-CN" altLang="en-US" sz="3200" b="1" dirty="0">
              <a:solidFill>
                <a:srgbClr val="FF0000"/>
              </a:solidFill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6153150" y="876300"/>
            <a:ext cx="1504950" cy="5842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en-US" altLang="zh-CN" sz="3200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 </a:t>
            </a:r>
            <a:r>
              <a:rPr lang="zh-CN" altLang="en-US" sz="32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厘米</a:t>
            </a:r>
            <a:endParaRPr lang="zh-CN" altLang="en-US" sz="3200" b="1" dirty="0">
              <a:solidFill>
                <a:srgbClr val="FF0000"/>
              </a:solidFill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24" name="矩形 23"/>
          <p:cNvSpPr/>
          <p:nvPr/>
        </p:nvSpPr>
        <p:spPr>
          <a:xfrm rot="16200000">
            <a:off x="3352006" y="2101057"/>
            <a:ext cx="1706563" cy="5842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en-US" altLang="zh-CN" sz="32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 </a:t>
            </a:r>
            <a:r>
              <a:rPr lang="zh-CN" altLang="en-US" sz="32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厘米</a:t>
            </a:r>
            <a:endParaRPr lang="zh-CN" altLang="en-US" sz="3200" b="1" dirty="0">
              <a:solidFill>
                <a:srgbClr val="FF0000"/>
              </a:solidFill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25" name="矩形 24"/>
          <p:cNvSpPr/>
          <p:nvPr/>
        </p:nvSpPr>
        <p:spPr>
          <a:xfrm rot="16200000">
            <a:off x="4715669" y="1989932"/>
            <a:ext cx="1647825" cy="58578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en-US" altLang="zh-CN" sz="3200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 </a:t>
            </a:r>
            <a:r>
              <a:rPr lang="zh-CN" altLang="en-US" sz="32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厘米</a:t>
            </a:r>
            <a:endParaRPr lang="zh-CN" altLang="en-US" sz="3200" b="1" dirty="0">
              <a:solidFill>
                <a:srgbClr val="FF0000"/>
              </a:solidFill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26" name="矩形 25"/>
          <p:cNvSpPr/>
          <p:nvPr/>
        </p:nvSpPr>
        <p:spPr>
          <a:xfrm rot="16200000">
            <a:off x="7323931" y="2002632"/>
            <a:ext cx="1647825" cy="58578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en-US" altLang="zh-CN" sz="3200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 </a:t>
            </a:r>
            <a:r>
              <a:rPr lang="zh-CN" altLang="en-US" sz="32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厘米</a:t>
            </a:r>
            <a:endParaRPr lang="zh-CN" altLang="en-US" sz="3200" b="1" dirty="0">
              <a:solidFill>
                <a:srgbClr val="FF0000"/>
              </a:solidFill>
              <a:latin typeface="+mn-lt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9" grpId="0"/>
      <p:bldP spid="22" grpId="0"/>
      <p:bldP spid="23" grpId="0"/>
      <p:bldP spid="24" grpId="0"/>
      <p:bldP spid="25" grpId="0"/>
      <p:bldP spid="2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6"/>
          <p:cNvSpPr>
            <a:spLocks noChangeArrowheads="1"/>
          </p:cNvSpPr>
          <p:nvPr/>
        </p:nvSpPr>
        <p:spPr bwMode="auto">
          <a:xfrm>
            <a:off x="627522" y="669957"/>
            <a:ext cx="7191375" cy="6832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下面图形中，四边形有（    ）个。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494797" y="687419"/>
            <a:ext cx="695325" cy="6477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36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zh-CN" altLang="en-US" sz="36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8" name="Picture 6" descr="E:\R三数上\U07\doc\人三数导学案(上)\LH增11.tif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4534" y="2139702"/>
            <a:ext cx="5914931" cy="1353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椭圆 1"/>
          <p:cNvSpPr/>
          <p:nvPr/>
        </p:nvSpPr>
        <p:spPr>
          <a:xfrm>
            <a:off x="1403648" y="1563638"/>
            <a:ext cx="1728192" cy="223224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hangingPunct="1"/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3131840" y="1615381"/>
            <a:ext cx="1440160" cy="223224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hangingPunct="1"/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2" grpId="0" animBg="1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60538" y="673913"/>
            <a:ext cx="8046561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每人动物宝宝都有自己的领地，你能把它画出来吗？看一看它的领地是不是四边形？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1851670"/>
            <a:ext cx="3324225" cy="2457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6" name="直接连接符 5"/>
          <p:cNvCxnSpPr/>
          <p:nvPr/>
        </p:nvCxnSpPr>
        <p:spPr>
          <a:xfrm>
            <a:off x="1259632" y="3435846"/>
            <a:ext cx="0" cy="792088"/>
          </a:xfrm>
          <a:prstGeom prst="line">
            <a:avLst/>
          </a:prstGeom>
          <a:ln w="3175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1259632" y="3435846"/>
            <a:ext cx="864096" cy="0"/>
          </a:xfrm>
          <a:prstGeom prst="line">
            <a:avLst/>
          </a:prstGeom>
          <a:ln w="3175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2123728" y="3435846"/>
            <a:ext cx="0" cy="792088"/>
          </a:xfrm>
          <a:prstGeom prst="line">
            <a:avLst/>
          </a:prstGeom>
          <a:ln w="3175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flipH="1">
            <a:off x="1259632" y="4227934"/>
            <a:ext cx="864096" cy="0"/>
          </a:xfrm>
          <a:prstGeom prst="line">
            <a:avLst/>
          </a:prstGeom>
          <a:ln w="3175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2862706" y="3003798"/>
            <a:ext cx="0" cy="1080120"/>
          </a:xfrm>
          <a:prstGeom prst="line">
            <a:avLst/>
          </a:prstGeom>
          <a:ln w="3175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>
            <a:off x="4041331" y="3003798"/>
            <a:ext cx="0" cy="1080120"/>
          </a:xfrm>
          <a:prstGeom prst="line">
            <a:avLst/>
          </a:prstGeom>
          <a:ln w="3175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>
            <a:off x="2849736" y="3009778"/>
            <a:ext cx="1191595" cy="0"/>
          </a:xfrm>
          <a:prstGeom prst="line">
            <a:avLst/>
          </a:prstGeom>
          <a:ln w="3175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>
            <a:off x="2849736" y="4083918"/>
            <a:ext cx="1191595" cy="0"/>
          </a:xfrm>
          <a:prstGeom prst="line">
            <a:avLst/>
          </a:prstGeom>
          <a:ln w="3175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67278" y="1497315"/>
            <a:ext cx="2160241" cy="338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25" name="直接连接符 24"/>
          <p:cNvCxnSpPr/>
          <p:nvPr/>
        </p:nvCxnSpPr>
        <p:spPr>
          <a:xfrm>
            <a:off x="5602968" y="1622676"/>
            <a:ext cx="461745" cy="0"/>
          </a:xfrm>
          <a:prstGeom prst="line">
            <a:avLst/>
          </a:prstGeom>
          <a:ln w="3175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 flipV="1">
            <a:off x="5391550" y="1622676"/>
            <a:ext cx="230873" cy="949074"/>
          </a:xfrm>
          <a:prstGeom prst="line">
            <a:avLst/>
          </a:prstGeom>
          <a:ln w="3175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>
            <a:off x="5395281" y="2560179"/>
            <a:ext cx="669432" cy="0"/>
          </a:xfrm>
          <a:prstGeom prst="line">
            <a:avLst/>
          </a:prstGeom>
          <a:ln w="3175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 flipV="1">
            <a:off x="6039903" y="1622676"/>
            <a:ext cx="0" cy="937503"/>
          </a:xfrm>
          <a:prstGeom prst="line">
            <a:avLst/>
          </a:prstGeom>
          <a:ln w="3175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/>
          <p:nvPr/>
        </p:nvCxnSpPr>
        <p:spPr>
          <a:xfrm>
            <a:off x="6444208" y="1701169"/>
            <a:ext cx="0" cy="798573"/>
          </a:xfrm>
          <a:prstGeom prst="line">
            <a:avLst/>
          </a:prstGeom>
          <a:ln w="3175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接连接符 37"/>
          <p:cNvCxnSpPr/>
          <p:nvPr/>
        </p:nvCxnSpPr>
        <p:spPr>
          <a:xfrm>
            <a:off x="7164288" y="1692140"/>
            <a:ext cx="0" cy="798573"/>
          </a:xfrm>
          <a:prstGeom prst="line">
            <a:avLst/>
          </a:prstGeom>
          <a:ln w="3175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连接符 39"/>
          <p:cNvCxnSpPr/>
          <p:nvPr/>
        </p:nvCxnSpPr>
        <p:spPr>
          <a:xfrm>
            <a:off x="6444208" y="1722024"/>
            <a:ext cx="720080" cy="0"/>
          </a:xfrm>
          <a:prstGeom prst="line">
            <a:avLst/>
          </a:prstGeom>
          <a:ln w="3175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直接连接符 41"/>
          <p:cNvCxnSpPr/>
          <p:nvPr/>
        </p:nvCxnSpPr>
        <p:spPr>
          <a:xfrm>
            <a:off x="6444208" y="2471258"/>
            <a:ext cx="720080" cy="0"/>
          </a:xfrm>
          <a:prstGeom prst="line">
            <a:avLst/>
          </a:prstGeom>
          <a:ln w="3175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直接连接符 42"/>
          <p:cNvCxnSpPr/>
          <p:nvPr/>
        </p:nvCxnSpPr>
        <p:spPr>
          <a:xfrm>
            <a:off x="5395281" y="3190477"/>
            <a:ext cx="544871" cy="0"/>
          </a:xfrm>
          <a:prstGeom prst="line">
            <a:avLst/>
          </a:prstGeom>
          <a:ln w="3175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直接连接符 44"/>
          <p:cNvCxnSpPr/>
          <p:nvPr/>
        </p:nvCxnSpPr>
        <p:spPr>
          <a:xfrm>
            <a:off x="5401766" y="3190477"/>
            <a:ext cx="0" cy="533401"/>
          </a:xfrm>
          <a:prstGeom prst="line">
            <a:avLst/>
          </a:prstGeom>
          <a:ln w="3175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直接连接符 46"/>
          <p:cNvCxnSpPr/>
          <p:nvPr/>
        </p:nvCxnSpPr>
        <p:spPr>
          <a:xfrm>
            <a:off x="5395281" y="3710712"/>
            <a:ext cx="544871" cy="0"/>
          </a:xfrm>
          <a:prstGeom prst="line">
            <a:avLst/>
          </a:prstGeom>
          <a:ln w="3175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直接连接符 47"/>
          <p:cNvCxnSpPr/>
          <p:nvPr/>
        </p:nvCxnSpPr>
        <p:spPr>
          <a:xfrm>
            <a:off x="5926854" y="3190477"/>
            <a:ext cx="0" cy="533401"/>
          </a:xfrm>
          <a:prstGeom prst="line">
            <a:avLst/>
          </a:prstGeom>
          <a:ln w="3175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直接连接符 48"/>
          <p:cNvCxnSpPr/>
          <p:nvPr/>
        </p:nvCxnSpPr>
        <p:spPr>
          <a:xfrm>
            <a:off x="6032885" y="2657076"/>
            <a:ext cx="7018" cy="1066802"/>
          </a:xfrm>
          <a:prstGeom prst="line">
            <a:avLst/>
          </a:prstGeom>
          <a:ln w="3175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直接连接符 50"/>
          <p:cNvCxnSpPr/>
          <p:nvPr/>
        </p:nvCxnSpPr>
        <p:spPr>
          <a:xfrm>
            <a:off x="6548641" y="2666099"/>
            <a:ext cx="7018" cy="1066802"/>
          </a:xfrm>
          <a:prstGeom prst="line">
            <a:avLst/>
          </a:prstGeom>
          <a:ln w="3175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直接连接符 51"/>
          <p:cNvCxnSpPr/>
          <p:nvPr/>
        </p:nvCxnSpPr>
        <p:spPr>
          <a:xfrm>
            <a:off x="6003770" y="2666099"/>
            <a:ext cx="544871" cy="0"/>
          </a:xfrm>
          <a:prstGeom prst="line">
            <a:avLst/>
          </a:prstGeom>
          <a:ln w="3175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直接连接符 52"/>
          <p:cNvCxnSpPr/>
          <p:nvPr/>
        </p:nvCxnSpPr>
        <p:spPr>
          <a:xfrm>
            <a:off x="6003769" y="3723878"/>
            <a:ext cx="544871" cy="0"/>
          </a:xfrm>
          <a:prstGeom prst="line">
            <a:avLst/>
          </a:prstGeom>
          <a:ln w="3175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5513471" y="3908624"/>
            <a:ext cx="108952" cy="823366"/>
          </a:xfrm>
          <a:prstGeom prst="line">
            <a:avLst/>
          </a:prstGeom>
          <a:ln w="3175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直接连接符 54"/>
          <p:cNvCxnSpPr/>
          <p:nvPr/>
        </p:nvCxnSpPr>
        <p:spPr>
          <a:xfrm>
            <a:off x="6745210" y="3291830"/>
            <a:ext cx="419078" cy="0"/>
          </a:xfrm>
          <a:prstGeom prst="line">
            <a:avLst/>
          </a:prstGeom>
          <a:ln w="3175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直接连接符 56"/>
          <p:cNvCxnSpPr/>
          <p:nvPr/>
        </p:nvCxnSpPr>
        <p:spPr>
          <a:xfrm>
            <a:off x="6745210" y="3619445"/>
            <a:ext cx="419078" cy="0"/>
          </a:xfrm>
          <a:prstGeom prst="line">
            <a:avLst/>
          </a:prstGeom>
          <a:ln w="3175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直接连接符 57"/>
          <p:cNvCxnSpPr/>
          <p:nvPr/>
        </p:nvCxnSpPr>
        <p:spPr>
          <a:xfrm>
            <a:off x="6758180" y="3298489"/>
            <a:ext cx="0" cy="320956"/>
          </a:xfrm>
          <a:prstGeom prst="line">
            <a:avLst/>
          </a:prstGeom>
          <a:ln w="3175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直接连接符 59"/>
          <p:cNvCxnSpPr/>
          <p:nvPr/>
        </p:nvCxnSpPr>
        <p:spPr>
          <a:xfrm>
            <a:off x="7164987" y="3291830"/>
            <a:ext cx="0" cy="320956"/>
          </a:xfrm>
          <a:prstGeom prst="line">
            <a:avLst/>
          </a:prstGeom>
          <a:ln w="3175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直接连接符 61"/>
          <p:cNvCxnSpPr/>
          <p:nvPr/>
        </p:nvCxnSpPr>
        <p:spPr>
          <a:xfrm>
            <a:off x="5914273" y="3897437"/>
            <a:ext cx="118612" cy="834553"/>
          </a:xfrm>
          <a:prstGeom prst="line">
            <a:avLst/>
          </a:prstGeom>
          <a:ln w="3175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直接连接符 64"/>
          <p:cNvCxnSpPr/>
          <p:nvPr/>
        </p:nvCxnSpPr>
        <p:spPr>
          <a:xfrm>
            <a:off x="5495195" y="3908624"/>
            <a:ext cx="419078" cy="0"/>
          </a:xfrm>
          <a:prstGeom prst="line">
            <a:avLst/>
          </a:prstGeom>
          <a:ln w="3175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直接连接符 65"/>
          <p:cNvCxnSpPr/>
          <p:nvPr/>
        </p:nvCxnSpPr>
        <p:spPr>
          <a:xfrm>
            <a:off x="5602686" y="4743065"/>
            <a:ext cx="419078" cy="0"/>
          </a:xfrm>
          <a:prstGeom prst="line">
            <a:avLst/>
          </a:prstGeom>
          <a:ln w="3175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直接连接符 66"/>
          <p:cNvCxnSpPr/>
          <p:nvPr/>
        </p:nvCxnSpPr>
        <p:spPr>
          <a:xfrm>
            <a:off x="6751695" y="3928079"/>
            <a:ext cx="628617" cy="168809"/>
          </a:xfrm>
          <a:prstGeom prst="line">
            <a:avLst/>
          </a:prstGeom>
          <a:ln w="3175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直接连接符 69"/>
          <p:cNvCxnSpPr/>
          <p:nvPr/>
        </p:nvCxnSpPr>
        <p:spPr>
          <a:xfrm>
            <a:off x="6536370" y="4647585"/>
            <a:ext cx="529633" cy="95480"/>
          </a:xfrm>
          <a:prstGeom prst="line">
            <a:avLst/>
          </a:prstGeom>
          <a:ln w="3175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直接连接符 71"/>
          <p:cNvCxnSpPr/>
          <p:nvPr/>
        </p:nvCxnSpPr>
        <p:spPr>
          <a:xfrm flipH="1">
            <a:off x="6555659" y="3908624"/>
            <a:ext cx="186221" cy="738961"/>
          </a:xfrm>
          <a:prstGeom prst="line">
            <a:avLst/>
          </a:prstGeom>
          <a:ln w="3175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直接连接符 73"/>
          <p:cNvCxnSpPr/>
          <p:nvPr/>
        </p:nvCxnSpPr>
        <p:spPr>
          <a:xfrm flipH="1">
            <a:off x="7066004" y="4096888"/>
            <a:ext cx="314308" cy="654556"/>
          </a:xfrm>
          <a:prstGeom prst="line">
            <a:avLst/>
          </a:prstGeom>
          <a:ln w="3175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1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4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0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7" dur="2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0" dur="2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3" dur="2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6" dur="2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91" dur="2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94" dur="2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97" dur="2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0" dur="2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5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8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1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4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9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2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5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8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6"/>
          <p:cNvSpPr>
            <a:spLocks noChangeArrowheads="1"/>
          </p:cNvSpPr>
          <p:nvPr/>
        </p:nvSpPr>
        <p:spPr bwMode="auto">
          <a:xfrm>
            <a:off x="725537" y="650965"/>
            <a:ext cx="8016848" cy="4229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填一填：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  <a:defRPr/>
            </a:pPr>
            <a:r>
              <a:rPr lang="zh-CN" altLang="en-US" sz="3200" b="1" dirty="0">
                <a:latin typeface="+mj-lt"/>
                <a:ea typeface="楷体" panose="02010609060101010101" pitchFamily="49" charset="-122"/>
              </a:rPr>
              <a:t>（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3200" b="1" dirty="0">
                <a:latin typeface="+mj-lt"/>
                <a:ea typeface="楷体" panose="02010609060101010101" pitchFamily="49" charset="-122"/>
              </a:rPr>
              <a:t>）</a:t>
            </a:r>
            <a:r>
              <a:rPr lang="zh-CN" altLang="en-US" sz="3200" b="1" dirty="0">
                <a:latin typeface="+mn-lt"/>
                <a:ea typeface="楷体" panose="02010609060101010101" pitchFamily="49" charset="-122"/>
              </a:rPr>
              <a:t>一个长方形相邻的两条边长分别为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6 </a:t>
            </a:r>
            <a:r>
              <a:rPr lang="zh-CN" altLang="en-US" sz="3200" b="1" dirty="0">
                <a:latin typeface="+mn-lt"/>
                <a:ea typeface="楷体" panose="02010609060101010101" pitchFamily="49" charset="-122"/>
              </a:rPr>
              <a:t>厘米和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r>
              <a:rPr lang="en-US" altLang="zh-CN" sz="3200" b="1" dirty="0">
                <a:latin typeface="+mn-lt"/>
                <a:ea typeface="楷体" panose="02010609060101010101" pitchFamily="49" charset="-122"/>
              </a:rPr>
              <a:t> </a:t>
            </a:r>
            <a:r>
              <a:rPr lang="zh-CN" altLang="en-US" sz="3200" b="1" dirty="0">
                <a:latin typeface="+mn-lt"/>
                <a:ea typeface="楷体" panose="02010609060101010101" pitchFamily="49" charset="-122"/>
              </a:rPr>
              <a:t>厘米，那么它的另外两边长分别为（              ）和（              ）。</a:t>
            </a:r>
            <a:endParaRPr lang="zh-CN" altLang="en-US" sz="3200" b="1" dirty="0">
              <a:latin typeface="+mn-lt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  <a:defRPr/>
            </a:pPr>
            <a:r>
              <a:rPr lang="zh-CN" altLang="en-US" sz="3200" b="1" dirty="0">
                <a:latin typeface="+mj-lt"/>
                <a:ea typeface="楷体" panose="02010609060101010101" pitchFamily="49" charset="-122"/>
              </a:rPr>
              <a:t>（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3200" b="1" dirty="0">
                <a:latin typeface="+mj-lt"/>
                <a:ea typeface="楷体" panose="02010609060101010101" pitchFamily="49" charset="-122"/>
              </a:rPr>
              <a:t>）</a:t>
            </a:r>
            <a:r>
              <a:rPr lang="zh-CN" altLang="en-US" sz="3200" b="1" dirty="0">
                <a:latin typeface="+mn-lt"/>
                <a:ea typeface="楷体" panose="02010609060101010101" pitchFamily="49" charset="-122"/>
              </a:rPr>
              <a:t>一个正方形的一边长为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r>
              <a:rPr lang="en-US" altLang="zh-CN" sz="3200" b="1" dirty="0">
                <a:latin typeface="+mn-lt"/>
                <a:ea typeface="楷体" panose="02010609060101010101" pitchFamily="49" charset="-122"/>
              </a:rPr>
              <a:t> </a:t>
            </a:r>
            <a:r>
              <a:rPr lang="zh-CN" altLang="en-US" sz="3200" b="1" dirty="0">
                <a:latin typeface="+mn-lt"/>
                <a:ea typeface="楷体" panose="02010609060101010101" pitchFamily="49" charset="-122"/>
              </a:rPr>
              <a:t>厘米，另外三边长分别为（              ）、（              ）和（              ）。</a:t>
            </a:r>
            <a:endParaRPr lang="zh-CN" altLang="en-US" sz="32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632897" y="2436818"/>
            <a:ext cx="1627187" cy="5842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 </a:t>
            </a:r>
            <a:r>
              <a:rPr lang="zh-CN" altLang="en-US" sz="32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厘米</a:t>
            </a:r>
            <a:endParaRPr lang="zh-CN" altLang="en-US" sz="3200" b="1" dirty="0">
              <a:solidFill>
                <a:srgbClr val="FF0000"/>
              </a:solidFill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113685" y="2451106"/>
            <a:ext cx="1627187" cy="5842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r>
              <a:rPr lang="en-US" altLang="zh-CN" sz="32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 </a:t>
            </a:r>
            <a:r>
              <a:rPr lang="zh-CN" altLang="en-US" sz="32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厘米</a:t>
            </a:r>
            <a:endParaRPr lang="zh-CN" altLang="en-US" sz="3200" b="1" dirty="0">
              <a:solidFill>
                <a:srgbClr val="FF0000"/>
              </a:solidFill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495576" y="3629826"/>
            <a:ext cx="1627187" cy="5842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 </a:t>
            </a:r>
            <a:r>
              <a:rPr lang="zh-CN" altLang="en-US" sz="32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厘米</a:t>
            </a:r>
            <a:endParaRPr lang="zh-CN" altLang="en-US" sz="3200" b="1" dirty="0">
              <a:solidFill>
                <a:srgbClr val="FF0000"/>
              </a:solidFill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075424" y="3650464"/>
            <a:ext cx="1627187" cy="5842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 </a:t>
            </a:r>
            <a:r>
              <a:rPr lang="zh-CN" altLang="en-US" sz="32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厘米</a:t>
            </a:r>
            <a:endParaRPr lang="zh-CN" altLang="en-US" sz="3200" b="1" dirty="0">
              <a:solidFill>
                <a:srgbClr val="FF0000"/>
              </a:solidFill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265983" y="4228314"/>
            <a:ext cx="1627187" cy="5842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 </a:t>
            </a:r>
            <a:r>
              <a:rPr lang="zh-CN" altLang="en-US" sz="32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厘米</a:t>
            </a:r>
            <a:endParaRPr lang="zh-CN" altLang="en-US" sz="3200" b="1" dirty="0">
              <a:solidFill>
                <a:srgbClr val="FF0000"/>
              </a:solidFill>
              <a:latin typeface="+mn-lt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746512" y="1184445"/>
            <a:ext cx="8037448" cy="2902125"/>
            <a:chOff x="746512" y="1485881"/>
            <a:chExt cx="8037448" cy="2902125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115616" y="1707654"/>
              <a:ext cx="7668344" cy="2680352"/>
            </a:xfrm>
            <a:prstGeom prst="rect">
              <a:avLst/>
            </a:prstGeom>
          </p:spPr>
        </p:pic>
        <p:sp>
          <p:nvSpPr>
            <p:cNvPr id="6" name="矩形 5"/>
            <p:cNvSpPr/>
            <p:nvPr/>
          </p:nvSpPr>
          <p:spPr>
            <a:xfrm>
              <a:off x="746512" y="1485881"/>
              <a:ext cx="3033400" cy="58181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hangingPunct="1"/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746512" y="731806"/>
            <a:ext cx="7784666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下面的图形哪些是长方形？哪些是正方形？哪些是平行四边形？把序号填出来。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59068" y="4182348"/>
            <a:ext cx="8981439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长方形：</a:t>
            </a:r>
            <a:r>
              <a:rPr lang="zh-CN" altLang="en-US" sz="2800" b="1" u="sng" dirty="0">
                <a:latin typeface="楷体" panose="02010609060101010101" pitchFamily="49" charset="-122"/>
                <a:ea typeface="楷体" panose="02010609060101010101" pitchFamily="49" charset="-122"/>
              </a:rPr>
              <a:t>      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正方形：</a:t>
            </a:r>
            <a:r>
              <a:rPr lang="zh-CN" altLang="en-US" sz="2800" b="1" u="sng" dirty="0">
                <a:latin typeface="楷体" panose="02010609060101010101" pitchFamily="49" charset="-122"/>
                <a:ea typeface="楷体" panose="02010609060101010101" pitchFamily="49" charset="-122"/>
              </a:rPr>
              <a:t>     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平行四边形：</a:t>
            </a:r>
            <a:r>
              <a:rPr lang="zh-CN" altLang="en-US" sz="2800" b="1" u="sng" dirty="0"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8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r>
              <a:rPr lang="zh-CN" altLang="en-US" sz="28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835696" y="4182348"/>
            <a:ext cx="54534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①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800440" y="4182348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②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292936" y="4182348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④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8204725" y="4182348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⑤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322802" y="4182348"/>
            <a:ext cx="54534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⑥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681363" y="4182348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⑦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733125" y="738028"/>
            <a:ext cx="8387211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信封里装的是个四边形，猜一猜可能是什么形状。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2964599" y="1825014"/>
            <a:ext cx="1523232" cy="1466816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hangingPunct="1"/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17" b="4767"/>
          <a:stretch>
            <a:fillRect/>
          </a:stretch>
        </p:blipFill>
        <p:spPr>
          <a:xfrm>
            <a:off x="0" y="1419622"/>
            <a:ext cx="4231201" cy="2102040"/>
          </a:xfrm>
          <a:prstGeom prst="rect">
            <a:avLst/>
          </a:prstGeom>
        </p:spPr>
      </p:pic>
      <p:sp>
        <p:nvSpPr>
          <p:cNvPr id="20" name="矩形 19"/>
          <p:cNvSpPr/>
          <p:nvPr/>
        </p:nvSpPr>
        <p:spPr>
          <a:xfrm>
            <a:off x="4891728" y="1279340"/>
            <a:ext cx="1523232" cy="1466816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hangingPunct="1"/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6671590" y="1279340"/>
            <a:ext cx="2016224" cy="1466816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hangingPunct="1"/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4521806" y="3081536"/>
            <a:ext cx="2930624" cy="1481330"/>
          </a:xfrm>
          <a:custGeom>
            <a:avLst/>
            <a:gdLst>
              <a:gd name="connsiteX0" fmla="*/ 0 w 2016224"/>
              <a:gd name="connsiteY0" fmla="*/ 0 h 1466816"/>
              <a:gd name="connsiteX1" fmla="*/ 2016224 w 2016224"/>
              <a:gd name="connsiteY1" fmla="*/ 0 h 1466816"/>
              <a:gd name="connsiteX2" fmla="*/ 2016224 w 2016224"/>
              <a:gd name="connsiteY2" fmla="*/ 1466816 h 1466816"/>
              <a:gd name="connsiteX3" fmla="*/ 0 w 2016224"/>
              <a:gd name="connsiteY3" fmla="*/ 1466816 h 1466816"/>
              <a:gd name="connsiteX4" fmla="*/ 0 w 2016224"/>
              <a:gd name="connsiteY4" fmla="*/ 0 h 1466816"/>
              <a:gd name="connsiteX0-1" fmla="*/ 914400 w 2930624"/>
              <a:gd name="connsiteY0-2" fmla="*/ 0 h 1481330"/>
              <a:gd name="connsiteX1-3" fmla="*/ 2930624 w 2930624"/>
              <a:gd name="connsiteY1-4" fmla="*/ 0 h 1481330"/>
              <a:gd name="connsiteX2-5" fmla="*/ 2930624 w 2930624"/>
              <a:gd name="connsiteY2-6" fmla="*/ 1466816 h 1481330"/>
              <a:gd name="connsiteX3-7" fmla="*/ 0 w 2930624"/>
              <a:gd name="connsiteY3-8" fmla="*/ 1481330 h 1481330"/>
              <a:gd name="connsiteX4-9" fmla="*/ 914400 w 2930624"/>
              <a:gd name="connsiteY4-10" fmla="*/ 0 h 148133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2930624" h="1481330">
                <a:moveTo>
                  <a:pt x="914400" y="0"/>
                </a:moveTo>
                <a:lnTo>
                  <a:pt x="2930624" y="0"/>
                </a:lnTo>
                <a:lnTo>
                  <a:pt x="2930624" y="1466816"/>
                </a:lnTo>
                <a:lnTo>
                  <a:pt x="0" y="1481330"/>
                </a:lnTo>
                <a:lnTo>
                  <a:pt x="914400" y="0"/>
                </a:ln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hangingPunct="1"/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8" grpId="0" animBg="1"/>
      <p:bldP spid="20" grpId="0" animBg="1"/>
      <p:bldP spid="21" grpId="0" animBg="1"/>
      <p:bldP spid="22" grpId="0" animBg="1"/>
    </p:bldLst>
  </p:timing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2_Office 主题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1018</Words>
  <Application>WPS 演示</Application>
  <PresentationFormat>全屏显示(16:9)</PresentationFormat>
  <Paragraphs>159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16</vt:i4>
      </vt:variant>
    </vt:vector>
  </HeadingPairs>
  <TitlesOfParts>
    <vt:vector size="34" baseType="lpstr">
      <vt:lpstr>Arial</vt:lpstr>
      <vt:lpstr>宋体</vt:lpstr>
      <vt:lpstr>Wingdings</vt:lpstr>
      <vt:lpstr>黑体</vt:lpstr>
      <vt:lpstr>Calibri</vt:lpstr>
      <vt:lpstr>等线</vt:lpstr>
      <vt:lpstr>楷体</vt:lpstr>
      <vt:lpstr>汉仪雅酷黑简</vt:lpstr>
      <vt:lpstr>楷体_GB2312</vt:lpstr>
      <vt:lpstr>新宋体</vt:lpstr>
      <vt:lpstr>等线 Light</vt:lpstr>
      <vt:lpstr>微软雅黑</vt:lpstr>
      <vt:lpstr>Arial Unicode MS</vt:lpstr>
      <vt:lpstr>Calibri Light</vt:lpstr>
      <vt:lpstr>Cambria</vt:lpstr>
      <vt:lpstr>Arial</vt:lpstr>
      <vt:lpstr>2_Office 主题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Lenovo</dc:creator>
  <cp:lastModifiedBy>上帝掷骰子吗</cp:lastModifiedBy>
  <cp:revision>49</cp:revision>
  <dcterms:created xsi:type="dcterms:W3CDTF">2019-09-02T08:53:00Z</dcterms:created>
  <dcterms:modified xsi:type="dcterms:W3CDTF">2023-09-28T13:36:41Z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386B773C6D1949EFA3A733C007F70BDB_12</vt:lpwstr>
  </property>
  <property fmtid="{D5CDD505-2E9C-101B-9397-08002B2CF9AE}" pid="3" name="KSOProductBuildVer">
    <vt:lpwstr>2052-12.1.0.15374</vt:lpwstr>
  </property>
</Properties>
</file>