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4" r:id="rId4"/>
  </p:sldMasterIdLst>
  <p:notesMasterIdLst>
    <p:notesMasterId r:id="rId7"/>
  </p:notesMasterIdLst>
  <p:handoutMasterIdLst>
    <p:handoutMasterId r:id="rId29"/>
  </p:handoutMasterIdLst>
  <p:sldIdLst>
    <p:sldId id="480" r:id="rId5"/>
    <p:sldId id="256" r:id="rId6"/>
    <p:sldId id="443" r:id="rId8"/>
    <p:sldId id="457" r:id="rId9"/>
    <p:sldId id="463" r:id="rId10"/>
    <p:sldId id="438" r:id="rId11"/>
    <p:sldId id="446" r:id="rId12"/>
    <p:sldId id="464" r:id="rId13"/>
    <p:sldId id="465" r:id="rId14"/>
    <p:sldId id="466" r:id="rId15"/>
    <p:sldId id="467" r:id="rId16"/>
    <p:sldId id="468" r:id="rId17"/>
    <p:sldId id="469" r:id="rId18"/>
    <p:sldId id="455" r:id="rId19"/>
    <p:sldId id="452" r:id="rId20"/>
    <p:sldId id="458" r:id="rId21"/>
    <p:sldId id="459" r:id="rId22"/>
    <p:sldId id="460" r:id="rId23"/>
    <p:sldId id="287" r:id="rId24"/>
    <p:sldId id="461" r:id="rId25"/>
    <p:sldId id="462" r:id="rId26"/>
    <p:sldId id="481" r:id="rId27"/>
    <p:sldId id="502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BDD5"/>
    <a:srgbClr val="F7B430"/>
    <a:srgbClr val="8FDA98"/>
    <a:srgbClr val="99BB83"/>
    <a:srgbClr val="1DB3B1"/>
    <a:srgbClr val="FF0000"/>
    <a:srgbClr val="0066CC"/>
    <a:srgbClr val="0000FF"/>
    <a:srgbClr val="EBF1DE"/>
    <a:srgbClr val="FF6D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3" autoAdjust="0"/>
    <p:restoredTop sz="96349" autoAdjust="0"/>
  </p:normalViewPr>
  <p:slideViewPr>
    <p:cSldViewPr snapToGrid="0">
      <p:cViewPr>
        <p:scale>
          <a:sx n="125" d="100"/>
          <a:sy n="125" d="100"/>
        </p:scale>
        <p:origin x="-1224" y="-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fld id="{C98C98E0-F847-43C7-BEF8-AA70EADD28B1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22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22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12C8B95-269E-4E44-83D3-6668CEC3869B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638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63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D1390F2-4569-4105-992B-CEBCA4D54272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DFE2C05-007F-4A3A-838E-7172FB765329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497306B-EF34-471F-A3E8-48800E216C5D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DB2EA31-423C-452F-961A-E0A9E26A57E8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8F602AD-3EAB-4BC5-9B0C-BF9FFEFDD1A9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6653CAB-65CD-42C4-9D7F-55CD9826190E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BB263F8-229D-4FB0-8CC0-10B89D66611E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D16FA71-E5A1-4B22-877B-790B2D8CCF13}" type="slidenum">
              <a:rPr lang="en-US" altLang="zh-CN" sz="900" noProof="1" smtClean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900" noProof="1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5510" algn="l"/>
          <a:tab pos="905510" algn="l"/>
          <a:tab pos="905510" algn="l"/>
          <a:tab pos="905510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jpeg"/><Relationship Id="rId2" Type="http://schemas.openxmlformats.org/officeDocument/2006/relationships/image" Target="../media/image29.png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8" y="303371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0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7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89994"/>
            <a:chOff x="6480295" y="1041329"/>
            <a:chExt cx="768163" cy="886251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1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1" y="104775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0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9" r="33614" b="8530"/>
          <a:stretch>
            <a:fillRect/>
          </a:stretch>
        </p:blipFill>
        <p:spPr>
          <a:xfrm>
            <a:off x="6488233" y="620713"/>
            <a:ext cx="1381958" cy="423068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97878" y="703898"/>
            <a:ext cx="2646362" cy="469900"/>
            <a:chOff x="797878" y="703898"/>
            <a:chExt cx="2646362" cy="469900"/>
          </a:xfrm>
        </p:grpSpPr>
        <p:sp>
          <p:nvSpPr>
            <p:cNvPr id="4" name="圆角矩形 1"/>
            <p:cNvSpPr/>
            <p:nvPr/>
          </p:nvSpPr>
          <p:spPr>
            <a:xfrm>
              <a:off x="1053465" y="703898"/>
              <a:ext cx="2390775" cy="469900"/>
            </a:xfrm>
            <a:prstGeom prst="roundRect">
              <a:avLst>
                <a:gd name="adj" fmla="val 475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tIns="0" bIns="36000" anchor="ctr" anchorCtr="1"/>
            <a:lstStyle/>
            <a:p>
              <a:pPr algn="ctr" eaLnBrk="1" hangingPunct="1"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怎样解答？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15"/>
            <p:cNvGrpSpPr/>
            <p:nvPr/>
          </p:nvGrpSpPr>
          <p:grpSpPr bwMode="auto">
            <a:xfrm>
              <a:off x="797878" y="748348"/>
              <a:ext cx="357187" cy="425450"/>
              <a:chOff x="6096000" y="2010707"/>
              <a:chExt cx="357187" cy="425450"/>
            </a:xfrm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6096000" y="2010707"/>
                <a:ext cx="357187" cy="425450"/>
              </a:xfrm>
              <a:custGeom>
                <a:avLst/>
                <a:gdLst>
                  <a:gd name="T0" fmla="*/ 1 w 42"/>
                  <a:gd name="T1" fmla="*/ 24 h 50"/>
                  <a:gd name="T2" fmla="*/ 16 w 42"/>
                  <a:gd name="T3" fmla="*/ 2 h 50"/>
                  <a:gd name="T4" fmla="*/ 38 w 42"/>
                  <a:gd name="T5" fmla="*/ 12 h 50"/>
                  <a:gd name="T6" fmla="*/ 39 w 42"/>
                  <a:gd name="T7" fmla="*/ 33 h 50"/>
                  <a:gd name="T8" fmla="*/ 33 w 42"/>
                  <a:gd name="T9" fmla="*/ 41 h 50"/>
                  <a:gd name="T10" fmla="*/ 1 w 42"/>
                  <a:gd name="T11" fmla="*/ 24 h 50"/>
                  <a:gd name="T12" fmla="*/ 36 w 42"/>
                  <a:gd name="T13" fmla="*/ 24 h 50"/>
                  <a:gd name="T14" fmla="*/ 14 w 42"/>
                  <a:gd name="T15" fmla="*/ 9 h 50"/>
                  <a:gd name="T16" fmla="*/ 5 w 42"/>
                  <a:gd name="T17" fmla="*/ 26 h 50"/>
                  <a:gd name="T18" fmla="*/ 21 w 42"/>
                  <a:gd name="T19" fmla="*/ 38 h 50"/>
                  <a:gd name="T20" fmla="*/ 36 w 42"/>
                  <a:gd name="T21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50">
                    <a:moveTo>
                      <a:pt x="1" y="24"/>
                    </a:moveTo>
                    <a:cubicBezTo>
                      <a:pt x="0" y="13"/>
                      <a:pt x="6" y="5"/>
                      <a:pt x="16" y="2"/>
                    </a:cubicBezTo>
                    <a:cubicBezTo>
                      <a:pt x="23" y="0"/>
                      <a:pt x="34" y="5"/>
                      <a:pt x="38" y="12"/>
                    </a:cubicBezTo>
                    <a:cubicBezTo>
                      <a:pt x="41" y="19"/>
                      <a:pt x="42" y="26"/>
                      <a:pt x="39" y="33"/>
                    </a:cubicBezTo>
                    <a:cubicBezTo>
                      <a:pt x="38" y="36"/>
                      <a:pt x="36" y="39"/>
                      <a:pt x="33" y="41"/>
                    </a:cubicBezTo>
                    <a:cubicBezTo>
                      <a:pt x="18" y="50"/>
                      <a:pt x="1" y="42"/>
                      <a:pt x="1" y="24"/>
                    </a:cubicBezTo>
                    <a:close/>
                    <a:moveTo>
                      <a:pt x="36" y="24"/>
                    </a:moveTo>
                    <a:cubicBezTo>
                      <a:pt x="36" y="14"/>
                      <a:pt x="24" y="5"/>
                      <a:pt x="14" y="9"/>
                    </a:cubicBezTo>
                    <a:cubicBezTo>
                      <a:pt x="7" y="11"/>
                      <a:pt x="3" y="18"/>
                      <a:pt x="5" y="26"/>
                    </a:cubicBezTo>
                    <a:cubicBezTo>
                      <a:pt x="7" y="33"/>
                      <a:pt x="14" y="38"/>
                      <a:pt x="21" y="38"/>
                    </a:cubicBezTo>
                    <a:cubicBezTo>
                      <a:pt x="31" y="37"/>
                      <a:pt x="36" y="32"/>
                      <a:pt x="36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 dirty="0">
                  <a:cs typeface="+mn-ea"/>
                  <a:sym typeface="+mn-lt"/>
                </a:endParaRPr>
              </a:p>
            </p:txBody>
          </p:sp>
          <p:sp>
            <p:nvSpPr>
              <p:cNvPr id="7" name="Freeform 17"/>
              <p:cNvSpPr/>
              <p:nvPr/>
            </p:nvSpPr>
            <p:spPr bwMode="auto">
              <a:xfrm>
                <a:off x="6143625" y="2063094"/>
                <a:ext cx="280987" cy="280988"/>
              </a:xfrm>
              <a:custGeom>
                <a:avLst/>
                <a:gdLst>
                  <a:gd name="T0" fmla="*/ 33 w 33"/>
                  <a:gd name="T1" fmla="*/ 19 h 33"/>
                  <a:gd name="T2" fmla="*/ 18 w 33"/>
                  <a:gd name="T3" fmla="*/ 33 h 33"/>
                  <a:gd name="T4" fmla="*/ 2 w 33"/>
                  <a:gd name="T5" fmla="*/ 21 h 33"/>
                  <a:gd name="T6" fmla="*/ 11 w 33"/>
                  <a:gd name="T7" fmla="*/ 4 h 33"/>
                  <a:gd name="T8" fmla="*/ 33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3" y="19"/>
                    </a:moveTo>
                    <a:cubicBezTo>
                      <a:pt x="33" y="27"/>
                      <a:pt x="28" y="32"/>
                      <a:pt x="18" y="33"/>
                    </a:cubicBezTo>
                    <a:cubicBezTo>
                      <a:pt x="11" y="33"/>
                      <a:pt x="4" y="28"/>
                      <a:pt x="2" y="21"/>
                    </a:cubicBezTo>
                    <a:cubicBezTo>
                      <a:pt x="0" y="13"/>
                      <a:pt x="4" y="6"/>
                      <a:pt x="11" y="4"/>
                    </a:cubicBezTo>
                    <a:cubicBezTo>
                      <a:pt x="21" y="0"/>
                      <a:pt x="33" y="9"/>
                      <a:pt x="33" y="19"/>
                    </a:cubicBezTo>
                    <a:close/>
                  </a:path>
                </a:pathLst>
              </a:custGeom>
              <a:solidFill>
                <a:srgbClr val="24C0E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1273809" y="1419225"/>
            <a:ext cx="3438941" cy="1531938"/>
          </a:xfrm>
          <a:prstGeom prst="wedgeRoundRectCallout">
            <a:avLst>
              <a:gd name="adj1" fmla="val 39781"/>
              <a:gd name="adj2" fmla="val 62755"/>
              <a:gd name="adj3" fmla="val 16667"/>
            </a:avLst>
          </a:prstGeom>
          <a:solidFill>
            <a:schemeClr val="bg1"/>
          </a:solidFill>
          <a:ln w="19050">
            <a:solidFill>
              <a:srgbClr val="1DB3B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米多高，才到旗杆的这个高度。旗杆应该是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米高。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2F6FF"/>
              </a:clrFrom>
              <a:clrTo>
                <a:srgbClr val="E2F6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971" y="3048056"/>
            <a:ext cx="1018531" cy="158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888" y="4245241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9" r="33614" b="8530"/>
          <a:stretch>
            <a:fillRect/>
          </a:stretch>
        </p:blipFill>
        <p:spPr>
          <a:xfrm>
            <a:off x="6488233" y="620713"/>
            <a:ext cx="1381958" cy="423068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97878" y="703898"/>
            <a:ext cx="2646362" cy="469900"/>
            <a:chOff x="797878" y="703898"/>
            <a:chExt cx="2646362" cy="469900"/>
          </a:xfrm>
        </p:grpSpPr>
        <p:sp>
          <p:nvSpPr>
            <p:cNvPr id="4" name="圆角矩形 1"/>
            <p:cNvSpPr/>
            <p:nvPr/>
          </p:nvSpPr>
          <p:spPr>
            <a:xfrm>
              <a:off x="1053465" y="703898"/>
              <a:ext cx="2390775" cy="469900"/>
            </a:xfrm>
            <a:prstGeom prst="roundRect">
              <a:avLst>
                <a:gd name="adj" fmla="val 475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tIns="0" bIns="36000" anchor="ctr" anchorCtr="1"/>
            <a:lstStyle/>
            <a:p>
              <a:pPr algn="ctr" eaLnBrk="1" hangingPunct="1"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怎样解答？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15"/>
            <p:cNvGrpSpPr/>
            <p:nvPr/>
          </p:nvGrpSpPr>
          <p:grpSpPr bwMode="auto">
            <a:xfrm>
              <a:off x="797878" y="748348"/>
              <a:ext cx="357187" cy="425450"/>
              <a:chOff x="6096000" y="2010707"/>
              <a:chExt cx="357187" cy="425450"/>
            </a:xfrm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6096000" y="2010707"/>
                <a:ext cx="357187" cy="425450"/>
              </a:xfrm>
              <a:custGeom>
                <a:avLst/>
                <a:gdLst>
                  <a:gd name="T0" fmla="*/ 1 w 42"/>
                  <a:gd name="T1" fmla="*/ 24 h 50"/>
                  <a:gd name="T2" fmla="*/ 16 w 42"/>
                  <a:gd name="T3" fmla="*/ 2 h 50"/>
                  <a:gd name="T4" fmla="*/ 38 w 42"/>
                  <a:gd name="T5" fmla="*/ 12 h 50"/>
                  <a:gd name="T6" fmla="*/ 39 w 42"/>
                  <a:gd name="T7" fmla="*/ 33 h 50"/>
                  <a:gd name="T8" fmla="*/ 33 w 42"/>
                  <a:gd name="T9" fmla="*/ 41 h 50"/>
                  <a:gd name="T10" fmla="*/ 1 w 42"/>
                  <a:gd name="T11" fmla="*/ 24 h 50"/>
                  <a:gd name="T12" fmla="*/ 36 w 42"/>
                  <a:gd name="T13" fmla="*/ 24 h 50"/>
                  <a:gd name="T14" fmla="*/ 14 w 42"/>
                  <a:gd name="T15" fmla="*/ 9 h 50"/>
                  <a:gd name="T16" fmla="*/ 5 w 42"/>
                  <a:gd name="T17" fmla="*/ 26 h 50"/>
                  <a:gd name="T18" fmla="*/ 21 w 42"/>
                  <a:gd name="T19" fmla="*/ 38 h 50"/>
                  <a:gd name="T20" fmla="*/ 36 w 42"/>
                  <a:gd name="T21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50">
                    <a:moveTo>
                      <a:pt x="1" y="24"/>
                    </a:moveTo>
                    <a:cubicBezTo>
                      <a:pt x="0" y="13"/>
                      <a:pt x="6" y="5"/>
                      <a:pt x="16" y="2"/>
                    </a:cubicBezTo>
                    <a:cubicBezTo>
                      <a:pt x="23" y="0"/>
                      <a:pt x="34" y="5"/>
                      <a:pt x="38" y="12"/>
                    </a:cubicBezTo>
                    <a:cubicBezTo>
                      <a:pt x="41" y="19"/>
                      <a:pt x="42" y="26"/>
                      <a:pt x="39" y="33"/>
                    </a:cubicBezTo>
                    <a:cubicBezTo>
                      <a:pt x="38" y="36"/>
                      <a:pt x="36" y="39"/>
                      <a:pt x="33" y="41"/>
                    </a:cubicBezTo>
                    <a:cubicBezTo>
                      <a:pt x="18" y="50"/>
                      <a:pt x="1" y="42"/>
                      <a:pt x="1" y="24"/>
                    </a:cubicBezTo>
                    <a:close/>
                    <a:moveTo>
                      <a:pt x="36" y="24"/>
                    </a:moveTo>
                    <a:cubicBezTo>
                      <a:pt x="36" y="14"/>
                      <a:pt x="24" y="5"/>
                      <a:pt x="14" y="9"/>
                    </a:cubicBezTo>
                    <a:cubicBezTo>
                      <a:pt x="7" y="11"/>
                      <a:pt x="3" y="18"/>
                      <a:pt x="5" y="26"/>
                    </a:cubicBezTo>
                    <a:cubicBezTo>
                      <a:pt x="7" y="33"/>
                      <a:pt x="14" y="38"/>
                      <a:pt x="21" y="38"/>
                    </a:cubicBezTo>
                    <a:cubicBezTo>
                      <a:pt x="31" y="37"/>
                      <a:pt x="36" y="32"/>
                      <a:pt x="36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 dirty="0">
                  <a:cs typeface="+mn-ea"/>
                  <a:sym typeface="+mn-lt"/>
                </a:endParaRPr>
              </a:p>
            </p:txBody>
          </p:sp>
          <p:sp>
            <p:nvSpPr>
              <p:cNvPr id="7" name="Freeform 17"/>
              <p:cNvSpPr/>
              <p:nvPr/>
            </p:nvSpPr>
            <p:spPr bwMode="auto">
              <a:xfrm>
                <a:off x="6143625" y="2063094"/>
                <a:ext cx="280987" cy="280988"/>
              </a:xfrm>
              <a:custGeom>
                <a:avLst/>
                <a:gdLst>
                  <a:gd name="T0" fmla="*/ 33 w 33"/>
                  <a:gd name="T1" fmla="*/ 19 h 33"/>
                  <a:gd name="T2" fmla="*/ 18 w 33"/>
                  <a:gd name="T3" fmla="*/ 33 h 33"/>
                  <a:gd name="T4" fmla="*/ 2 w 33"/>
                  <a:gd name="T5" fmla="*/ 21 h 33"/>
                  <a:gd name="T6" fmla="*/ 11 w 33"/>
                  <a:gd name="T7" fmla="*/ 4 h 33"/>
                  <a:gd name="T8" fmla="*/ 33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3" y="19"/>
                    </a:moveTo>
                    <a:cubicBezTo>
                      <a:pt x="33" y="27"/>
                      <a:pt x="28" y="32"/>
                      <a:pt x="18" y="33"/>
                    </a:cubicBezTo>
                    <a:cubicBezTo>
                      <a:pt x="11" y="33"/>
                      <a:pt x="4" y="28"/>
                      <a:pt x="2" y="21"/>
                    </a:cubicBezTo>
                    <a:cubicBezTo>
                      <a:pt x="0" y="13"/>
                      <a:pt x="4" y="6"/>
                      <a:pt x="11" y="4"/>
                    </a:cubicBezTo>
                    <a:cubicBezTo>
                      <a:pt x="21" y="0"/>
                      <a:pt x="33" y="9"/>
                      <a:pt x="33" y="19"/>
                    </a:cubicBezTo>
                    <a:close/>
                  </a:path>
                </a:pathLst>
              </a:custGeom>
              <a:solidFill>
                <a:srgbClr val="24C0E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 dirty="0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888" y="4245241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887" y="3853712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151" y="3462183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414" y="3070654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40" y="2679125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40" y="2284301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39" y="1892772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203" y="1501243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66" y="1109714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992" y="718185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" name="组合 48"/>
          <p:cNvGrpSpPr/>
          <p:nvPr/>
        </p:nvGrpSpPr>
        <p:grpSpPr bwMode="auto">
          <a:xfrm>
            <a:off x="935727" y="1501243"/>
            <a:ext cx="4707039" cy="1533894"/>
            <a:chOff x="1044193" y="-115682"/>
            <a:chExt cx="4704836" cy="1533969"/>
          </a:xfrm>
        </p:grpSpPr>
        <p:sp>
          <p:nvSpPr>
            <p:cNvPr id="50" name="AutoShape 20"/>
            <p:cNvSpPr>
              <a:spLocks noChangeArrowheads="1"/>
            </p:cNvSpPr>
            <p:nvPr/>
          </p:nvSpPr>
          <p:spPr bwMode="auto">
            <a:xfrm>
              <a:off x="2293038" y="-115682"/>
              <a:ext cx="3455991" cy="919503"/>
            </a:xfrm>
            <a:prstGeom prst="wedgeRoundRectCallout">
              <a:avLst>
                <a:gd name="adj1" fmla="val -56602"/>
                <a:gd name="adj2" fmla="val 3119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1DB3B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个小朋友的身高加起来差不多和旗杆一样高。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" name="Picture 2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1F3FF"/>
                </a:clrFrom>
                <a:clrTo>
                  <a:srgbClr val="E1F3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44193" y="275866"/>
              <a:ext cx="917413" cy="1142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9" r="33614" b="8530"/>
          <a:stretch>
            <a:fillRect/>
          </a:stretch>
        </p:blipFill>
        <p:spPr>
          <a:xfrm>
            <a:off x="6488233" y="620713"/>
            <a:ext cx="1381958" cy="42306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888" y="4245241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887" y="3853712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151" y="3462183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414" y="3070654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40" y="2679125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40" y="2284301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39" y="1892772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203" y="1501243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66" y="1109714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992" y="718185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 bwMode="auto">
          <a:xfrm>
            <a:off x="797878" y="1501243"/>
            <a:ext cx="4827999" cy="3350157"/>
            <a:chOff x="498799" y="2922627"/>
            <a:chExt cx="4829414" cy="3350138"/>
          </a:xfrm>
        </p:grpSpPr>
        <p:sp>
          <p:nvSpPr>
            <p:cNvPr id="14" name="矩形 13"/>
            <p:cNvSpPr/>
            <p:nvPr/>
          </p:nvSpPr>
          <p:spPr>
            <a:xfrm>
              <a:off x="568668" y="2922628"/>
              <a:ext cx="4571752" cy="19383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用一拃的长度和旗杆的高度比一比，显然</a:t>
              </a:r>
              <a:r>
                <a:rPr lang="en-US" altLang="zh-CN" sz="2400" b="1" dirty="0">
                  <a:latin typeface="+mj-lt"/>
                  <a:ea typeface="楷体" panose="02010609060101010101" pitchFamily="49" charset="-122"/>
                </a:rPr>
                <a:t>13</a:t>
              </a: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厘米不合适。旗杆比一个小朋友的身高高很多，相当于</a:t>
              </a:r>
              <a:r>
                <a:rPr lang="en-US" altLang="zh-CN" sz="2400" b="1" dirty="0">
                  <a:latin typeface="+mj-lt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个小朋友的身高，所以</a:t>
              </a:r>
              <a:r>
                <a:rPr lang="en-US" altLang="zh-CN" sz="2400" b="1" dirty="0">
                  <a:latin typeface="+mj-lt"/>
                  <a:ea typeface="楷体" panose="02010609060101010101" pitchFamily="49" charset="-122"/>
                </a:rPr>
                <a:t>13</a:t>
              </a: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米比较合适。</a:t>
              </a:r>
              <a:endParaRPr lang="zh-CN" altLang="en-US" sz="2400" b="1" dirty="0"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15" name="对话气泡: 圆角矩形 14"/>
            <p:cNvSpPr/>
            <p:nvPr/>
          </p:nvSpPr>
          <p:spPr>
            <a:xfrm>
              <a:off x="498799" y="2922627"/>
              <a:ext cx="4619391" cy="1935151"/>
            </a:xfrm>
            <a:prstGeom prst="wedgeRoundRectCallout">
              <a:avLst>
                <a:gd name="adj1" fmla="val 36270"/>
                <a:gd name="adj2" fmla="val 65737"/>
                <a:gd name="adj3" fmla="val 16667"/>
              </a:avLst>
            </a:prstGeom>
            <a:noFill/>
            <a:ln>
              <a:solidFill>
                <a:srgbClr val="1DB3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6" name="图片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1F5FF"/>
                </a:clrFrom>
                <a:clrTo>
                  <a:srgbClr val="E1F5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4626" y="4894950"/>
              <a:ext cx="883587" cy="1377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797878" y="703898"/>
            <a:ext cx="2646362" cy="469900"/>
            <a:chOff x="797878" y="703898"/>
            <a:chExt cx="2646362" cy="469900"/>
          </a:xfrm>
        </p:grpSpPr>
        <p:sp>
          <p:nvSpPr>
            <p:cNvPr id="18" name="圆角矩形 1"/>
            <p:cNvSpPr/>
            <p:nvPr/>
          </p:nvSpPr>
          <p:spPr>
            <a:xfrm>
              <a:off x="1053465" y="703898"/>
              <a:ext cx="2390775" cy="469900"/>
            </a:xfrm>
            <a:prstGeom prst="roundRect">
              <a:avLst>
                <a:gd name="adj" fmla="val 475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tIns="0" bIns="36000" anchor="ctr" anchorCtr="1"/>
            <a:lstStyle/>
            <a:p>
              <a:pPr algn="ctr" eaLnBrk="1" hangingPunct="1"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怎样解答？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9" name="组合 15"/>
            <p:cNvGrpSpPr/>
            <p:nvPr/>
          </p:nvGrpSpPr>
          <p:grpSpPr bwMode="auto">
            <a:xfrm>
              <a:off x="797878" y="748348"/>
              <a:ext cx="357187" cy="425450"/>
              <a:chOff x="6096000" y="2010707"/>
              <a:chExt cx="357187" cy="425450"/>
            </a:xfrm>
          </p:grpSpPr>
          <p:sp>
            <p:nvSpPr>
              <p:cNvPr id="20" name="Freeform 5"/>
              <p:cNvSpPr>
                <a:spLocks noEditPoints="1"/>
              </p:cNvSpPr>
              <p:nvPr/>
            </p:nvSpPr>
            <p:spPr bwMode="auto">
              <a:xfrm>
                <a:off x="6096000" y="2010707"/>
                <a:ext cx="357187" cy="425450"/>
              </a:xfrm>
              <a:custGeom>
                <a:avLst/>
                <a:gdLst>
                  <a:gd name="T0" fmla="*/ 1 w 42"/>
                  <a:gd name="T1" fmla="*/ 24 h 50"/>
                  <a:gd name="T2" fmla="*/ 16 w 42"/>
                  <a:gd name="T3" fmla="*/ 2 h 50"/>
                  <a:gd name="T4" fmla="*/ 38 w 42"/>
                  <a:gd name="T5" fmla="*/ 12 h 50"/>
                  <a:gd name="T6" fmla="*/ 39 w 42"/>
                  <a:gd name="T7" fmla="*/ 33 h 50"/>
                  <a:gd name="T8" fmla="*/ 33 w 42"/>
                  <a:gd name="T9" fmla="*/ 41 h 50"/>
                  <a:gd name="T10" fmla="*/ 1 w 42"/>
                  <a:gd name="T11" fmla="*/ 24 h 50"/>
                  <a:gd name="T12" fmla="*/ 36 w 42"/>
                  <a:gd name="T13" fmla="*/ 24 h 50"/>
                  <a:gd name="T14" fmla="*/ 14 w 42"/>
                  <a:gd name="T15" fmla="*/ 9 h 50"/>
                  <a:gd name="T16" fmla="*/ 5 w 42"/>
                  <a:gd name="T17" fmla="*/ 26 h 50"/>
                  <a:gd name="T18" fmla="*/ 21 w 42"/>
                  <a:gd name="T19" fmla="*/ 38 h 50"/>
                  <a:gd name="T20" fmla="*/ 36 w 42"/>
                  <a:gd name="T21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50">
                    <a:moveTo>
                      <a:pt x="1" y="24"/>
                    </a:moveTo>
                    <a:cubicBezTo>
                      <a:pt x="0" y="13"/>
                      <a:pt x="6" y="5"/>
                      <a:pt x="16" y="2"/>
                    </a:cubicBezTo>
                    <a:cubicBezTo>
                      <a:pt x="23" y="0"/>
                      <a:pt x="34" y="5"/>
                      <a:pt x="38" y="12"/>
                    </a:cubicBezTo>
                    <a:cubicBezTo>
                      <a:pt x="41" y="19"/>
                      <a:pt x="42" y="26"/>
                      <a:pt x="39" y="33"/>
                    </a:cubicBezTo>
                    <a:cubicBezTo>
                      <a:pt x="38" y="36"/>
                      <a:pt x="36" y="39"/>
                      <a:pt x="33" y="41"/>
                    </a:cubicBezTo>
                    <a:cubicBezTo>
                      <a:pt x="18" y="50"/>
                      <a:pt x="1" y="42"/>
                      <a:pt x="1" y="24"/>
                    </a:cubicBezTo>
                    <a:close/>
                    <a:moveTo>
                      <a:pt x="36" y="24"/>
                    </a:moveTo>
                    <a:cubicBezTo>
                      <a:pt x="36" y="14"/>
                      <a:pt x="24" y="5"/>
                      <a:pt x="14" y="9"/>
                    </a:cubicBezTo>
                    <a:cubicBezTo>
                      <a:pt x="7" y="11"/>
                      <a:pt x="3" y="18"/>
                      <a:pt x="5" y="26"/>
                    </a:cubicBezTo>
                    <a:cubicBezTo>
                      <a:pt x="7" y="33"/>
                      <a:pt x="14" y="38"/>
                      <a:pt x="21" y="38"/>
                    </a:cubicBezTo>
                    <a:cubicBezTo>
                      <a:pt x="31" y="37"/>
                      <a:pt x="36" y="32"/>
                      <a:pt x="36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 17"/>
              <p:cNvSpPr/>
              <p:nvPr/>
            </p:nvSpPr>
            <p:spPr bwMode="auto">
              <a:xfrm>
                <a:off x="6143625" y="2063094"/>
                <a:ext cx="280987" cy="280988"/>
              </a:xfrm>
              <a:custGeom>
                <a:avLst/>
                <a:gdLst>
                  <a:gd name="T0" fmla="*/ 33 w 33"/>
                  <a:gd name="T1" fmla="*/ 19 h 33"/>
                  <a:gd name="T2" fmla="*/ 18 w 33"/>
                  <a:gd name="T3" fmla="*/ 33 h 33"/>
                  <a:gd name="T4" fmla="*/ 2 w 33"/>
                  <a:gd name="T5" fmla="*/ 21 h 33"/>
                  <a:gd name="T6" fmla="*/ 11 w 33"/>
                  <a:gd name="T7" fmla="*/ 4 h 33"/>
                  <a:gd name="T8" fmla="*/ 33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3" y="19"/>
                    </a:moveTo>
                    <a:cubicBezTo>
                      <a:pt x="33" y="27"/>
                      <a:pt x="28" y="32"/>
                      <a:pt x="18" y="33"/>
                    </a:cubicBezTo>
                    <a:cubicBezTo>
                      <a:pt x="11" y="33"/>
                      <a:pt x="4" y="28"/>
                      <a:pt x="2" y="21"/>
                    </a:cubicBezTo>
                    <a:cubicBezTo>
                      <a:pt x="0" y="13"/>
                      <a:pt x="4" y="6"/>
                      <a:pt x="11" y="4"/>
                    </a:cubicBezTo>
                    <a:cubicBezTo>
                      <a:pt x="21" y="0"/>
                      <a:pt x="33" y="9"/>
                      <a:pt x="33" y="19"/>
                    </a:cubicBezTo>
                    <a:close/>
                  </a:path>
                </a:pathLst>
              </a:custGeom>
              <a:solidFill>
                <a:srgbClr val="24C0E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80378" y="893474"/>
            <a:ext cx="2944812" cy="468312"/>
          </a:xfrm>
          <a:prstGeom prst="roundRect">
            <a:avLst>
              <a:gd name="adj" fmla="val 475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tIns="0" bIns="36000" anchor="ctr" anchorCtr="1"/>
          <a:lstStyle/>
          <a:p>
            <a:pPr algn="ctr"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解答合理吗？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8"/>
          <p:cNvGrpSpPr/>
          <p:nvPr/>
        </p:nvGrpSpPr>
        <p:grpSpPr bwMode="auto">
          <a:xfrm>
            <a:off x="970828" y="945861"/>
            <a:ext cx="357187" cy="425450"/>
            <a:chOff x="6096000" y="2010707"/>
            <a:chExt cx="357187" cy="42545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6096000" y="2010707"/>
              <a:ext cx="357187" cy="425450"/>
            </a:xfrm>
            <a:custGeom>
              <a:avLst/>
              <a:gdLst>
                <a:gd name="T0" fmla="*/ 1 w 42"/>
                <a:gd name="T1" fmla="*/ 24 h 50"/>
                <a:gd name="T2" fmla="*/ 16 w 42"/>
                <a:gd name="T3" fmla="*/ 2 h 50"/>
                <a:gd name="T4" fmla="*/ 38 w 42"/>
                <a:gd name="T5" fmla="*/ 12 h 50"/>
                <a:gd name="T6" fmla="*/ 39 w 42"/>
                <a:gd name="T7" fmla="*/ 33 h 50"/>
                <a:gd name="T8" fmla="*/ 33 w 42"/>
                <a:gd name="T9" fmla="*/ 41 h 50"/>
                <a:gd name="T10" fmla="*/ 1 w 42"/>
                <a:gd name="T11" fmla="*/ 24 h 50"/>
                <a:gd name="T12" fmla="*/ 36 w 42"/>
                <a:gd name="T13" fmla="*/ 24 h 50"/>
                <a:gd name="T14" fmla="*/ 14 w 42"/>
                <a:gd name="T15" fmla="*/ 9 h 50"/>
                <a:gd name="T16" fmla="*/ 5 w 42"/>
                <a:gd name="T17" fmla="*/ 26 h 50"/>
                <a:gd name="T18" fmla="*/ 21 w 42"/>
                <a:gd name="T19" fmla="*/ 38 h 50"/>
                <a:gd name="T20" fmla="*/ 36 w 42"/>
                <a:gd name="T21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0">
                  <a:moveTo>
                    <a:pt x="1" y="24"/>
                  </a:moveTo>
                  <a:cubicBezTo>
                    <a:pt x="0" y="13"/>
                    <a:pt x="6" y="5"/>
                    <a:pt x="16" y="2"/>
                  </a:cubicBezTo>
                  <a:cubicBezTo>
                    <a:pt x="23" y="0"/>
                    <a:pt x="34" y="5"/>
                    <a:pt x="38" y="12"/>
                  </a:cubicBezTo>
                  <a:cubicBezTo>
                    <a:pt x="41" y="19"/>
                    <a:pt x="42" y="26"/>
                    <a:pt x="39" y="33"/>
                  </a:cubicBezTo>
                  <a:cubicBezTo>
                    <a:pt x="38" y="36"/>
                    <a:pt x="36" y="39"/>
                    <a:pt x="33" y="41"/>
                  </a:cubicBezTo>
                  <a:cubicBezTo>
                    <a:pt x="18" y="50"/>
                    <a:pt x="1" y="42"/>
                    <a:pt x="1" y="24"/>
                  </a:cubicBezTo>
                  <a:close/>
                  <a:moveTo>
                    <a:pt x="36" y="24"/>
                  </a:moveTo>
                  <a:cubicBezTo>
                    <a:pt x="36" y="14"/>
                    <a:pt x="24" y="5"/>
                    <a:pt x="14" y="9"/>
                  </a:cubicBezTo>
                  <a:cubicBezTo>
                    <a:pt x="7" y="11"/>
                    <a:pt x="3" y="18"/>
                    <a:pt x="5" y="26"/>
                  </a:cubicBezTo>
                  <a:cubicBezTo>
                    <a:pt x="7" y="33"/>
                    <a:pt x="14" y="38"/>
                    <a:pt x="21" y="38"/>
                  </a:cubicBezTo>
                  <a:cubicBezTo>
                    <a:pt x="31" y="37"/>
                    <a:pt x="36" y="32"/>
                    <a:pt x="36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5" name="Freeform 17"/>
            <p:cNvSpPr/>
            <p:nvPr/>
          </p:nvSpPr>
          <p:spPr bwMode="auto">
            <a:xfrm>
              <a:off x="6143625" y="2063095"/>
              <a:ext cx="280987" cy="280987"/>
            </a:xfrm>
            <a:custGeom>
              <a:avLst/>
              <a:gdLst>
                <a:gd name="T0" fmla="*/ 33 w 33"/>
                <a:gd name="T1" fmla="*/ 19 h 33"/>
                <a:gd name="T2" fmla="*/ 18 w 33"/>
                <a:gd name="T3" fmla="*/ 33 h 33"/>
                <a:gd name="T4" fmla="*/ 2 w 33"/>
                <a:gd name="T5" fmla="*/ 21 h 33"/>
                <a:gd name="T6" fmla="*/ 11 w 33"/>
                <a:gd name="T7" fmla="*/ 4 h 33"/>
                <a:gd name="T8" fmla="*/ 33 w 33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3" y="19"/>
                  </a:moveTo>
                  <a:cubicBezTo>
                    <a:pt x="33" y="27"/>
                    <a:pt x="28" y="32"/>
                    <a:pt x="18" y="33"/>
                  </a:cubicBezTo>
                  <a:cubicBezTo>
                    <a:pt x="11" y="33"/>
                    <a:pt x="4" y="28"/>
                    <a:pt x="2" y="21"/>
                  </a:cubicBezTo>
                  <a:cubicBezTo>
                    <a:pt x="0" y="13"/>
                    <a:pt x="4" y="6"/>
                    <a:pt x="11" y="4"/>
                  </a:cubicBezTo>
                  <a:cubicBezTo>
                    <a:pt x="21" y="0"/>
                    <a:pt x="33" y="9"/>
                    <a:pt x="33" y="19"/>
                  </a:cubicBezTo>
                  <a:close/>
                </a:path>
              </a:pathLst>
            </a:custGeom>
            <a:solidFill>
              <a:srgbClr val="303F92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b="1" dirty="0"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9" r="33614" b="8530"/>
          <a:stretch>
            <a:fillRect/>
          </a:stretch>
        </p:blipFill>
        <p:spPr>
          <a:xfrm>
            <a:off x="6488233" y="620713"/>
            <a:ext cx="1381958" cy="42306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888" y="4245241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887" y="3853712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151" y="3462183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414" y="3070654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40" y="2679125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40" y="2284301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39" y="1892772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203" y="1501243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66" y="1109714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992" y="718185"/>
            <a:ext cx="200957" cy="39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709613" y="1903131"/>
            <a:ext cx="3862387" cy="1533525"/>
          </a:xfrm>
          <a:prstGeom prst="wedgeRoundRectCallout">
            <a:avLst>
              <a:gd name="adj1" fmla="val 58910"/>
              <a:gd name="adj2" fmla="val 19735"/>
              <a:gd name="adj3" fmla="val 16667"/>
            </a:avLst>
          </a:prstGeom>
          <a:solidFill>
            <a:schemeClr val="bg1"/>
          </a:solidFill>
          <a:ln w="19050">
            <a:solidFill>
              <a:srgbClr val="1DB3B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一支新铅笔都不止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厘米长，旗杆的高度应该是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EDE3"/>
              </a:clrFrom>
              <a:clrTo>
                <a:srgbClr val="FDED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13486" y="2216281"/>
            <a:ext cx="1615817" cy="2100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37" y="3609975"/>
            <a:ext cx="15335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6338888" y="3770511"/>
            <a:ext cx="2382837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dirty="0">
                <a:latin typeface="+mn-lt"/>
                <a:ea typeface="+mn-ea"/>
              </a:rPr>
              <a:t> </a:t>
            </a:r>
            <a:r>
              <a:rPr lang="zh-CN" altLang="en-US" sz="2800" b="1" dirty="0">
                <a:latin typeface="+mn-lt"/>
                <a:ea typeface="+mn-ea"/>
              </a:rPr>
              <a:t>长</a:t>
            </a:r>
            <a:r>
              <a:rPr lang="en-US" altLang="zh-CN" sz="2800" dirty="0">
                <a:latin typeface="+mn-lt"/>
                <a:ea typeface="+mn-ea"/>
              </a:rPr>
              <a:t>28</a:t>
            </a:r>
            <a:r>
              <a:rPr lang="zh-CN" altLang="en-US" sz="2800" b="1" dirty="0">
                <a:latin typeface="+mn-lt"/>
                <a:ea typeface="+mn-ea"/>
              </a:rPr>
              <a:t>（     ）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27651" name="Picture 15" descr="未标题-1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8" y="1846461"/>
            <a:ext cx="721995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3624263" y="3794324"/>
            <a:ext cx="2668587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latin typeface="+mn-lt"/>
                <a:ea typeface="+mn-ea"/>
              </a:rPr>
              <a:t>长</a:t>
            </a:r>
            <a:r>
              <a:rPr lang="en-US" altLang="zh-CN" sz="2800" dirty="0">
                <a:latin typeface="+mn-lt"/>
                <a:ea typeface="+mn-ea"/>
              </a:rPr>
              <a:t>1</a:t>
            </a:r>
            <a:r>
              <a:rPr lang="zh-CN" altLang="en-US" sz="2800" b="1" dirty="0">
                <a:latin typeface="+mn-lt"/>
                <a:ea typeface="+mn-ea"/>
              </a:rPr>
              <a:t>（        ）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915988" y="3784799"/>
            <a:ext cx="2873375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latin typeface="+mn-lt"/>
                <a:ea typeface="+mn-ea"/>
              </a:rPr>
              <a:t>长</a:t>
            </a:r>
            <a:r>
              <a:rPr lang="en-US" altLang="zh-CN" sz="2800" dirty="0">
                <a:latin typeface="+mn-lt"/>
                <a:ea typeface="+mn-ea"/>
              </a:rPr>
              <a:t>60</a:t>
            </a:r>
            <a:r>
              <a:rPr lang="zh-CN" altLang="en-US" sz="2800" b="1" dirty="0">
                <a:latin typeface="+mn-lt"/>
                <a:ea typeface="+mn-ea"/>
              </a:rPr>
              <a:t>（       ）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27654" name="Rectangle 4"/>
          <p:cNvSpPr txBox="1">
            <a:spLocks noChangeArrowheads="1"/>
          </p:cNvSpPr>
          <p:nvPr/>
        </p:nvSpPr>
        <p:spPr bwMode="auto">
          <a:xfrm flipH="1">
            <a:off x="1027113" y="1371799"/>
            <a:ext cx="713105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里填上“厘米”或“米”。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011363" y="3764161"/>
            <a:ext cx="1382712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厘米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592638" y="3768924"/>
            <a:ext cx="1385887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厘米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632700" y="3754636"/>
            <a:ext cx="968375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米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pic>
        <p:nvPicPr>
          <p:cNvPr id="276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10" y="951359"/>
            <a:ext cx="1443037" cy="41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4"/>
          <p:cNvSpPr txBox="1">
            <a:spLocks noChangeArrowheads="1"/>
          </p:cNvSpPr>
          <p:nvPr/>
        </p:nvSpPr>
        <p:spPr bwMode="auto">
          <a:xfrm flipH="1">
            <a:off x="915988" y="4222949"/>
            <a:ext cx="713105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说说你是怎样确定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里的长度单位的？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53768" y="987353"/>
            <a:ext cx="2122487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P7 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做一做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sp>
        <p:nvSpPr>
          <p:cNvPr id="27661" name="Rectangle 16"/>
          <p:cNvSpPr>
            <a:spLocks noChangeArrowheads="1"/>
          </p:cNvSpPr>
          <p:nvPr/>
        </p:nvSpPr>
        <p:spPr bwMode="auto">
          <a:xfrm>
            <a:off x="1589088" y="174625"/>
            <a:ext cx="3922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巩固运用，强化表象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  <p:bldP spid="9" grpId="0" bldLvl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6"/>
          <p:cNvGrpSpPr/>
          <p:nvPr/>
        </p:nvGrpSpPr>
        <p:grpSpPr bwMode="auto">
          <a:xfrm>
            <a:off x="509588" y="1873250"/>
            <a:ext cx="7124700" cy="523875"/>
            <a:chOff x="748" y="1933"/>
            <a:chExt cx="4487" cy="330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748" y="1933"/>
              <a:ext cx="448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marL="2286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（2）        灯管长</a:t>
              </a:r>
              <a:r>
                <a:rPr lang="zh-CN" altLang="en-US" sz="2800" b="0" dirty="0">
                  <a:latin typeface="+mn-lt"/>
                  <a:ea typeface="黑体" panose="02010609060101010101" pitchFamily="49" charset="-122"/>
                  <a:sym typeface="楷体_GB2312" panose="02010609030101010101" pitchFamily="49" charset="-122"/>
                </a:rPr>
                <a:t>50 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厘米。 </a:t>
              </a:r>
              <a:r>
                <a:rPr lang="en-US" altLang="zh-CN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	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（          ）</a:t>
              </a:r>
              <a:endParaRPr lang="zh-CN" altLang="en-US" sz="2800" dirty="0">
                <a:latin typeface="+mj-lt"/>
                <a:ea typeface="黑体" panose="02010609060101010101" pitchFamily="49" charset="-122"/>
              </a:endParaRPr>
            </a:p>
          </p:txBody>
        </p:sp>
        <p:pic>
          <p:nvPicPr>
            <p:cNvPr id="29723" name="Picture 25" descr="未标题-8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" y="1982"/>
              <a:ext cx="590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699" name="Group 28"/>
          <p:cNvGrpSpPr/>
          <p:nvPr/>
        </p:nvGrpSpPr>
        <p:grpSpPr bwMode="auto">
          <a:xfrm>
            <a:off x="509588" y="2460625"/>
            <a:ext cx="7123112" cy="574675"/>
            <a:chOff x="748" y="2314"/>
            <a:chExt cx="4337" cy="362"/>
          </a:xfrm>
        </p:grpSpPr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748" y="2341"/>
              <a:ext cx="433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marL="2286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（3）        房间高</a:t>
              </a:r>
              <a:r>
                <a:rPr lang="zh-CN" altLang="en-US" sz="2800" b="0" dirty="0">
                  <a:latin typeface="+mn-lt"/>
                  <a:ea typeface="黑体" panose="02010609060101010101" pitchFamily="49" charset="-122"/>
                  <a:sym typeface="楷体_GB2312" panose="02010609030101010101" pitchFamily="49" charset="-122"/>
                </a:rPr>
                <a:t>3 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厘米。   </a:t>
              </a:r>
              <a:r>
                <a:rPr lang="en-US" altLang="zh-CN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	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（          ）</a:t>
              </a:r>
              <a:endParaRPr lang="zh-CN" altLang="en-US" sz="2800" dirty="0">
                <a:latin typeface="+mj-lt"/>
                <a:ea typeface="黑体" panose="02010609060101010101" pitchFamily="49" charset="-122"/>
              </a:endParaRPr>
            </a:p>
          </p:txBody>
        </p:sp>
        <p:pic>
          <p:nvPicPr>
            <p:cNvPr id="29721" name="Picture 27" descr="房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2" y="2314"/>
              <a:ext cx="483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0" name="Group 32"/>
          <p:cNvGrpSpPr/>
          <p:nvPr/>
        </p:nvGrpSpPr>
        <p:grpSpPr bwMode="auto">
          <a:xfrm>
            <a:off x="523875" y="3035300"/>
            <a:ext cx="7234238" cy="701675"/>
            <a:chOff x="793" y="2711"/>
            <a:chExt cx="4556" cy="442"/>
          </a:xfrm>
        </p:grpSpPr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793" y="2750"/>
              <a:ext cx="4556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marL="2286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（4）        字典厚</a:t>
              </a:r>
              <a:r>
                <a:rPr lang="zh-CN" altLang="en-US" sz="2800" b="0" dirty="0">
                  <a:latin typeface="+mn-lt"/>
                  <a:ea typeface="黑体" panose="02010609060101010101" pitchFamily="49" charset="-122"/>
                  <a:sym typeface="楷体_GB2312" panose="02010609030101010101" pitchFamily="49" charset="-122"/>
                </a:rPr>
                <a:t>6 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米。       </a:t>
              </a:r>
              <a:r>
                <a:rPr lang="en-US" altLang="zh-CN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	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（          ）</a:t>
              </a:r>
              <a:endParaRPr lang="zh-CN" altLang="en-US" sz="2800" dirty="0">
                <a:latin typeface="+mj-lt"/>
                <a:ea typeface="黑体" panose="02010609060101010101" pitchFamily="49" charset="-122"/>
              </a:endParaRPr>
            </a:p>
          </p:txBody>
        </p:sp>
        <p:pic>
          <p:nvPicPr>
            <p:cNvPr id="29719" name="Picture 31" descr="未标题-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8" y="2711"/>
              <a:ext cx="59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1" name="Group 34"/>
          <p:cNvGrpSpPr/>
          <p:nvPr/>
        </p:nvGrpSpPr>
        <p:grpSpPr bwMode="auto">
          <a:xfrm>
            <a:off x="530225" y="3654425"/>
            <a:ext cx="7116763" cy="609600"/>
            <a:chOff x="793" y="2984"/>
            <a:chExt cx="4484" cy="384"/>
          </a:xfrm>
        </p:grpSpPr>
        <p:sp>
          <p:nvSpPr>
            <p:cNvPr id="19" name="Text Box 14"/>
            <p:cNvSpPr txBox="1">
              <a:spLocks noChangeArrowheads="1"/>
            </p:cNvSpPr>
            <p:nvPr/>
          </p:nvSpPr>
          <p:spPr bwMode="auto">
            <a:xfrm>
              <a:off x="793" y="3022"/>
              <a:ext cx="4484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marL="2286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（5）       大树高</a:t>
              </a:r>
              <a:r>
                <a:rPr lang="zh-CN" altLang="en-US" sz="2800" b="0" dirty="0">
                  <a:latin typeface="+mn-lt"/>
                  <a:ea typeface="黑体" panose="02010609060101010101" pitchFamily="49" charset="-122"/>
                  <a:sym typeface="楷体_GB2312" panose="02010609030101010101" pitchFamily="49" charset="-122"/>
                </a:rPr>
                <a:t>8 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米。       </a:t>
              </a:r>
              <a:r>
                <a:rPr lang="en-US" altLang="zh-CN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	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 （          ）</a:t>
              </a:r>
              <a:endParaRPr lang="zh-CN" altLang="en-US" sz="2800" dirty="0">
                <a:latin typeface="+mj-lt"/>
                <a:ea typeface="黑体" panose="02010609060101010101" pitchFamily="49" charset="-122"/>
              </a:endParaRPr>
            </a:p>
          </p:txBody>
        </p:sp>
        <p:pic>
          <p:nvPicPr>
            <p:cNvPr id="29717" name="Picture 33" descr="大树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1" y="2984"/>
              <a:ext cx="511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2" name="Group 36"/>
          <p:cNvGrpSpPr/>
          <p:nvPr/>
        </p:nvGrpSpPr>
        <p:grpSpPr bwMode="auto">
          <a:xfrm>
            <a:off x="530225" y="4352931"/>
            <a:ext cx="7116763" cy="528638"/>
            <a:chOff x="793" y="3427"/>
            <a:chExt cx="4484" cy="333"/>
          </a:xfrm>
        </p:grpSpPr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793" y="3430"/>
              <a:ext cx="4484" cy="3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>
              <a:spAutoFit/>
            </a:bodyPr>
            <a:lstStyle>
              <a:lvl1pPr marL="2286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（6）         教室长</a:t>
              </a:r>
              <a:r>
                <a:rPr lang="zh-CN" altLang="en-US" sz="2800" b="0" dirty="0">
                  <a:latin typeface="+mn-lt"/>
                  <a:ea typeface="黑体" panose="02010609060101010101" pitchFamily="49" charset="-122"/>
                  <a:sym typeface="楷体_GB2312" panose="02010609030101010101" pitchFamily="49" charset="-122"/>
                </a:rPr>
                <a:t>10 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厘米。</a:t>
              </a:r>
              <a:r>
                <a:rPr lang="en-US" altLang="zh-CN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	</a:t>
              </a:r>
              <a:r>
                <a:rPr lang="zh-CN" altLang="en-US" sz="2800" dirty="0">
                  <a:latin typeface="+mj-lt"/>
                  <a:ea typeface="黑体" panose="02010609060101010101" pitchFamily="49" charset="-122"/>
                  <a:sym typeface="楷体_GB2312" panose="02010609030101010101" pitchFamily="49" charset="-122"/>
                </a:rPr>
                <a:t>（          ）</a:t>
              </a:r>
              <a:endParaRPr lang="zh-CN" altLang="en-US" sz="2800" dirty="0">
                <a:latin typeface="+mj-lt"/>
                <a:ea typeface="黑体" panose="02010609060101010101" pitchFamily="49" charset="-122"/>
              </a:endParaRPr>
            </a:p>
          </p:txBody>
        </p:sp>
        <p:pic>
          <p:nvPicPr>
            <p:cNvPr id="29715" name="Picture 35" descr="教室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6" y="3427"/>
              <a:ext cx="44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04825" y="1222377"/>
            <a:ext cx="7115175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j-lt"/>
                <a:ea typeface="黑体" panose="02010609060101010101" pitchFamily="49" charset="-122"/>
                <a:sym typeface="楷体_GB2312" panose="02010609030101010101" pitchFamily="49" charset="-122"/>
              </a:rPr>
              <a:t>（1）数学书长</a:t>
            </a:r>
            <a:r>
              <a:rPr lang="zh-CN" altLang="en-US" sz="2800" b="0" dirty="0">
                <a:latin typeface="+mn-lt"/>
                <a:ea typeface="黑体" panose="02010609060101010101" pitchFamily="49" charset="-122"/>
                <a:sym typeface="楷体_GB2312" panose="02010609030101010101" pitchFamily="49" charset="-122"/>
              </a:rPr>
              <a:t>26</a:t>
            </a:r>
            <a:r>
              <a:rPr lang="zh-CN" altLang="en-US" sz="2800" dirty="0">
                <a:latin typeface="+mj-lt"/>
                <a:ea typeface="黑体" panose="02010609060101010101" pitchFamily="49" charset="-122"/>
                <a:sym typeface="楷体_GB2312" panose="02010609030101010101" pitchFamily="49" charset="-122"/>
              </a:rPr>
              <a:t> 米。    </a:t>
            </a:r>
            <a:r>
              <a:rPr lang="en-US" altLang="zh-CN" sz="2800" dirty="0">
                <a:latin typeface="+mj-lt"/>
                <a:ea typeface="黑体" panose="02010609060101010101" pitchFamily="49" charset="-122"/>
                <a:sym typeface="楷体_GB2312" panose="02010609030101010101" pitchFamily="49" charset="-122"/>
              </a:rPr>
              <a:t>	</a:t>
            </a:r>
            <a:r>
              <a:rPr lang="zh-CN" altLang="en-US" sz="2800" dirty="0">
                <a:latin typeface="+mj-lt"/>
                <a:ea typeface="黑体" panose="02010609060101010101" pitchFamily="49" charset="-122"/>
                <a:sym typeface="楷体_GB2312" panose="02010609030101010101" pitchFamily="49" charset="-122"/>
              </a:rPr>
              <a:t> （          ）</a:t>
            </a:r>
            <a:endParaRPr lang="zh-CN" altLang="en-US" sz="280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5627688" y="1189040"/>
            <a:ext cx="15224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sym typeface="楷体_GB2312" panose="02010609030101010101" pitchFamily="49" charset="-122"/>
              </a:rPr>
              <a:t>厘米</a:t>
            </a:r>
            <a:endParaRPr lang="zh-CN" altLang="en-US" sz="28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5457825" y="1838320"/>
            <a:ext cx="1185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 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5733256" y="2469718"/>
            <a:ext cx="1042988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sym typeface="楷体_GB2312" panose="02010609030101010101" pitchFamily="49" charset="-122"/>
              </a:rPr>
              <a:t>米</a:t>
            </a:r>
            <a:endParaRPr lang="zh-CN" altLang="en-US" sz="28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5541168" y="3103562"/>
            <a:ext cx="13573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sym typeface="楷体_GB2312" panose="02010609030101010101" pitchFamily="49" charset="-122"/>
              </a:rPr>
              <a:t>厘米</a:t>
            </a:r>
            <a:endParaRPr lang="zh-CN" altLang="en-US" sz="28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5697538" y="4352931"/>
            <a:ext cx="1114425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sym typeface="楷体_GB2312" panose="02010609030101010101" pitchFamily="49" charset="-122"/>
              </a:rPr>
              <a:t> 米</a:t>
            </a:r>
            <a:endParaRPr lang="zh-CN" altLang="en-US" sz="28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5627688" y="3689350"/>
            <a:ext cx="1184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 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29710" name="Rectangle 4"/>
          <p:cNvSpPr txBox="1">
            <a:spLocks noChangeArrowheads="1"/>
          </p:cNvSpPr>
          <p:nvPr/>
        </p:nvSpPr>
        <p:spPr bwMode="auto">
          <a:xfrm flipH="1">
            <a:off x="339725" y="227013"/>
            <a:ext cx="83439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下面的长度单位对吗？把不对的改正在</a:t>
            </a:r>
            <a:endParaRPr lang="en-US" altLang="zh-CN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92238" y="766763"/>
            <a:ext cx="2820987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P9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练习一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8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9"/>
          <p:cNvSpPr txBox="1">
            <a:spLocks noChangeArrowheads="1"/>
          </p:cNvSpPr>
          <p:nvPr/>
        </p:nvSpPr>
        <p:spPr bwMode="auto">
          <a:xfrm>
            <a:off x="458788" y="347663"/>
            <a:ext cx="74485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圈出合适的答案。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87475" y="1158875"/>
          <a:ext cx="6918325" cy="2984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15"/>
                <a:gridCol w="2183016"/>
                <a:gridCol w="1522016"/>
                <a:gridCol w="2352278"/>
              </a:tblGrid>
              <a:tr h="1006256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38" marB="4573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38" marB="4573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38" marB="4573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38" marB="4573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2330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估计</a:t>
                      </a:r>
                      <a:endParaRPr lang="zh-CN" altLang="en-US" sz="2400" dirty="0"/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比</a:t>
                      </a:r>
                      <a:r>
                        <a:rPr lang="en-US" altLang="zh-CN" sz="2400" dirty="0"/>
                        <a:t>10</a:t>
                      </a:r>
                      <a:r>
                        <a:rPr lang="zh-CN" altLang="en-US" sz="2400" dirty="0"/>
                        <a:t>厘米</a:t>
                      </a:r>
                      <a:endParaRPr lang="en-US" altLang="zh-CN" sz="2400" dirty="0"/>
                    </a:p>
                    <a:p>
                      <a:pPr algn="ctr"/>
                      <a:r>
                        <a:rPr lang="zh-CN" altLang="en-US" sz="2400" dirty="0"/>
                        <a:t>长        短</a:t>
                      </a:r>
                      <a:endParaRPr lang="zh-CN" altLang="en-US" sz="2400" dirty="0"/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比</a:t>
                      </a:r>
                      <a:r>
                        <a:rPr lang="en-US" altLang="zh-CN" sz="2400" dirty="0"/>
                        <a:t>1</a:t>
                      </a:r>
                      <a:r>
                        <a:rPr lang="zh-CN" altLang="en-US" sz="2400" dirty="0"/>
                        <a:t>米</a:t>
                      </a:r>
                      <a:endParaRPr lang="zh-CN" altLang="en-US" sz="24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宽        窄</a:t>
                      </a:r>
                      <a:endParaRPr lang="zh-CN" altLang="en-US" sz="2400" dirty="0"/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比</a:t>
                      </a:r>
                      <a:r>
                        <a:rPr lang="en-US" altLang="zh-CN" sz="2400" dirty="0"/>
                        <a:t>1</a:t>
                      </a:r>
                      <a:r>
                        <a:rPr lang="zh-CN" altLang="en-US" sz="2400" dirty="0"/>
                        <a:t>米</a:t>
                      </a:r>
                      <a:endParaRPr lang="zh-CN" altLang="en-US" sz="24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长        短</a:t>
                      </a:r>
                      <a:endParaRPr lang="zh-CN" altLang="en-US" sz="2400" dirty="0"/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05493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测量</a:t>
                      </a:r>
                      <a:endParaRPr lang="zh-CN" altLang="en-US" sz="2400" dirty="0"/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比</a:t>
                      </a:r>
                      <a:r>
                        <a:rPr lang="en-US" altLang="zh-CN" sz="2400" dirty="0"/>
                        <a:t>10</a:t>
                      </a:r>
                      <a:r>
                        <a:rPr lang="zh-CN" altLang="en-US" sz="2400" dirty="0"/>
                        <a:t>厘米</a:t>
                      </a:r>
                      <a:endParaRPr lang="en-US" altLang="zh-CN" sz="24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长        短</a:t>
                      </a:r>
                      <a:endParaRPr lang="zh-CN" altLang="en-US" sz="2400" dirty="0"/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比</a:t>
                      </a:r>
                      <a:r>
                        <a:rPr lang="en-US" altLang="zh-CN" sz="2400" dirty="0"/>
                        <a:t>1</a:t>
                      </a:r>
                      <a:r>
                        <a:rPr lang="zh-CN" altLang="en-US" sz="2400" dirty="0"/>
                        <a:t>米</a:t>
                      </a:r>
                      <a:endParaRPr lang="zh-CN" altLang="en-US" sz="24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宽        窄</a:t>
                      </a:r>
                      <a:endParaRPr lang="zh-CN" altLang="en-US" sz="2400" dirty="0"/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比</a:t>
                      </a:r>
                      <a:r>
                        <a:rPr lang="en-US" altLang="zh-CN" sz="2400" dirty="0"/>
                        <a:t>1</a:t>
                      </a:r>
                      <a:r>
                        <a:rPr lang="zh-CN" altLang="en-US" sz="2400" dirty="0"/>
                        <a:t>米</a:t>
                      </a:r>
                      <a:endParaRPr lang="zh-CN" altLang="en-US" sz="24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长        短</a:t>
                      </a:r>
                      <a:endParaRPr lang="zh-CN" altLang="en-US" sz="2400" dirty="0"/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1769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563" y="1258888"/>
            <a:ext cx="1233487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70" name="图片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EFE"/>
              </a:clrFrom>
              <a:clrTo>
                <a:srgbClr val="FD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75" y="1158875"/>
            <a:ext cx="519113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2517775" y="2473325"/>
            <a:ext cx="827088" cy="646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○</a:t>
            </a:r>
            <a:endParaRPr lang="zh-CN" altLang="en-US" sz="36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2533650" y="3471863"/>
            <a:ext cx="827088" cy="6461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○</a:t>
            </a:r>
            <a:endParaRPr lang="zh-CN" altLang="en-US" sz="36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4381500" y="2511425"/>
            <a:ext cx="827088" cy="646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○</a:t>
            </a:r>
            <a:endParaRPr lang="zh-CN" altLang="en-US" sz="36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4381500" y="3497263"/>
            <a:ext cx="827088" cy="6461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○</a:t>
            </a:r>
            <a:endParaRPr lang="zh-CN" altLang="en-US" sz="36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7304881" y="2511424"/>
            <a:ext cx="827088" cy="646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○</a:t>
            </a:r>
            <a:endParaRPr lang="zh-CN" altLang="en-US" sz="36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7304881" y="3477781"/>
            <a:ext cx="825500" cy="6477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○</a:t>
            </a:r>
            <a:endParaRPr lang="zh-CN" altLang="en-US" sz="36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81375" y="509588"/>
            <a:ext cx="279717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P10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练习一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9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96000" y="1211213"/>
            <a:ext cx="1983424" cy="873224"/>
            <a:chOff x="6096000" y="1211213"/>
            <a:chExt cx="1983424" cy="8732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5" t="23784" b="12838"/>
            <a:stretch>
              <a:fillRect/>
            </a:stretch>
          </p:blipFill>
          <p:spPr>
            <a:xfrm>
              <a:off x="6096000" y="1211213"/>
              <a:ext cx="1983424" cy="873224"/>
            </a:xfrm>
            <a:prstGeom prst="rect">
              <a:avLst/>
            </a:prstGeom>
          </p:spPr>
        </p:pic>
        <p:sp>
          <p:nvSpPr>
            <p:cNvPr id="7" name="任意多边形: 形状 6"/>
            <p:cNvSpPr/>
            <p:nvPr/>
          </p:nvSpPr>
          <p:spPr>
            <a:xfrm>
              <a:off x="6153150" y="1681163"/>
              <a:ext cx="0" cy="216693"/>
            </a:xfrm>
            <a:custGeom>
              <a:avLst/>
              <a:gdLst>
                <a:gd name="connsiteX0" fmla="*/ 0 w 0"/>
                <a:gd name="connsiteY0" fmla="*/ 0 h 216693"/>
                <a:gd name="connsiteX1" fmla="*/ 0 w 0"/>
                <a:gd name="connsiteY1" fmla="*/ 216693 h 21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16693">
                  <a:moveTo>
                    <a:pt x="0" y="0"/>
                  </a:moveTo>
                  <a:lnTo>
                    <a:pt x="0" y="216693"/>
                  </a:ln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958138" y="1677988"/>
              <a:ext cx="0" cy="216693"/>
            </a:xfrm>
            <a:custGeom>
              <a:avLst/>
              <a:gdLst>
                <a:gd name="connsiteX0" fmla="*/ 0 w 0"/>
                <a:gd name="connsiteY0" fmla="*/ 0 h 216693"/>
                <a:gd name="connsiteX1" fmla="*/ 0 w 0"/>
                <a:gd name="connsiteY1" fmla="*/ 216693 h 21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16693">
                  <a:moveTo>
                    <a:pt x="0" y="0"/>
                  </a:moveTo>
                  <a:lnTo>
                    <a:pt x="0" y="216693"/>
                  </a:ln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6165056" y="1797844"/>
              <a:ext cx="1790700" cy="0"/>
            </a:xfrm>
            <a:custGeom>
              <a:avLst/>
              <a:gdLst>
                <a:gd name="connsiteX0" fmla="*/ 0 w 1790700"/>
                <a:gd name="connsiteY0" fmla="*/ 0 h 0"/>
                <a:gd name="connsiteX1" fmla="*/ 1790700 w 1790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0700">
                  <a:moveTo>
                    <a:pt x="0" y="0"/>
                  </a:moveTo>
                  <a:lnTo>
                    <a:pt x="179070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9"/>
          <p:cNvSpPr txBox="1">
            <a:spLocks noChangeArrowheads="1"/>
          </p:cNvSpPr>
          <p:nvPr/>
        </p:nvSpPr>
        <p:spPr bwMode="auto">
          <a:xfrm>
            <a:off x="601663" y="659111"/>
            <a:ext cx="74485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谁说得对？在括号里画“√”。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3" y="1723028"/>
            <a:ext cx="5966671" cy="2653710"/>
          </a:xfrm>
          <a:custGeom>
            <a:avLst/>
            <a:gdLst>
              <a:gd name="connsiteX0" fmla="*/ 0 w 5966671"/>
              <a:gd name="connsiteY0" fmla="*/ 0 h 2653710"/>
              <a:gd name="connsiteX1" fmla="*/ 547531 w 5966671"/>
              <a:gd name="connsiteY1" fmla="*/ 0 h 2653710"/>
              <a:gd name="connsiteX2" fmla="*/ 243464 w 5966671"/>
              <a:gd name="connsiteY2" fmla="*/ 341299 h 2653710"/>
              <a:gd name="connsiteX3" fmla="*/ 257319 w 5966671"/>
              <a:gd name="connsiteY3" fmla="*/ 424427 h 2653710"/>
              <a:gd name="connsiteX4" fmla="*/ 305810 w 5966671"/>
              <a:gd name="connsiteY4" fmla="*/ 1636699 h 2653710"/>
              <a:gd name="connsiteX5" fmla="*/ 1628919 w 5966671"/>
              <a:gd name="connsiteY5" fmla="*/ 1615917 h 2653710"/>
              <a:gd name="connsiteX6" fmla="*/ 1815955 w 5966671"/>
              <a:gd name="connsiteY6" fmla="*/ 1553572 h 2653710"/>
              <a:gd name="connsiteX7" fmla="*/ 1601210 w 5966671"/>
              <a:gd name="connsiteY7" fmla="*/ 1172572 h 2653710"/>
              <a:gd name="connsiteX8" fmla="*/ 1365682 w 5966671"/>
              <a:gd name="connsiteY8" fmla="*/ 770790 h 2653710"/>
              <a:gd name="connsiteX9" fmla="*/ 1566213 w 5966671"/>
              <a:gd name="connsiteY9" fmla="*/ 0 h 2653710"/>
              <a:gd name="connsiteX10" fmla="*/ 3290353 w 5966671"/>
              <a:gd name="connsiteY10" fmla="*/ 0 h 2653710"/>
              <a:gd name="connsiteX11" fmla="*/ 3028228 w 5966671"/>
              <a:gd name="connsiteY11" fmla="*/ 1553572 h 2653710"/>
              <a:gd name="connsiteX12" fmla="*/ 3277610 w 5966671"/>
              <a:gd name="connsiteY12" fmla="*/ 1629772 h 2653710"/>
              <a:gd name="connsiteX13" fmla="*/ 3644755 w 5966671"/>
              <a:gd name="connsiteY13" fmla="*/ 1588208 h 2653710"/>
              <a:gd name="connsiteX14" fmla="*/ 4115810 w 5966671"/>
              <a:gd name="connsiteY14" fmla="*/ 1290336 h 2653710"/>
              <a:gd name="connsiteX15" fmla="*/ 4150446 w 5966671"/>
              <a:gd name="connsiteY15" fmla="*/ 874699 h 2653710"/>
              <a:gd name="connsiteX16" fmla="*/ 4185082 w 5966671"/>
              <a:gd name="connsiteY16" fmla="*/ 590681 h 2653710"/>
              <a:gd name="connsiteX17" fmla="*/ 4448319 w 5966671"/>
              <a:gd name="connsiteY17" fmla="*/ 98845 h 2653710"/>
              <a:gd name="connsiteX18" fmla="*/ 4423608 w 5966671"/>
              <a:gd name="connsiteY18" fmla="*/ 0 h 2653710"/>
              <a:gd name="connsiteX19" fmla="*/ 5966671 w 5966671"/>
              <a:gd name="connsiteY19" fmla="*/ 0 h 2653710"/>
              <a:gd name="connsiteX20" fmla="*/ 5966671 w 5966671"/>
              <a:gd name="connsiteY20" fmla="*/ 2653710 h 2653710"/>
              <a:gd name="connsiteX21" fmla="*/ 0 w 5966671"/>
              <a:gd name="connsiteY21" fmla="*/ 2653710 h 265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66671" h="2653710">
                <a:moveTo>
                  <a:pt x="0" y="0"/>
                </a:moveTo>
                <a:lnTo>
                  <a:pt x="547531" y="0"/>
                </a:lnTo>
                <a:lnTo>
                  <a:pt x="243464" y="341299"/>
                </a:lnTo>
                <a:cubicBezTo>
                  <a:pt x="257005" y="381918"/>
                  <a:pt x="249586" y="354824"/>
                  <a:pt x="257319" y="424427"/>
                </a:cubicBezTo>
                <a:lnTo>
                  <a:pt x="305810" y="1636699"/>
                </a:lnTo>
                <a:lnTo>
                  <a:pt x="1628919" y="1615917"/>
                </a:lnTo>
                <a:lnTo>
                  <a:pt x="1815955" y="1553572"/>
                </a:lnTo>
                <a:lnTo>
                  <a:pt x="1601210" y="1172572"/>
                </a:lnTo>
                <a:lnTo>
                  <a:pt x="1365682" y="770790"/>
                </a:lnTo>
                <a:lnTo>
                  <a:pt x="1566213" y="0"/>
                </a:lnTo>
                <a:lnTo>
                  <a:pt x="3290353" y="0"/>
                </a:lnTo>
                <a:lnTo>
                  <a:pt x="3028228" y="1553572"/>
                </a:lnTo>
                <a:lnTo>
                  <a:pt x="3277610" y="1629772"/>
                </a:lnTo>
                <a:lnTo>
                  <a:pt x="3644755" y="1588208"/>
                </a:lnTo>
                <a:lnTo>
                  <a:pt x="4115810" y="1290336"/>
                </a:lnTo>
                <a:lnTo>
                  <a:pt x="4150446" y="874699"/>
                </a:lnTo>
                <a:lnTo>
                  <a:pt x="4185082" y="590681"/>
                </a:lnTo>
                <a:lnTo>
                  <a:pt x="4448319" y="98845"/>
                </a:lnTo>
                <a:lnTo>
                  <a:pt x="4423608" y="0"/>
                </a:lnTo>
                <a:lnTo>
                  <a:pt x="5966671" y="0"/>
                </a:lnTo>
                <a:lnTo>
                  <a:pt x="5966671" y="2653710"/>
                </a:lnTo>
                <a:lnTo>
                  <a:pt x="0" y="265371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223" y="1281113"/>
            <a:ext cx="2638340" cy="3077918"/>
          </a:xfrm>
          <a:custGeom>
            <a:avLst/>
            <a:gdLst>
              <a:gd name="connsiteX0" fmla="*/ 1165572 w 2638340"/>
              <a:gd name="connsiteY0" fmla="*/ 575396 h 3077918"/>
              <a:gd name="connsiteX1" fmla="*/ 943900 w 2638340"/>
              <a:gd name="connsiteY1" fmla="*/ 970251 h 3077918"/>
              <a:gd name="connsiteX2" fmla="*/ 659882 w 2638340"/>
              <a:gd name="connsiteY2" fmla="*/ 1843087 h 3077918"/>
              <a:gd name="connsiteX3" fmla="*/ 646027 w 2638340"/>
              <a:gd name="connsiteY3" fmla="*/ 2023196 h 3077918"/>
              <a:gd name="connsiteX4" fmla="*/ 1484227 w 2638340"/>
              <a:gd name="connsiteY4" fmla="*/ 2099396 h 3077918"/>
              <a:gd name="connsiteX5" fmla="*/ 2128463 w 2638340"/>
              <a:gd name="connsiteY5" fmla="*/ 2064760 h 3077918"/>
              <a:gd name="connsiteX6" fmla="*/ 1823663 w 2638340"/>
              <a:gd name="connsiteY6" fmla="*/ 582323 h 3077918"/>
              <a:gd name="connsiteX7" fmla="*/ 0 w 2638340"/>
              <a:gd name="connsiteY7" fmla="*/ 0 h 3077918"/>
              <a:gd name="connsiteX8" fmla="*/ 2638340 w 2638340"/>
              <a:gd name="connsiteY8" fmla="*/ 0 h 3077918"/>
              <a:gd name="connsiteX9" fmla="*/ 2638340 w 2638340"/>
              <a:gd name="connsiteY9" fmla="*/ 3077918 h 3077918"/>
              <a:gd name="connsiteX10" fmla="*/ 0 w 2638340"/>
              <a:gd name="connsiteY10" fmla="*/ 3077918 h 307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38340" h="3077918">
                <a:moveTo>
                  <a:pt x="1165572" y="575396"/>
                </a:moveTo>
                <a:lnTo>
                  <a:pt x="943900" y="970251"/>
                </a:lnTo>
                <a:lnTo>
                  <a:pt x="659882" y="1843087"/>
                </a:lnTo>
                <a:lnTo>
                  <a:pt x="646027" y="2023196"/>
                </a:lnTo>
                <a:lnTo>
                  <a:pt x="1484227" y="2099396"/>
                </a:lnTo>
                <a:lnTo>
                  <a:pt x="2128463" y="2064760"/>
                </a:lnTo>
                <a:lnTo>
                  <a:pt x="1823663" y="582323"/>
                </a:lnTo>
                <a:close/>
                <a:moveTo>
                  <a:pt x="0" y="0"/>
                </a:moveTo>
                <a:lnTo>
                  <a:pt x="2638340" y="0"/>
                </a:lnTo>
                <a:lnTo>
                  <a:pt x="2638340" y="3077918"/>
                </a:lnTo>
                <a:lnTo>
                  <a:pt x="0" y="3077918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102100" y="3824288"/>
            <a:ext cx="1184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 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683375" y="3848100"/>
            <a:ext cx="11842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 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4475" y="852786"/>
            <a:ext cx="3678238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P10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练习一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10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31" y="1904433"/>
            <a:ext cx="1197464" cy="13346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699" y="2074587"/>
            <a:ext cx="1274411" cy="12286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709" y="2074587"/>
            <a:ext cx="1209268" cy="1164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0926" y="3284247"/>
            <a:ext cx="7806570" cy="646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9"/>
          <p:cNvSpPr txBox="1">
            <a:spLocks noChangeArrowheads="1"/>
          </p:cNvSpPr>
          <p:nvPr/>
        </p:nvSpPr>
        <p:spPr bwMode="auto">
          <a:xfrm>
            <a:off x="514350" y="850900"/>
            <a:ext cx="77581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量一量，乌龟要爬（   ）厘米就能吃到小鱼。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0" name="Text Box 9"/>
          <p:cNvSpPr txBox="1">
            <a:spLocks noChangeArrowheads="1"/>
          </p:cNvSpPr>
          <p:nvPr/>
        </p:nvSpPr>
        <p:spPr bwMode="auto">
          <a:xfrm>
            <a:off x="1951038" y="4006850"/>
            <a:ext cx="504825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请你提出一个数学问题并解答。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963" y="1390650"/>
            <a:ext cx="279558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P10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练习一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11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259263" y="847725"/>
            <a:ext cx="431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6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3" b="4513"/>
          <a:stretch>
            <a:fillRect/>
          </a:stretch>
        </p:blipFill>
        <p:spPr>
          <a:xfrm>
            <a:off x="1230050" y="1790700"/>
            <a:ext cx="7042413" cy="217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23925" y="1679575"/>
            <a:ext cx="6773863" cy="1524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从课后习题中选取；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完成练习册本课时的习题。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6867" name="Rectangle 16"/>
          <p:cNvSpPr>
            <a:spLocks noChangeArrowheads="1"/>
          </p:cNvSpPr>
          <p:nvPr/>
        </p:nvSpPr>
        <p:spPr bwMode="auto">
          <a:xfrm>
            <a:off x="1312863" y="587375"/>
            <a:ext cx="1874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Gulim" panose="020B0600000101010101" pitchFamily="34" charset="-127"/>
                <a:ea typeface="黑体" panose="02010609060101010101" pitchFamily="49" charset="-122"/>
              </a:rPr>
              <a:t>课后作业</a:t>
            </a:r>
            <a:endParaRPr lang="zh-CN" altLang="en-US" sz="3200" b="1"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36868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3448050"/>
            <a:ext cx="1892300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 txBox="1">
            <a:spLocks noChangeArrowheads="1"/>
          </p:cNvSpPr>
          <p:nvPr/>
        </p:nvSpPr>
        <p:spPr bwMode="auto">
          <a:xfrm>
            <a:off x="3752850" y="1352550"/>
            <a:ext cx="2713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长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度单位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8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832543" y="2553653"/>
            <a:ext cx="3984625" cy="56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r>
              <a:rPr lang="zh-CN" altLang="en-US" sz="3200" dirty="0">
                <a:latin typeface="Arial" panose="020B0604020202020204" pitchFamily="34" charset="0"/>
              </a:rPr>
              <a:t>解决问题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202" y="1352550"/>
            <a:ext cx="1108375" cy="132363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9"/>
          <p:cNvSpPr txBox="1">
            <a:spLocks noChangeArrowheads="1"/>
          </p:cNvSpPr>
          <p:nvPr/>
        </p:nvSpPr>
        <p:spPr bwMode="auto">
          <a:xfrm>
            <a:off x="598488" y="1143000"/>
            <a:ext cx="7758112" cy="105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一、下面的长度单位对吗？对的画“√”，把不对的长度单位改正后写在括号里。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Text Box 9"/>
          <p:cNvSpPr txBox="1">
            <a:spLocks noChangeArrowheads="1"/>
          </p:cNvSpPr>
          <p:nvPr/>
        </p:nvSpPr>
        <p:spPr bwMode="auto">
          <a:xfrm>
            <a:off x="1168400" y="2652713"/>
            <a:ext cx="7759700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一根电线杆高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1168400" y="3209925"/>
            <a:ext cx="7759700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小军比小明高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7" name="Text Box 9"/>
          <p:cNvSpPr txBox="1">
            <a:spLocks noChangeArrowheads="1"/>
          </p:cNvSpPr>
          <p:nvPr/>
        </p:nvSpPr>
        <p:spPr bwMode="auto">
          <a:xfrm>
            <a:off x="1168400" y="3768725"/>
            <a:ext cx="7759700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电视塔高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8" name="Text Box 9"/>
          <p:cNvSpPr txBox="1">
            <a:spLocks noChangeArrowheads="1"/>
          </p:cNvSpPr>
          <p:nvPr/>
        </p:nvSpPr>
        <p:spPr bwMode="auto">
          <a:xfrm>
            <a:off x="1168400" y="4325938"/>
            <a:ext cx="7759700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一节动车车厢长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6140450" y="2660650"/>
            <a:ext cx="1185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 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003925" y="3219450"/>
            <a:ext cx="1185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 厘米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140450" y="3768725"/>
            <a:ext cx="1185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 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140450" y="4335463"/>
            <a:ext cx="1185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 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2913" y="2235200"/>
            <a:ext cx="3678237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rgbClr val="0EACA9"/>
                </a:solidFill>
                <a:latin typeface="+mn-ea"/>
                <a:ea typeface="+mn-ea"/>
              </a:rPr>
              <a:t> </a:t>
            </a:r>
            <a:endParaRPr lang="zh-CN" altLang="en-US" sz="20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sp>
        <p:nvSpPr>
          <p:cNvPr id="38924" name="Rectangle 16"/>
          <p:cNvSpPr>
            <a:spLocks noChangeArrowheads="1"/>
          </p:cNvSpPr>
          <p:nvPr/>
        </p:nvSpPr>
        <p:spPr bwMode="auto">
          <a:xfrm>
            <a:off x="1357313" y="561975"/>
            <a:ext cx="18907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9"/>
          <p:cNvSpPr txBox="1">
            <a:spLocks noChangeArrowheads="1"/>
          </p:cNvSpPr>
          <p:nvPr/>
        </p:nvSpPr>
        <p:spPr bwMode="auto">
          <a:xfrm>
            <a:off x="598488" y="1128713"/>
            <a:ext cx="7758112" cy="105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二、把两根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厘米长的木条钉在一起，接头处长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厘米，接好后的木条长多少厘米？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325563" y="2816225"/>
            <a:ext cx="2887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12-2=10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（厘米）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325563" y="3517900"/>
            <a:ext cx="2887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10+12=22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（厘米）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325563" y="4219575"/>
            <a:ext cx="5353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答：接好后的木条长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22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厘米。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350" y="2232025"/>
            <a:ext cx="3678238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rgbClr val="0EACA9"/>
                </a:solidFill>
                <a:latin typeface="+mn-ea"/>
                <a:ea typeface="+mn-ea"/>
              </a:rPr>
              <a:t> ]</a:t>
            </a:r>
            <a:endParaRPr lang="zh-CN" altLang="en-US" sz="20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pic>
        <p:nvPicPr>
          <p:cNvPr id="39943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2446338"/>
            <a:ext cx="4238625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Rectangle 16"/>
          <p:cNvSpPr>
            <a:spLocks noChangeArrowheads="1"/>
          </p:cNvSpPr>
          <p:nvPr/>
        </p:nvSpPr>
        <p:spPr bwMode="auto">
          <a:xfrm>
            <a:off x="1357313" y="561975"/>
            <a:ext cx="18907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09" tIns="35232" rIns="67609" bIns="35232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301624" y="1263650"/>
            <a:ext cx="8301355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前几节课我们认识里了哪些长度单位？（厘米和米）同学们能比画一下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米分别有多长吗？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" name="Picture 44" descr="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714" b="2393"/>
          <a:stretch>
            <a:fillRect/>
          </a:stretch>
        </p:blipFill>
        <p:spPr bwMode="auto">
          <a:xfrm>
            <a:off x="557213" y="2373133"/>
            <a:ext cx="1323804" cy="116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16"/>
          <p:cNvSpPr>
            <a:spLocks noChangeArrowheads="1"/>
          </p:cNvSpPr>
          <p:nvPr/>
        </p:nvSpPr>
        <p:spPr bwMode="auto">
          <a:xfrm>
            <a:off x="1589088" y="180975"/>
            <a:ext cx="3949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复习导入，直观体验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 l="7854" r="9908" b="-15048"/>
          <a:stretch>
            <a:fillRect/>
          </a:stretch>
        </p:blipFill>
        <p:spPr>
          <a:xfrm>
            <a:off x="2003107" y="3175893"/>
            <a:ext cx="6522720" cy="2454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3"/>
          <p:cNvGraphicFramePr>
            <a:graphicFrameLocks noGrp="1"/>
          </p:cNvGraphicFramePr>
          <p:nvPr/>
        </p:nvGraphicFramePr>
        <p:xfrm>
          <a:off x="1042988" y="1166812"/>
          <a:ext cx="7058025" cy="3115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8025"/>
              </a:tblGrid>
              <a:tr h="57176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学习单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0" marR="91450" marT="45743" marB="457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54386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问题：想一想，生活中哪些地方用到了“厘米”？哪些地方用到了“米”？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回答：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0" marR="91450" marT="45743" marB="457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347" name="Rectangle 16"/>
          <p:cNvSpPr>
            <a:spLocks noChangeArrowheads="1"/>
          </p:cNvSpPr>
          <p:nvPr/>
        </p:nvSpPr>
        <p:spPr bwMode="auto">
          <a:xfrm>
            <a:off x="1589088" y="180975"/>
            <a:ext cx="3949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复习导入，直观体验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0"/>
          <a:stretch>
            <a:fillRect/>
          </a:stretch>
        </p:blipFill>
        <p:spPr>
          <a:xfrm>
            <a:off x="0" y="-32322"/>
            <a:ext cx="9135234" cy="51758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1"/>
          <p:cNvSpPr txBox="1">
            <a:spLocks noChangeArrowheads="1"/>
          </p:cNvSpPr>
          <p:nvPr/>
        </p:nvSpPr>
        <p:spPr bwMode="auto">
          <a:xfrm>
            <a:off x="1698943" y="1016758"/>
            <a:ext cx="4753610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一根旗杆的高度是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厘米还是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43637" y="2819120"/>
            <a:ext cx="3891717" cy="647700"/>
            <a:chOff x="3389313" y="3238500"/>
            <a:chExt cx="3891717" cy="647700"/>
          </a:xfrm>
        </p:grpSpPr>
        <p:sp>
          <p:nvSpPr>
            <p:cNvPr id="3" name="AutoShape 12"/>
            <p:cNvSpPr>
              <a:spLocks noChangeArrowheads="1"/>
            </p:cNvSpPr>
            <p:nvPr/>
          </p:nvSpPr>
          <p:spPr bwMode="auto">
            <a:xfrm>
              <a:off x="3389313" y="3238500"/>
              <a:ext cx="3783012" cy="647700"/>
            </a:xfrm>
            <a:prstGeom prst="wedgeRoundRectCallout">
              <a:avLst>
                <a:gd name="adj1" fmla="val -55721"/>
                <a:gd name="adj2" fmla="val -1818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1DB3B1"/>
              </a:solidFill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endParaRPr lang="zh-CN" altLang="en-US" sz="32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7174" name="文本框 4"/>
            <p:cNvSpPr txBox="1">
              <a:spLocks noChangeArrowheads="1"/>
            </p:cNvSpPr>
            <p:nvPr/>
          </p:nvSpPr>
          <p:spPr bwMode="auto">
            <a:xfrm>
              <a:off x="3424993" y="3332162"/>
              <a:ext cx="3856037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你知道它的高度是多少吗？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6224" y="2300764"/>
            <a:ext cx="760663" cy="171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24" y="1098498"/>
            <a:ext cx="557401" cy="549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2985453" y="1858963"/>
            <a:ext cx="169068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P7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例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8]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sp>
        <p:nvSpPr>
          <p:cNvPr id="15369" name="Rectangle 16"/>
          <p:cNvSpPr>
            <a:spLocks noChangeArrowheads="1"/>
          </p:cNvSpPr>
          <p:nvPr/>
        </p:nvSpPr>
        <p:spPr bwMode="auto">
          <a:xfrm>
            <a:off x="1533525" y="328613"/>
            <a:ext cx="3883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解决问题，建立表象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9" r="33614" b="8530"/>
          <a:stretch>
            <a:fillRect/>
          </a:stretch>
        </p:blipFill>
        <p:spPr>
          <a:xfrm>
            <a:off x="6488233" y="620713"/>
            <a:ext cx="1381958" cy="4230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08050" y="656908"/>
            <a:ext cx="3829050" cy="468313"/>
          </a:xfrm>
          <a:prstGeom prst="roundRect">
            <a:avLst>
              <a:gd name="adj" fmla="val 475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tIns="0" bIns="36000" anchor="ctr" anchorCtr="1"/>
          <a:lstStyle/>
          <a:p>
            <a:pPr algn="ctr"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要解决什么问题？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5779" y="3079845"/>
            <a:ext cx="5730331" cy="1392459"/>
            <a:chOff x="465779" y="3079845"/>
            <a:chExt cx="5730331" cy="1392459"/>
          </a:xfrm>
        </p:grpSpPr>
        <p:grpSp>
          <p:nvGrpSpPr>
            <p:cNvPr id="4" name="组合 3"/>
            <p:cNvGrpSpPr/>
            <p:nvPr/>
          </p:nvGrpSpPr>
          <p:grpSpPr>
            <a:xfrm>
              <a:off x="1678085" y="3095942"/>
              <a:ext cx="4518025" cy="1376362"/>
              <a:chOff x="1882775" y="3223538"/>
              <a:chExt cx="4518025" cy="1376362"/>
            </a:xfrm>
          </p:grpSpPr>
          <p:sp>
            <p:nvSpPr>
              <p:cNvPr id="9224" name="文本框 6"/>
              <p:cNvSpPr txBox="1">
                <a:spLocks noChangeArrowheads="1"/>
              </p:cNvSpPr>
              <p:nvPr/>
            </p:nvSpPr>
            <p:spPr bwMode="auto">
              <a:xfrm>
                <a:off x="1882775" y="3324225"/>
                <a:ext cx="4518025" cy="1198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依据米和厘米的长度单位空间观念，可以结合物体的实际长度，选用正确的长度单位。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对话气泡: 圆角矩形 6"/>
              <p:cNvSpPr/>
              <p:nvPr/>
            </p:nvSpPr>
            <p:spPr>
              <a:xfrm>
                <a:off x="1882775" y="3223538"/>
                <a:ext cx="4518025" cy="1376362"/>
              </a:xfrm>
              <a:prstGeom prst="wedgeRoundRectCallout">
                <a:avLst>
                  <a:gd name="adj1" fmla="val -56448"/>
                  <a:gd name="adj2" fmla="val -10124"/>
                  <a:gd name="adj3" fmla="val 16667"/>
                </a:avLst>
              </a:prstGeom>
              <a:noFill/>
              <a:ln>
                <a:solidFill>
                  <a:srgbClr val="1DB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  <p:pic>
          <p:nvPicPr>
            <p:cNvPr id="13" name="图片 1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DFF6FF"/>
                </a:clrFrom>
                <a:clrTo>
                  <a:srgbClr val="DFF6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5779" y="3079845"/>
              <a:ext cx="884541" cy="1335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1392319" y="1456452"/>
            <a:ext cx="3771501" cy="1377950"/>
            <a:chOff x="1392319" y="1456452"/>
            <a:chExt cx="3771501" cy="1377950"/>
          </a:xfrm>
        </p:grpSpPr>
        <p:sp>
          <p:nvSpPr>
            <p:cNvPr id="3" name="AutoShape 12"/>
            <p:cNvSpPr>
              <a:spLocks noChangeArrowheads="1"/>
            </p:cNvSpPr>
            <p:nvPr/>
          </p:nvSpPr>
          <p:spPr bwMode="auto">
            <a:xfrm>
              <a:off x="2469832" y="1617583"/>
              <a:ext cx="2693988" cy="1055688"/>
            </a:xfrm>
            <a:prstGeom prst="wedgeRoundRectCallout">
              <a:avLst>
                <a:gd name="adj1" fmla="val -59964"/>
                <a:gd name="adj2" fmla="val -713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1DB3B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判断旗杆高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厘米还是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1F3FF"/>
                </a:clrFrom>
                <a:clrTo>
                  <a:srgbClr val="E1F3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319" y="1456452"/>
              <a:ext cx="612700" cy="137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7" name="组合 13"/>
          <p:cNvGrpSpPr/>
          <p:nvPr/>
        </p:nvGrpSpPr>
        <p:grpSpPr bwMode="auto">
          <a:xfrm>
            <a:off x="627062" y="707708"/>
            <a:ext cx="357188" cy="425450"/>
            <a:chOff x="6096000" y="2010707"/>
            <a:chExt cx="357187" cy="425450"/>
          </a:xfrm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6096000" y="2010707"/>
              <a:ext cx="357187" cy="425450"/>
            </a:xfrm>
            <a:custGeom>
              <a:avLst/>
              <a:gdLst>
                <a:gd name="T0" fmla="*/ 1 w 42"/>
                <a:gd name="T1" fmla="*/ 24 h 50"/>
                <a:gd name="T2" fmla="*/ 16 w 42"/>
                <a:gd name="T3" fmla="*/ 2 h 50"/>
                <a:gd name="T4" fmla="*/ 38 w 42"/>
                <a:gd name="T5" fmla="*/ 12 h 50"/>
                <a:gd name="T6" fmla="*/ 39 w 42"/>
                <a:gd name="T7" fmla="*/ 33 h 50"/>
                <a:gd name="T8" fmla="*/ 33 w 42"/>
                <a:gd name="T9" fmla="*/ 41 h 50"/>
                <a:gd name="T10" fmla="*/ 1 w 42"/>
                <a:gd name="T11" fmla="*/ 24 h 50"/>
                <a:gd name="T12" fmla="*/ 36 w 42"/>
                <a:gd name="T13" fmla="*/ 24 h 50"/>
                <a:gd name="T14" fmla="*/ 14 w 42"/>
                <a:gd name="T15" fmla="*/ 9 h 50"/>
                <a:gd name="T16" fmla="*/ 5 w 42"/>
                <a:gd name="T17" fmla="*/ 26 h 50"/>
                <a:gd name="T18" fmla="*/ 21 w 42"/>
                <a:gd name="T19" fmla="*/ 38 h 50"/>
                <a:gd name="T20" fmla="*/ 36 w 42"/>
                <a:gd name="T21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0">
                  <a:moveTo>
                    <a:pt x="1" y="24"/>
                  </a:moveTo>
                  <a:cubicBezTo>
                    <a:pt x="0" y="13"/>
                    <a:pt x="6" y="5"/>
                    <a:pt x="16" y="2"/>
                  </a:cubicBezTo>
                  <a:cubicBezTo>
                    <a:pt x="23" y="0"/>
                    <a:pt x="34" y="5"/>
                    <a:pt x="38" y="12"/>
                  </a:cubicBezTo>
                  <a:cubicBezTo>
                    <a:pt x="41" y="19"/>
                    <a:pt x="42" y="26"/>
                    <a:pt x="39" y="33"/>
                  </a:cubicBezTo>
                  <a:cubicBezTo>
                    <a:pt x="38" y="36"/>
                    <a:pt x="36" y="39"/>
                    <a:pt x="33" y="41"/>
                  </a:cubicBezTo>
                  <a:cubicBezTo>
                    <a:pt x="18" y="50"/>
                    <a:pt x="1" y="42"/>
                    <a:pt x="1" y="24"/>
                  </a:cubicBezTo>
                  <a:close/>
                  <a:moveTo>
                    <a:pt x="36" y="24"/>
                  </a:moveTo>
                  <a:cubicBezTo>
                    <a:pt x="36" y="14"/>
                    <a:pt x="24" y="5"/>
                    <a:pt x="14" y="9"/>
                  </a:cubicBezTo>
                  <a:cubicBezTo>
                    <a:pt x="7" y="11"/>
                    <a:pt x="3" y="18"/>
                    <a:pt x="5" y="26"/>
                  </a:cubicBezTo>
                  <a:cubicBezTo>
                    <a:pt x="7" y="33"/>
                    <a:pt x="14" y="38"/>
                    <a:pt x="21" y="38"/>
                  </a:cubicBezTo>
                  <a:cubicBezTo>
                    <a:pt x="31" y="37"/>
                    <a:pt x="36" y="32"/>
                    <a:pt x="36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6143625" y="2063094"/>
              <a:ext cx="280987" cy="280988"/>
            </a:xfrm>
            <a:custGeom>
              <a:avLst/>
              <a:gdLst>
                <a:gd name="T0" fmla="*/ 33 w 33"/>
                <a:gd name="T1" fmla="*/ 19 h 33"/>
                <a:gd name="T2" fmla="*/ 18 w 33"/>
                <a:gd name="T3" fmla="*/ 33 h 33"/>
                <a:gd name="T4" fmla="*/ 2 w 33"/>
                <a:gd name="T5" fmla="*/ 21 h 33"/>
                <a:gd name="T6" fmla="*/ 11 w 33"/>
                <a:gd name="T7" fmla="*/ 4 h 33"/>
                <a:gd name="T8" fmla="*/ 33 w 33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3" y="19"/>
                  </a:moveTo>
                  <a:cubicBezTo>
                    <a:pt x="33" y="27"/>
                    <a:pt x="28" y="32"/>
                    <a:pt x="18" y="33"/>
                  </a:cubicBezTo>
                  <a:cubicBezTo>
                    <a:pt x="11" y="33"/>
                    <a:pt x="4" y="28"/>
                    <a:pt x="2" y="21"/>
                  </a:cubicBezTo>
                  <a:cubicBezTo>
                    <a:pt x="0" y="13"/>
                    <a:pt x="4" y="6"/>
                    <a:pt x="11" y="4"/>
                  </a:cubicBezTo>
                  <a:cubicBezTo>
                    <a:pt x="21" y="0"/>
                    <a:pt x="33" y="9"/>
                    <a:pt x="33" y="19"/>
                  </a:cubicBezTo>
                  <a:close/>
                </a:path>
              </a:pathLst>
            </a:custGeom>
            <a:solidFill>
              <a:srgbClr val="FBBA2E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9" r="33614" b="8530"/>
          <a:stretch>
            <a:fillRect/>
          </a:stretch>
        </p:blipFill>
        <p:spPr>
          <a:xfrm>
            <a:off x="6488233" y="620713"/>
            <a:ext cx="1381958" cy="4230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9" r="33614" b="8530"/>
          <a:stretch>
            <a:fillRect/>
          </a:stretch>
        </p:blipFill>
        <p:spPr>
          <a:xfrm>
            <a:off x="6488233" y="620713"/>
            <a:ext cx="1381958" cy="4230687"/>
          </a:xfrm>
          <a:prstGeom prst="rect">
            <a:avLst/>
          </a:prstGeom>
        </p:spPr>
      </p:pic>
      <p:sp>
        <p:nvSpPr>
          <p:cNvPr id="3" name="圆角矩形 1"/>
          <p:cNvSpPr/>
          <p:nvPr/>
        </p:nvSpPr>
        <p:spPr>
          <a:xfrm>
            <a:off x="1053465" y="703898"/>
            <a:ext cx="2390775" cy="469900"/>
          </a:xfrm>
          <a:prstGeom prst="roundRect">
            <a:avLst>
              <a:gd name="adj" fmla="val 475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tIns="0" bIns="36000" anchor="ctr" anchorCtr="1"/>
          <a:lstStyle/>
          <a:p>
            <a:pPr algn="ctr"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怎样解答？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5"/>
          <p:cNvGrpSpPr/>
          <p:nvPr/>
        </p:nvGrpSpPr>
        <p:grpSpPr bwMode="auto">
          <a:xfrm>
            <a:off x="797878" y="748348"/>
            <a:ext cx="357187" cy="425450"/>
            <a:chOff x="6096000" y="2010707"/>
            <a:chExt cx="357187" cy="425450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096000" y="2010707"/>
              <a:ext cx="357187" cy="425450"/>
            </a:xfrm>
            <a:custGeom>
              <a:avLst/>
              <a:gdLst>
                <a:gd name="T0" fmla="*/ 1 w 42"/>
                <a:gd name="T1" fmla="*/ 24 h 50"/>
                <a:gd name="T2" fmla="*/ 16 w 42"/>
                <a:gd name="T3" fmla="*/ 2 h 50"/>
                <a:gd name="T4" fmla="*/ 38 w 42"/>
                <a:gd name="T5" fmla="*/ 12 h 50"/>
                <a:gd name="T6" fmla="*/ 39 w 42"/>
                <a:gd name="T7" fmla="*/ 33 h 50"/>
                <a:gd name="T8" fmla="*/ 33 w 42"/>
                <a:gd name="T9" fmla="*/ 41 h 50"/>
                <a:gd name="T10" fmla="*/ 1 w 42"/>
                <a:gd name="T11" fmla="*/ 24 h 50"/>
                <a:gd name="T12" fmla="*/ 36 w 42"/>
                <a:gd name="T13" fmla="*/ 24 h 50"/>
                <a:gd name="T14" fmla="*/ 14 w 42"/>
                <a:gd name="T15" fmla="*/ 9 h 50"/>
                <a:gd name="T16" fmla="*/ 5 w 42"/>
                <a:gd name="T17" fmla="*/ 26 h 50"/>
                <a:gd name="T18" fmla="*/ 21 w 42"/>
                <a:gd name="T19" fmla="*/ 38 h 50"/>
                <a:gd name="T20" fmla="*/ 36 w 42"/>
                <a:gd name="T21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0">
                  <a:moveTo>
                    <a:pt x="1" y="24"/>
                  </a:moveTo>
                  <a:cubicBezTo>
                    <a:pt x="0" y="13"/>
                    <a:pt x="6" y="5"/>
                    <a:pt x="16" y="2"/>
                  </a:cubicBezTo>
                  <a:cubicBezTo>
                    <a:pt x="23" y="0"/>
                    <a:pt x="34" y="5"/>
                    <a:pt x="38" y="12"/>
                  </a:cubicBezTo>
                  <a:cubicBezTo>
                    <a:pt x="41" y="19"/>
                    <a:pt x="42" y="26"/>
                    <a:pt x="39" y="33"/>
                  </a:cubicBezTo>
                  <a:cubicBezTo>
                    <a:pt x="38" y="36"/>
                    <a:pt x="36" y="39"/>
                    <a:pt x="33" y="41"/>
                  </a:cubicBezTo>
                  <a:cubicBezTo>
                    <a:pt x="18" y="50"/>
                    <a:pt x="1" y="42"/>
                    <a:pt x="1" y="24"/>
                  </a:cubicBezTo>
                  <a:close/>
                  <a:moveTo>
                    <a:pt x="36" y="24"/>
                  </a:moveTo>
                  <a:cubicBezTo>
                    <a:pt x="36" y="14"/>
                    <a:pt x="24" y="5"/>
                    <a:pt x="14" y="9"/>
                  </a:cubicBezTo>
                  <a:cubicBezTo>
                    <a:pt x="7" y="11"/>
                    <a:pt x="3" y="18"/>
                    <a:pt x="5" y="26"/>
                  </a:cubicBezTo>
                  <a:cubicBezTo>
                    <a:pt x="7" y="33"/>
                    <a:pt x="14" y="38"/>
                    <a:pt x="21" y="38"/>
                  </a:cubicBezTo>
                  <a:cubicBezTo>
                    <a:pt x="31" y="37"/>
                    <a:pt x="36" y="32"/>
                    <a:pt x="36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6" name="Freeform 17"/>
            <p:cNvSpPr/>
            <p:nvPr/>
          </p:nvSpPr>
          <p:spPr bwMode="auto">
            <a:xfrm>
              <a:off x="6143625" y="2063094"/>
              <a:ext cx="280987" cy="280988"/>
            </a:xfrm>
            <a:custGeom>
              <a:avLst/>
              <a:gdLst>
                <a:gd name="T0" fmla="*/ 33 w 33"/>
                <a:gd name="T1" fmla="*/ 19 h 33"/>
                <a:gd name="T2" fmla="*/ 18 w 33"/>
                <a:gd name="T3" fmla="*/ 33 h 33"/>
                <a:gd name="T4" fmla="*/ 2 w 33"/>
                <a:gd name="T5" fmla="*/ 21 h 33"/>
                <a:gd name="T6" fmla="*/ 11 w 33"/>
                <a:gd name="T7" fmla="*/ 4 h 33"/>
                <a:gd name="T8" fmla="*/ 33 w 33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3" y="19"/>
                  </a:moveTo>
                  <a:cubicBezTo>
                    <a:pt x="33" y="27"/>
                    <a:pt x="28" y="32"/>
                    <a:pt x="18" y="33"/>
                  </a:cubicBezTo>
                  <a:cubicBezTo>
                    <a:pt x="11" y="33"/>
                    <a:pt x="4" y="28"/>
                    <a:pt x="2" y="21"/>
                  </a:cubicBezTo>
                  <a:cubicBezTo>
                    <a:pt x="0" y="13"/>
                    <a:pt x="4" y="6"/>
                    <a:pt x="11" y="4"/>
                  </a:cubicBezTo>
                  <a:cubicBezTo>
                    <a:pt x="21" y="0"/>
                    <a:pt x="33" y="9"/>
                    <a:pt x="33" y="19"/>
                  </a:cubicBezTo>
                  <a:close/>
                </a:path>
              </a:pathLst>
            </a:custGeom>
            <a:solidFill>
              <a:srgbClr val="24C0E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b="1" dirty="0">
                <a:cs typeface="+mn-ea"/>
                <a:sym typeface="+mn-lt"/>
              </a:endParaRPr>
            </a:p>
          </p:txBody>
        </p:sp>
      </p:grpSp>
      <p:pic>
        <p:nvPicPr>
          <p:cNvPr id="9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106" y="2024380"/>
            <a:ext cx="828676" cy="43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1F3FF"/>
              </a:clrFrom>
              <a:clrTo>
                <a:srgbClr val="E1F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59166" y="2178598"/>
            <a:ext cx="1208126" cy="150365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 bwMode="auto">
          <a:xfrm>
            <a:off x="616941" y="1416685"/>
            <a:ext cx="3833813" cy="1450975"/>
            <a:chOff x="323273" y="1360327"/>
            <a:chExt cx="3953163" cy="1452296"/>
          </a:xfrm>
        </p:grpSpPr>
        <p:sp>
          <p:nvSpPr>
            <p:cNvPr id="14" name="云形标注 3"/>
            <p:cNvSpPr>
              <a:spLocks noChangeArrowheads="1"/>
            </p:cNvSpPr>
            <p:nvPr/>
          </p:nvSpPr>
          <p:spPr bwMode="auto">
            <a:xfrm>
              <a:off x="323273" y="1360327"/>
              <a:ext cx="3953163" cy="1452296"/>
            </a:xfrm>
            <a:prstGeom prst="cloudCallout">
              <a:avLst>
                <a:gd name="adj1" fmla="val 63158"/>
                <a:gd name="adj2" fmla="val 30665"/>
              </a:avLst>
            </a:prstGeom>
            <a:solidFill>
              <a:schemeClr val="bg1"/>
            </a:solidFill>
            <a:ln w="19050">
              <a:solidFill>
                <a:srgbClr val="1DB3B1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  1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厘米这么长。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3705" y="2133340"/>
              <a:ext cx="842779" cy="542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427330" y="3234785"/>
            <a:ext cx="3370263" cy="578882"/>
          </a:xfrm>
          <a:prstGeom prst="wedgeRoundRectCallout">
            <a:avLst>
              <a:gd name="adj1" fmla="val 59222"/>
              <a:gd name="adj2" fmla="val -33167"/>
              <a:gd name="adj3" fmla="val 16667"/>
            </a:avLst>
          </a:prstGeom>
          <a:solidFill>
            <a:schemeClr val="bg1"/>
          </a:solidFill>
          <a:ln w="19050">
            <a:solidFill>
              <a:srgbClr val="1DB3B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旗杆不可能这么矮。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155065" y="2481949"/>
            <a:ext cx="4958715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厘米在尺子上是一格，一根手指大约宽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厘米就是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根手指并排起来的宽度，大约相当于小朋友一拃的长度。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9" r="33614" b="8530"/>
          <a:stretch>
            <a:fillRect/>
          </a:stretch>
        </p:blipFill>
        <p:spPr>
          <a:xfrm>
            <a:off x="6488233" y="620713"/>
            <a:ext cx="1381958" cy="423068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97878" y="703898"/>
            <a:ext cx="2646362" cy="469900"/>
            <a:chOff x="797878" y="703898"/>
            <a:chExt cx="2646362" cy="469900"/>
          </a:xfrm>
        </p:grpSpPr>
        <p:sp>
          <p:nvSpPr>
            <p:cNvPr id="4" name="圆角矩形 1"/>
            <p:cNvSpPr/>
            <p:nvPr/>
          </p:nvSpPr>
          <p:spPr>
            <a:xfrm>
              <a:off x="1053465" y="703898"/>
              <a:ext cx="2390775" cy="469900"/>
            </a:xfrm>
            <a:prstGeom prst="roundRect">
              <a:avLst>
                <a:gd name="adj" fmla="val 475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tIns="0" bIns="36000" anchor="ctr" anchorCtr="1"/>
            <a:lstStyle/>
            <a:p>
              <a:pPr algn="ctr" eaLnBrk="1" hangingPunct="1"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怎样解答？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15"/>
            <p:cNvGrpSpPr/>
            <p:nvPr/>
          </p:nvGrpSpPr>
          <p:grpSpPr bwMode="auto">
            <a:xfrm>
              <a:off x="797878" y="748348"/>
              <a:ext cx="357187" cy="425450"/>
              <a:chOff x="6096000" y="2010707"/>
              <a:chExt cx="357187" cy="425450"/>
            </a:xfrm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6096000" y="2010707"/>
                <a:ext cx="357187" cy="425450"/>
              </a:xfrm>
              <a:custGeom>
                <a:avLst/>
                <a:gdLst>
                  <a:gd name="T0" fmla="*/ 1 w 42"/>
                  <a:gd name="T1" fmla="*/ 24 h 50"/>
                  <a:gd name="T2" fmla="*/ 16 w 42"/>
                  <a:gd name="T3" fmla="*/ 2 h 50"/>
                  <a:gd name="T4" fmla="*/ 38 w 42"/>
                  <a:gd name="T5" fmla="*/ 12 h 50"/>
                  <a:gd name="T6" fmla="*/ 39 w 42"/>
                  <a:gd name="T7" fmla="*/ 33 h 50"/>
                  <a:gd name="T8" fmla="*/ 33 w 42"/>
                  <a:gd name="T9" fmla="*/ 41 h 50"/>
                  <a:gd name="T10" fmla="*/ 1 w 42"/>
                  <a:gd name="T11" fmla="*/ 24 h 50"/>
                  <a:gd name="T12" fmla="*/ 36 w 42"/>
                  <a:gd name="T13" fmla="*/ 24 h 50"/>
                  <a:gd name="T14" fmla="*/ 14 w 42"/>
                  <a:gd name="T15" fmla="*/ 9 h 50"/>
                  <a:gd name="T16" fmla="*/ 5 w 42"/>
                  <a:gd name="T17" fmla="*/ 26 h 50"/>
                  <a:gd name="T18" fmla="*/ 21 w 42"/>
                  <a:gd name="T19" fmla="*/ 38 h 50"/>
                  <a:gd name="T20" fmla="*/ 36 w 42"/>
                  <a:gd name="T21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50">
                    <a:moveTo>
                      <a:pt x="1" y="24"/>
                    </a:moveTo>
                    <a:cubicBezTo>
                      <a:pt x="0" y="13"/>
                      <a:pt x="6" y="5"/>
                      <a:pt x="16" y="2"/>
                    </a:cubicBezTo>
                    <a:cubicBezTo>
                      <a:pt x="23" y="0"/>
                      <a:pt x="34" y="5"/>
                      <a:pt x="38" y="12"/>
                    </a:cubicBezTo>
                    <a:cubicBezTo>
                      <a:pt x="41" y="19"/>
                      <a:pt x="42" y="26"/>
                      <a:pt x="39" y="33"/>
                    </a:cubicBezTo>
                    <a:cubicBezTo>
                      <a:pt x="38" y="36"/>
                      <a:pt x="36" y="39"/>
                      <a:pt x="33" y="41"/>
                    </a:cubicBezTo>
                    <a:cubicBezTo>
                      <a:pt x="18" y="50"/>
                      <a:pt x="1" y="42"/>
                      <a:pt x="1" y="24"/>
                    </a:cubicBezTo>
                    <a:close/>
                    <a:moveTo>
                      <a:pt x="36" y="24"/>
                    </a:moveTo>
                    <a:cubicBezTo>
                      <a:pt x="36" y="14"/>
                      <a:pt x="24" y="5"/>
                      <a:pt x="14" y="9"/>
                    </a:cubicBezTo>
                    <a:cubicBezTo>
                      <a:pt x="7" y="11"/>
                      <a:pt x="3" y="18"/>
                      <a:pt x="5" y="26"/>
                    </a:cubicBezTo>
                    <a:cubicBezTo>
                      <a:pt x="7" y="33"/>
                      <a:pt x="14" y="38"/>
                      <a:pt x="21" y="38"/>
                    </a:cubicBezTo>
                    <a:cubicBezTo>
                      <a:pt x="31" y="37"/>
                      <a:pt x="36" y="32"/>
                      <a:pt x="36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 dirty="0">
                  <a:cs typeface="+mn-ea"/>
                  <a:sym typeface="+mn-lt"/>
                </a:endParaRPr>
              </a:p>
            </p:txBody>
          </p:sp>
          <p:sp>
            <p:nvSpPr>
              <p:cNvPr id="7" name="Freeform 17"/>
              <p:cNvSpPr/>
              <p:nvPr/>
            </p:nvSpPr>
            <p:spPr bwMode="auto">
              <a:xfrm>
                <a:off x="6143625" y="2063094"/>
                <a:ext cx="280987" cy="280988"/>
              </a:xfrm>
              <a:custGeom>
                <a:avLst/>
                <a:gdLst>
                  <a:gd name="T0" fmla="*/ 33 w 33"/>
                  <a:gd name="T1" fmla="*/ 19 h 33"/>
                  <a:gd name="T2" fmla="*/ 18 w 33"/>
                  <a:gd name="T3" fmla="*/ 33 h 33"/>
                  <a:gd name="T4" fmla="*/ 2 w 33"/>
                  <a:gd name="T5" fmla="*/ 21 h 33"/>
                  <a:gd name="T6" fmla="*/ 11 w 33"/>
                  <a:gd name="T7" fmla="*/ 4 h 33"/>
                  <a:gd name="T8" fmla="*/ 33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3" y="19"/>
                    </a:moveTo>
                    <a:cubicBezTo>
                      <a:pt x="33" y="27"/>
                      <a:pt x="28" y="32"/>
                      <a:pt x="18" y="33"/>
                    </a:cubicBezTo>
                    <a:cubicBezTo>
                      <a:pt x="11" y="33"/>
                      <a:pt x="4" y="28"/>
                      <a:pt x="2" y="21"/>
                    </a:cubicBezTo>
                    <a:cubicBezTo>
                      <a:pt x="0" y="13"/>
                      <a:pt x="4" y="6"/>
                      <a:pt x="11" y="4"/>
                    </a:cubicBezTo>
                    <a:cubicBezTo>
                      <a:pt x="21" y="0"/>
                      <a:pt x="33" y="9"/>
                      <a:pt x="33" y="19"/>
                    </a:cubicBezTo>
                    <a:close/>
                  </a:path>
                </a:pathLst>
              </a:custGeom>
              <a:solidFill>
                <a:srgbClr val="24C0E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 dirty="0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510" y="1402080"/>
            <a:ext cx="1175788" cy="94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.xml><?xml version="1.0" encoding="utf-8"?>
<p:tagLst xmlns:p="http://schemas.openxmlformats.org/presentationml/2006/main">
  <p:tag name="COMMONDATA" val="eyJoZGlkIjoiZDYwODc5OWFhNGJjMGExNmRmZTFhNTczZjcyNGUzZjYifQ=="/>
  <p:tag name="commondata" val="eyJoZGlkIjoiM2FjN2UwN2E2YzY1YjRlYmUzNjBlODY5NmUzYmRkZWY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1379</Words>
  <Application>WPS 演示</Application>
  <PresentationFormat>全屏显示(16:9)</PresentationFormat>
  <Paragraphs>216</Paragraphs>
  <Slides>23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Wingdings</vt:lpstr>
      <vt:lpstr>Calibri</vt:lpstr>
      <vt:lpstr>Times New Roman</vt:lpstr>
      <vt:lpstr>黑体</vt:lpstr>
      <vt:lpstr>楷体</vt:lpstr>
      <vt:lpstr>Gulim</vt:lpstr>
      <vt:lpstr>Arial Unicode MS</vt:lpstr>
      <vt:lpstr>楷体_GB2312</vt:lpstr>
      <vt:lpstr>新宋体</vt:lpstr>
      <vt:lpstr>Cambria</vt:lpstr>
      <vt:lpstr>Arial</vt:lpstr>
      <vt:lpstr>等线</vt:lpstr>
      <vt:lpstr>自定义设计方案</vt:lpstr>
      <vt:lpstr>1_自定义设计方案</vt:lpstr>
      <vt:lpstr>2_自定义设计方案</vt:lpstr>
      <vt:lpstr>PowerPoint 演示文稿</vt:lpstr>
      <vt:lpstr>解决问题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3</cp:revision>
  <dcterms:created xsi:type="dcterms:W3CDTF">2022-08-27T09:18:00Z</dcterms:created>
  <dcterms:modified xsi:type="dcterms:W3CDTF">2023-09-28T13:22:20Z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BE8E229CEC1C4143BB98DAEE91DC6DE5</vt:lpwstr>
  </property>
</Properties>
</file>