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9"/>
  </p:notesMasterIdLst>
  <p:sldIdLst>
    <p:sldId id="256" r:id="rId4"/>
    <p:sldId id="257" r:id="rId5"/>
    <p:sldId id="273" r:id="rId6"/>
    <p:sldId id="266" r:id="rId7"/>
    <p:sldId id="274" r:id="rId8"/>
    <p:sldId id="275" r:id="rId9"/>
    <p:sldId id="295" r:id="rId10"/>
    <p:sldId id="277" r:id="rId11"/>
    <p:sldId id="267" r:id="rId12"/>
    <p:sldId id="283" r:id="rId13"/>
    <p:sldId id="284" r:id="rId14"/>
    <p:sldId id="285" r:id="rId15"/>
    <p:sldId id="268" r:id="rId16"/>
    <p:sldId id="263" r:id="rId17"/>
    <p:sldId id="305" r:id="rId18"/>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1" userDrawn="1">
          <p15:clr>
            <a:srgbClr val="A4A3A4"/>
          </p15:clr>
        </p15:guide>
        <p15:guide id="2" pos="38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0F84A"/>
    <a:srgbClr val="FB9E13"/>
    <a:srgbClr val="75AEF6"/>
    <a:srgbClr val="FFFFFF"/>
    <a:srgbClr val="EFFB33"/>
    <a:srgbClr val="E96DEB"/>
    <a:srgbClr val="3020CE"/>
    <a:srgbClr val="6F78F0"/>
    <a:srgbClr val="72E85E"/>
    <a:srgbClr val="00B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31"/>
        <p:guide pos="388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gs" Target="tags/tag5.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xml"/><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jpeg"/><Relationship Id="rId2" Type="http://schemas.openxmlformats.org/officeDocument/2006/relationships/tags" Target="../tags/tag2.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jpeg"/><Relationship Id="rId2" Type="http://schemas.openxmlformats.org/officeDocument/2006/relationships/tags" Target="../tags/tag3.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1.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1.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2.png"/><Relationship Id="rId2" Type="http://schemas.openxmlformats.org/officeDocument/2006/relationships/tags" Target="../tags/tag4.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014220" y="1903095"/>
            <a:ext cx="7791450" cy="1445260"/>
          </a:xfrm>
          <a:prstGeom prst="rect">
            <a:avLst/>
          </a:prstGeom>
          <a:noFill/>
        </p:spPr>
        <p:txBody>
          <a:bodyPr wrap="square" rtlCol="0">
            <a:spAutoFit/>
          </a:bodyPr>
          <a:lstStyle/>
          <a:p>
            <a:pPr algn="ctr"/>
            <a:r>
              <a:rPr kumimoji="1" lang="zh-CN" sz="4400" b="1" dirty="0">
                <a:solidFill>
                  <a:srgbClr val="00B4FF"/>
                </a:solidFill>
              </a:rPr>
              <a:t>求一个数比另一个数多</a:t>
            </a:r>
            <a:endParaRPr kumimoji="1" lang="zh-CN" sz="4400" b="1" dirty="0">
              <a:solidFill>
                <a:srgbClr val="00B4FF"/>
              </a:solidFill>
            </a:endParaRPr>
          </a:p>
          <a:p>
            <a:pPr algn="ctr"/>
            <a:r>
              <a:rPr kumimoji="1" lang="zh-CN" sz="4400" b="1" dirty="0">
                <a:solidFill>
                  <a:srgbClr val="00B4FF"/>
                </a:solidFill>
              </a:rPr>
              <a:t>（或少）百分之几</a:t>
            </a:r>
            <a:endParaRPr kumimoji="1" lang="zh-CN" sz="4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66" name="组合 65"/>
          <p:cNvGrpSpPr/>
          <p:nvPr/>
        </p:nvGrpSpPr>
        <p:grpSpPr>
          <a:xfrm>
            <a:off x="8999996" y="2728469"/>
            <a:ext cx="2609714" cy="1387475"/>
            <a:chOff x="3347863" y="1774265"/>
            <a:chExt cx="2269238" cy="1387475"/>
          </a:xfrm>
        </p:grpSpPr>
        <p:sp>
          <p:nvSpPr>
            <p:cNvPr id="67" name="圆角矩形标注 66"/>
            <p:cNvSpPr/>
            <p:nvPr/>
          </p:nvSpPr>
          <p:spPr>
            <a:xfrm>
              <a:off x="3347863" y="1774265"/>
              <a:ext cx="2268252" cy="1387475"/>
            </a:xfrm>
            <a:prstGeom prst="wedgeRoundRectCallout">
              <a:avLst>
                <a:gd name="adj1" fmla="val -43757"/>
                <a:gd name="adj2" fmla="val -76241"/>
                <a:gd name="adj3" fmla="val 16667"/>
              </a:avLst>
            </a:prstGeom>
            <a:solidFill>
              <a:srgbClr val="FB9E13"/>
            </a:solidFill>
            <a:ln w="19050">
              <a:solidFill>
                <a:srgbClr val="FF0000"/>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68" name="矩形 67"/>
            <p:cNvSpPr/>
            <p:nvPr/>
          </p:nvSpPr>
          <p:spPr>
            <a:xfrm>
              <a:off x="3423517" y="1824372"/>
              <a:ext cx="2193584" cy="1198880"/>
            </a:xfrm>
            <a:prstGeom prst="rect">
              <a:avLst/>
            </a:prstGeom>
          </p:spPr>
          <p:txBody>
            <a:bodyPr wrap="square">
              <a:spAutoFit/>
            </a:bodyPr>
            <a:lstStyle/>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原来每月的用水量是单位“</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0" name="TextBox 56"/>
          <p:cNvSpPr txBox="1">
            <a:spLocks noChangeArrowheads="1"/>
          </p:cNvSpPr>
          <p:nvPr/>
        </p:nvSpPr>
        <p:spPr bwMode="auto">
          <a:xfrm>
            <a:off x="1943168" y="1140968"/>
            <a:ext cx="8305453" cy="1014730"/>
          </a:xfrm>
          <a:prstGeom prst="rect">
            <a:avLst/>
          </a:prstGeom>
          <a:noFill/>
          <a:ln>
            <a:noFill/>
            <a:prstDash val="sysDot"/>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小飞家原来每月用水约</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更换水龙头后每月用水约</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每月用水比原来节约了百分之几？</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 name="组合 3"/>
          <p:cNvGrpSpPr/>
          <p:nvPr/>
        </p:nvGrpSpPr>
        <p:grpSpPr>
          <a:xfrm>
            <a:off x="2922905" y="2365375"/>
            <a:ext cx="5246370" cy="699770"/>
            <a:chOff x="4603" y="3725"/>
            <a:chExt cx="8262" cy="1102"/>
          </a:xfrm>
        </p:grpSpPr>
        <p:sp>
          <p:nvSpPr>
            <p:cNvPr id="3" name="圆角矩形 2"/>
            <p:cNvSpPr/>
            <p:nvPr/>
          </p:nvSpPr>
          <p:spPr>
            <a:xfrm>
              <a:off x="4603" y="3725"/>
              <a:ext cx="8262" cy="1102"/>
            </a:xfrm>
            <a:prstGeom prst="roundRect">
              <a:avLst/>
            </a:prstGeom>
            <a:solidFill>
              <a:srgbClr val="90F84A"/>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16"/>
            <p:cNvSpPr txBox="1"/>
            <p:nvPr/>
          </p:nvSpPr>
          <p:spPr>
            <a:xfrm>
              <a:off x="5027" y="3914"/>
              <a:ext cx="7630" cy="72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每月比原来少用水量</a:t>
              </a:r>
              <a:r>
                <a:rPr lang="en-US" altLang="zh-CN" sz="2400" dirty="0">
                  <a:solidFill>
                    <a:schemeClr val="tx1"/>
                  </a:solidFill>
                  <a:latin typeface="微软雅黑" panose="020B0503020204020204" pitchFamily="34" charset="-122"/>
                  <a:ea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rPr>
                <a:t>原来用水量</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32" name="文本框 16"/>
          <p:cNvSpPr txBox="1"/>
          <p:nvPr/>
        </p:nvSpPr>
        <p:spPr>
          <a:xfrm>
            <a:off x="4660659" y="3365013"/>
            <a:ext cx="2267585" cy="230695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none" rtlCol="0">
            <a:spAutoFit/>
          </a:bodyPr>
          <a:lstStyle/>
          <a:p>
            <a:pPr>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(10 - 9) ÷ 10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 ÷ 10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0.1</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 name="文本框 16"/>
          <p:cNvSpPr txBox="1"/>
          <p:nvPr/>
        </p:nvSpPr>
        <p:spPr>
          <a:xfrm>
            <a:off x="2822081" y="5971647"/>
            <a:ext cx="5807494" cy="460375"/>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答：每月用水比原来节约了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p:tgtEl>
                                          <p:spTgt spid="66"/>
                                        </p:tgtEl>
                                        <p:attrNameLst>
                                          <p:attrName>ppt_y</p:attrName>
                                        </p:attrNameLst>
                                      </p:cBhvr>
                                      <p:tavLst>
                                        <p:tav tm="0">
                                          <p:val>
                                            <p:strVal val="#ppt_y+#ppt_h*1.125000"/>
                                          </p:val>
                                        </p:tav>
                                        <p:tav tm="100000">
                                          <p:val>
                                            <p:strVal val="#ppt_y"/>
                                          </p:val>
                                        </p:tav>
                                      </p:tavLst>
                                    </p:anim>
                                    <p:animEffect transition="in" filter="wipe(up)">
                                      <p:cBhvr>
                                        <p:cTn id="8" dur="500"/>
                                        <p:tgtEl>
                                          <p:spTgt spid="6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2">
                                            <p:txEl>
                                              <p:pRg st="0" end="0"/>
                                            </p:txEl>
                                          </p:spTgt>
                                        </p:tgtEl>
                                        <p:attrNameLst>
                                          <p:attrName>style.visibility</p:attrName>
                                        </p:attrNameLst>
                                      </p:cBhvr>
                                      <p:to>
                                        <p:strVal val="visible"/>
                                      </p:to>
                                    </p:set>
                                    <p:anim calcmode="lin" valueType="num">
                                      <p:cBhvr additive="base">
                                        <p:cTn id="19" dur="500"/>
                                        <p:tgtEl>
                                          <p:spTgt spid="32">
                                            <p:txEl>
                                              <p:pRg st="0" end="0"/>
                                            </p:txEl>
                                          </p:spTgt>
                                        </p:tgtEl>
                                        <p:attrNameLst>
                                          <p:attrName>ppt_y</p:attrName>
                                        </p:attrNameLst>
                                      </p:cBhvr>
                                      <p:tavLst>
                                        <p:tav tm="0">
                                          <p:val>
                                            <p:strVal val="#ppt_y+#ppt_h*1.125000"/>
                                          </p:val>
                                        </p:tav>
                                        <p:tav tm="100000">
                                          <p:val>
                                            <p:strVal val="#ppt_y"/>
                                          </p:val>
                                        </p:tav>
                                      </p:tavLst>
                                    </p:anim>
                                    <p:animEffect transition="in" filter="wipe(up)">
                                      <p:cBhvr>
                                        <p:cTn id="20" dur="500"/>
                                        <p:tgtEl>
                                          <p:spTgt spid="32">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32">
                                            <p:txEl>
                                              <p:pRg st="1" end="1"/>
                                            </p:txEl>
                                          </p:spTgt>
                                        </p:tgtEl>
                                        <p:attrNameLst>
                                          <p:attrName>style.visibility</p:attrName>
                                        </p:attrNameLst>
                                      </p:cBhvr>
                                      <p:to>
                                        <p:strVal val="visible"/>
                                      </p:to>
                                    </p:set>
                                    <p:anim calcmode="lin" valueType="num">
                                      <p:cBhvr additive="base">
                                        <p:cTn id="25" dur="500"/>
                                        <p:tgtEl>
                                          <p:spTgt spid="32">
                                            <p:txEl>
                                              <p:pRg st="1" end="1"/>
                                            </p:txEl>
                                          </p:spTgt>
                                        </p:tgtEl>
                                        <p:attrNameLst>
                                          <p:attrName>ppt_y</p:attrName>
                                        </p:attrNameLst>
                                      </p:cBhvr>
                                      <p:tavLst>
                                        <p:tav tm="0">
                                          <p:val>
                                            <p:strVal val="#ppt_y+#ppt_h*1.125000"/>
                                          </p:val>
                                        </p:tav>
                                        <p:tav tm="100000">
                                          <p:val>
                                            <p:strVal val="#ppt_y"/>
                                          </p:val>
                                        </p:tav>
                                      </p:tavLst>
                                    </p:anim>
                                    <p:animEffect transition="in" filter="wipe(up)">
                                      <p:cBhvr>
                                        <p:cTn id="26" dur="500"/>
                                        <p:tgtEl>
                                          <p:spTgt spid="32">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32">
                                            <p:txEl>
                                              <p:pRg st="2" end="2"/>
                                            </p:txEl>
                                          </p:spTgt>
                                        </p:tgtEl>
                                        <p:attrNameLst>
                                          <p:attrName>style.visibility</p:attrName>
                                        </p:attrNameLst>
                                      </p:cBhvr>
                                      <p:to>
                                        <p:strVal val="visible"/>
                                      </p:to>
                                    </p:set>
                                    <p:anim calcmode="lin" valueType="num">
                                      <p:cBhvr additive="base">
                                        <p:cTn id="31" dur="500"/>
                                        <p:tgtEl>
                                          <p:spTgt spid="32">
                                            <p:txEl>
                                              <p:pRg st="2" end="2"/>
                                            </p:txEl>
                                          </p:spTgt>
                                        </p:tgtEl>
                                        <p:attrNameLst>
                                          <p:attrName>ppt_y</p:attrName>
                                        </p:attrNameLst>
                                      </p:cBhvr>
                                      <p:tavLst>
                                        <p:tav tm="0">
                                          <p:val>
                                            <p:strVal val="#ppt_y+#ppt_h*1.125000"/>
                                          </p:val>
                                        </p:tav>
                                        <p:tav tm="100000">
                                          <p:val>
                                            <p:strVal val="#ppt_y"/>
                                          </p:val>
                                        </p:tav>
                                      </p:tavLst>
                                    </p:anim>
                                    <p:animEffect transition="in" filter="wipe(up)">
                                      <p:cBhvr>
                                        <p:cTn id="32" dur="500"/>
                                        <p:tgtEl>
                                          <p:spTgt spid="32">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32">
                                            <p:txEl>
                                              <p:pRg st="3" end="3"/>
                                            </p:txEl>
                                          </p:spTgt>
                                        </p:tgtEl>
                                        <p:attrNameLst>
                                          <p:attrName>style.visibility</p:attrName>
                                        </p:attrNameLst>
                                      </p:cBhvr>
                                      <p:to>
                                        <p:strVal val="visible"/>
                                      </p:to>
                                    </p:set>
                                    <p:anim calcmode="lin" valueType="num">
                                      <p:cBhvr additive="base">
                                        <p:cTn id="37" dur="500"/>
                                        <p:tgtEl>
                                          <p:spTgt spid="32">
                                            <p:txEl>
                                              <p:pRg st="3" end="3"/>
                                            </p:txEl>
                                          </p:spTgt>
                                        </p:tgtEl>
                                        <p:attrNameLst>
                                          <p:attrName>ppt_y</p:attrName>
                                        </p:attrNameLst>
                                      </p:cBhvr>
                                      <p:tavLst>
                                        <p:tav tm="0">
                                          <p:val>
                                            <p:strVal val="#ppt_y+#ppt_h*1.125000"/>
                                          </p:val>
                                        </p:tav>
                                        <p:tav tm="100000">
                                          <p:val>
                                            <p:strVal val="#ppt_y"/>
                                          </p:val>
                                        </p:tav>
                                      </p:tavLst>
                                    </p:anim>
                                    <p:animEffect transition="in" filter="wipe(up)">
                                      <p:cBhvr>
                                        <p:cTn id="38" dur="500"/>
                                        <p:tgtEl>
                                          <p:spTgt spid="32">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p:tgtEl>
                                          <p:spTgt spid="33"/>
                                        </p:tgtEl>
                                        <p:attrNameLst>
                                          <p:attrName>ppt_y</p:attrName>
                                        </p:attrNameLst>
                                      </p:cBhvr>
                                      <p:tavLst>
                                        <p:tav tm="0">
                                          <p:val>
                                            <p:strVal val="#ppt_y+#ppt_h*1.125000"/>
                                          </p:val>
                                        </p:tav>
                                        <p:tav tm="100000">
                                          <p:val>
                                            <p:strVal val="#ppt_y"/>
                                          </p:val>
                                        </p:tav>
                                      </p:tavLst>
                                    </p:anim>
                                    <p:animEffect transition="in" filter="wipe(up)">
                                      <p:cBhvr>
                                        <p:cTn id="4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1644650" y="1052195"/>
            <a:ext cx="8267065" cy="1198880"/>
          </a:xfrm>
          <a:prstGeom prst="rect">
            <a:avLst/>
          </a:prstGeom>
          <a:noFill/>
        </p:spPr>
        <p:txBody>
          <a:bodyPr wrap="squar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一个长方体木块长、宽、高分别是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5cm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4cm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3cm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。如果用它锯成一个最大的正方体，体积要比原来减少百分之几？</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4012565" y="4925060"/>
            <a:ext cx="6096000" cy="460375"/>
          </a:xfrm>
          <a:prstGeom prst="rect">
            <a:avLst/>
          </a:prstGeom>
          <a:noFill/>
        </p:spPr>
        <p:txBody>
          <a:bodyPr wrap="square" rtlCol="0" anchor="t">
            <a:spAutoFit/>
          </a:bodyPr>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答：体积要比原来减少</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4305300" y="2652395"/>
            <a:ext cx="2945130"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 × 4 × 3 = 60 cm³</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4296410" y="3357880"/>
            <a:ext cx="2854960"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 × 3 × 3 = 27cm³</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3662045" y="3952240"/>
            <a:ext cx="3687445" cy="645160"/>
          </a:xfrm>
          <a:prstGeom prst="rect">
            <a:avLst/>
          </a:prstGeom>
          <a:noFill/>
        </p:spPr>
        <p:txBody>
          <a:bodyPr wrap="square" rtlCol="0">
            <a:spAutoFit/>
          </a:bodyPr>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55%</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up)">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2259965" y="1198880"/>
            <a:ext cx="8153400" cy="1198880"/>
          </a:xfrm>
          <a:prstGeom prst="rect">
            <a:avLst/>
          </a:prstGeom>
          <a:noFill/>
        </p:spPr>
        <p:txBody>
          <a:bodyPr wrap="squar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为了缓解交通拥挤的情况，某市正在进行道路拓宽。团结路的路宽由原来的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12m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增加到</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25m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，拓宽了百分之几？</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4"/>
          <p:cNvGrpSpPr/>
          <p:nvPr/>
        </p:nvGrpSpPr>
        <p:grpSpPr>
          <a:xfrm>
            <a:off x="6069965" y="2785110"/>
            <a:ext cx="5629910" cy="1447800"/>
            <a:chOff x="8470" y="4281"/>
            <a:chExt cx="8866" cy="2280"/>
          </a:xfrm>
        </p:grpSpPr>
        <p:sp>
          <p:nvSpPr>
            <p:cNvPr id="7" name="圆角矩形标注 6"/>
            <p:cNvSpPr/>
            <p:nvPr/>
          </p:nvSpPr>
          <p:spPr>
            <a:xfrm>
              <a:off x="8470" y="4281"/>
              <a:ext cx="8867" cy="2280"/>
            </a:xfrm>
            <a:prstGeom prst="wedgeRoundRectCallout">
              <a:avLst>
                <a:gd name="adj1" fmla="val -13456"/>
                <a:gd name="adj2" fmla="val -78596"/>
                <a:gd name="adj3" fmla="val 16667"/>
              </a:avLst>
            </a:prstGeom>
            <a:solidFill>
              <a:schemeClr val="accent6">
                <a:lumMod val="60000"/>
                <a:lumOff val="40000"/>
              </a:schemeClr>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8678" y="4452"/>
              <a:ext cx="8448" cy="1888"/>
            </a:xfrm>
            <a:prstGeom prst="rect">
              <a:avLst/>
            </a:prstGeom>
            <a:noFill/>
          </p:spPr>
          <p:txBody>
            <a:bodyPr wrap="none" rtlCol="0" anchor="t">
              <a:spAutoFit/>
            </a:bodyPr>
            <a:p>
              <a:pPr>
                <a:lnSpc>
                  <a:spcPct val="150000"/>
                </a:lnSpc>
              </a:pPr>
              <a:r>
                <a:rPr lang="zh-CN" altLang="en-US" sz="2400" dirty="0">
                  <a:latin typeface="楷体_GB2312" pitchFamily="49" charset="-122"/>
                  <a:sym typeface="+mn-ea"/>
                </a:rPr>
                <a:t>现在的路宽比原来的路宽多出来的宽度</a:t>
              </a:r>
              <a:endParaRPr lang="zh-CN" altLang="en-US" sz="2400" dirty="0">
                <a:latin typeface="楷体_GB2312" pitchFamily="49" charset="-122"/>
                <a:sym typeface="+mn-ea"/>
              </a:endParaRPr>
            </a:p>
            <a:p>
              <a:pPr>
                <a:lnSpc>
                  <a:spcPct val="150000"/>
                </a:lnSpc>
              </a:pPr>
              <a:r>
                <a:rPr lang="zh-CN" altLang="en-US" sz="2400" dirty="0">
                  <a:latin typeface="楷体_GB2312" pitchFamily="49" charset="-122"/>
                  <a:sym typeface="+mn-ea"/>
                </a:rPr>
                <a:t>是原来路宽的百分之几。</a:t>
              </a:r>
              <a:endParaRPr lang="zh-CN" altLang="en-US" sz="2400" dirty="0">
                <a:latin typeface="楷体_GB2312" pitchFamily="49" charset="-122"/>
                <a:sym typeface="+mn-ea"/>
              </a:endParaRPr>
            </a:p>
          </p:txBody>
        </p:sp>
      </p:grpSp>
      <p:sp>
        <p:nvSpPr>
          <p:cNvPr id="6" name="文本框 5"/>
          <p:cNvSpPr txBox="1"/>
          <p:nvPr/>
        </p:nvSpPr>
        <p:spPr>
          <a:xfrm>
            <a:off x="2276475" y="2893695"/>
            <a:ext cx="3925570" cy="3046095"/>
          </a:xfrm>
          <a:prstGeom prst="rect">
            <a:avLst/>
          </a:prstGeom>
          <a:noFill/>
        </p:spPr>
        <p:txBody>
          <a:bodyPr wrap="square" rtlCol="0" anchor="t">
            <a:spAutoFit/>
          </a:bodyPr>
          <a:p>
            <a:pPr>
              <a:lnSpc>
                <a:spcPct val="20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÷25</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13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25</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52%</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答：拓宽了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500"/>
                                        <p:tgtEl>
                                          <p:spTgt spid="6">
                                            <p:txEl>
                                              <p:pRg st="0" end="0"/>
                                            </p:txEl>
                                          </p:spTgt>
                                        </p:tgtEl>
                                        <p:attrNameLst>
                                          <p:attrName>ppt_y</p:attrName>
                                        </p:attrNameLst>
                                      </p:cBhvr>
                                      <p:tavLst>
                                        <p:tav tm="0">
                                          <p:val>
                                            <p:strVal val="#ppt_y+#ppt_h*1.125000"/>
                                          </p:val>
                                        </p:tav>
                                        <p:tav tm="100000">
                                          <p:val>
                                            <p:strVal val="#ppt_y"/>
                                          </p:val>
                                        </p:tav>
                                      </p:tavLst>
                                    </p:anim>
                                    <p:animEffect transition="in" filter="wipe(up)">
                                      <p:cBhvr>
                                        <p:cTn id="13" dur="500"/>
                                        <p:tgtEl>
                                          <p:spTgt spid="6">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 calcmode="lin" valueType="num">
                                      <p:cBhvr additive="base">
                                        <p:cTn id="18" dur="500"/>
                                        <p:tgtEl>
                                          <p:spTgt spid="6">
                                            <p:txEl>
                                              <p:pRg st="1" end="1"/>
                                            </p:txEl>
                                          </p:spTgt>
                                        </p:tgtEl>
                                        <p:attrNameLst>
                                          <p:attrName>ppt_y</p:attrName>
                                        </p:attrNameLst>
                                      </p:cBhvr>
                                      <p:tavLst>
                                        <p:tav tm="0">
                                          <p:val>
                                            <p:strVal val="#ppt_y+#ppt_h*1.125000"/>
                                          </p:val>
                                        </p:tav>
                                        <p:tav tm="100000">
                                          <p:val>
                                            <p:strVal val="#ppt_y"/>
                                          </p:val>
                                        </p:tav>
                                      </p:tavLst>
                                    </p:anim>
                                    <p:animEffect transition="in" filter="wipe(up)">
                                      <p:cBhvr>
                                        <p:cTn id="19" dur="500"/>
                                        <p:tgtEl>
                                          <p:spTgt spid="6">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 calcmode="lin" valueType="num">
                                      <p:cBhvr additive="base">
                                        <p:cTn id="24" dur="500"/>
                                        <p:tgtEl>
                                          <p:spTgt spid="6">
                                            <p:txEl>
                                              <p:pRg st="2" end="2"/>
                                            </p:txEl>
                                          </p:spTgt>
                                        </p:tgtEl>
                                        <p:attrNameLst>
                                          <p:attrName>ppt_y</p:attrName>
                                        </p:attrNameLst>
                                      </p:cBhvr>
                                      <p:tavLst>
                                        <p:tav tm="0">
                                          <p:val>
                                            <p:strVal val="#ppt_y+#ppt_h*1.125000"/>
                                          </p:val>
                                        </p:tav>
                                        <p:tav tm="100000">
                                          <p:val>
                                            <p:strVal val="#ppt_y"/>
                                          </p:val>
                                        </p:tav>
                                      </p:tavLst>
                                    </p:anim>
                                    <p:animEffect transition="in" filter="wipe(up)">
                                      <p:cBhvr>
                                        <p:cTn id="25" dur="5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additive="base">
                                        <p:cTn id="30" dur="500"/>
                                        <p:tgtEl>
                                          <p:spTgt spid="6">
                                            <p:txEl>
                                              <p:pRg st="3" end="3"/>
                                            </p:txEl>
                                          </p:spTgt>
                                        </p:tgtEl>
                                        <p:attrNameLst>
                                          <p:attrName>ppt_y</p:attrName>
                                        </p:attrNameLst>
                                      </p:cBhvr>
                                      <p:tavLst>
                                        <p:tav tm="0">
                                          <p:val>
                                            <p:strVal val="#ppt_y+#ppt_h*1.125000"/>
                                          </p:val>
                                        </p:tav>
                                        <p:tav tm="100000">
                                          <p:val>
                                            <p:strVal val="#ppt_y"/>
                                          </p:val>
                                        </p:tav>
                                      </p:tavLst>
                                    </p:anim>
                                    <p:animEffect transition="in" filter="wipe(up)">
                                      <p:cBhvr>
                                        <p:cTn id="31"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sp>
        <p:nvSpPr>
          <p:cNvPr id="3" name="文本框 2"/>
          <p:cNvSpPr txBox="1"/>
          <p:nvPr/>
        </p:nvSpPr>
        <p:spPr>
          <a:xfrm>
            <a:off x="3448685" y="1604645"/>
            <a:ext cx="4958080" cy="46037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求一个数比另一个数多</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少</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百分之几</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3915410" y="3188970"/>
            <a:ext cx="446405" cy="521970"/>
          </a:xfrm>
          <a:prstGeom prst="rect">
            <a:avLst/>
          </a:prstGeom>
          <a:noFill/>
        </p:spPr>
        <p:txBody>
          <a:bodyPr wrap="none" rtlCol="0" anchor="t">
            <a:spAutoFit/>
          </a:bodyPr>
          <a:p>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4" name="组合 13"/>
          <p:cNvGrpSpPr/>
          <p:nvPr/>
        </p:nvGrpSpPr>
        <p:grpSpPr>
          <a:xfrm>
            <a:off x="1637665" y="3050540"/>
            <a:ext cx="2162810" cy="788670"/>
            <a:chOff x="3930" y="4471"/>
            <a:chExt cx="3406" cy="1242"/>
          </a:xfrm>
        </p:grpSpPr>
        <p:sp>
          <p:nvSpPr>
            <p:cNvPr id="29" name="Folded Corner 28"/>
            <p:cNvSpPr/>
            <p:nvPr/>
          </p:nvSpPr>
          <p:spPr>
            <a:xfrm>
              <a:off x="3930" y="4471"/>
              <a:ext cx="3407" cy="1243"/>
            </a:xfrm>
            <a:prstGeom prst="folded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6" name="文本框 5"/>
            <p:cNvSpPr txBox="1"/>
            <p:nvPr/>
          </p:nvSpPr>
          <p:spPr>
            <a:xfrm>
              <a:off x="4254" y="4811"/>
              <a:ext cx="252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多</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的量</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2" name="组合 11"/>
          <p:cNvGrpSpPr/>
          <p:nvPr/>
        </p:nvGrpSpPr>
        <p:grpSpPr>
          <a:xfrm>
            <a:off x="7690485" y="3086100"/>
            <a:ext cx="2748280" cy="788670"/>
            <a:chOff x="14870" y="7136"/>
            <a:chExt cx="4328" cy="1242"/>
          </a:xfrm>
        </p:grpSpPr>
        <p:sp>
          <p:nvSpPr>
            <p:cNvPr id="11" name="Folded Corner 28"/>
            <p:cNvSpPr/>
            <p:nvPr/>
          </p:nvSpPr>
          <p:spPr>
            <a:xfrm>
              <a:off x="14870" y="7136"/>
              <a:ext cx="4329" cy="1243"/>
            </a:xfrm>
            <a:prstGeom prst="foldedCorner">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8" name="文本框 7"/>
            <p:cNvSpPr txBox="1"/>
            <p:nvPr/>
          </p:nvSpPr>
          <p:spPr>
            <a:xfrm>
              <a:off x="15045" y="7395"/>
              <a:ext cx="396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多</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的百分之几</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9" name="文本框 8"/>
          <p:cNvSpPr txBox="1"/>
          <p:nvPr/>
        </p:nvSpPr>
        <p:spPr>
          <a:xfrm>
            <a:off x="7125970" y="3171825"/>
            <a:ext cx="446405" cy="521970"/>
          </a:xfrm>
          <a:prstGeom prst="rect">
            <a:avLst/>
          </a:prstGeom>
          <a:noFill/>
        </p:spPr>
        <p:txBody>
          <a:bodyPr wrap="none" rtlCol="0">
            <a:spAutoFit/>
          </a:bodyPr>
          <a:p>
            <a:pPr algn="l"/>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3" name="组合 12"/>
          <p:cNvGrpSpPr/>
          <p:nvPr/>
        </p:nvGrpSpPr>
        <p:grpSpPr>
          <a:xfrm>
            <a:off x="4492625" y="3086100"/>
            <a:ext cx="2622550" cy="788670"/>
            <a:chOff x="9829" y="5714"/>
            <a:chExt cx="4130" cy="1242"/>
          </a:xfrm>
        </p:grpSpPr>
        <p:sp>
          <p:nvSpPr>
            <p:cNvPr id="10" name="Folded Corner 28"/>
            <p:cNvSpPr/>
            <p:nvPr/>
          </p:nvSpPr>
          <p:spPr>
            <a:xfrm>
              <a:off x="9829" y="5714"/>
              <a:ext cx="4130" cy="1243"/>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7" name="文本框 6"/>
            <p:cNvSpPr txBox="1"/>
            <p:nvPr/>
          </p:nvSpPr>
          <p:spPr>
            <a:xfrm>
              <a:off x="10095" y="5973"/>
              <a:ext cx="3591"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单位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”的量</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15" name="图片 14" descr="算盘计算器书本元素"/>
          <p:cNvPicPr>
            <a:picLocks noChangeAspect="1"/>
          </p:cNvPicPr>
          <p:nvPr/>
        </p:nvPicPr>
        <p:blipFill>
          <a:blip r:embed="rId2"/>
          <a:stretch>
            <a:fillRect/>
          </a:stretch>
        </p:blipFill>
        <p:spPr>
          <a:xfrm>
            <a:off x="203200" y="4255770"/>
            <a:ext cx="2710815" cy="248539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27" name="图片 26" descr="黑白爱心"/>
          <p:cNvPicPr>
            <a:picLocks noChangeAspect="1"/>
          </p:cNvPicPr>
          <p:nvPr/>
        </p:nvPicPr>
        <p:blipFill>
          <a:blip r:embed="rId2"/>
          <a:stretch>
            <a:fillRect/>
          </a:stretch>
        </p:blipFill>
        <p:spPr>
          <a:xfrm>
            <a:off x="3048000" y="-1435735"/>
            <a:ext cx="6096000" cy="5923280"/>
          </a:xfrm>
          <a:prstGeom prst="rect">
            <a:avLst/>
          </a:prstGeom>
        </p:spPr>
      </p:pic>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aphicFrame>
        <p:nvGraphicFramePr>
          <p:cNvPr id="3" name="表格 2"/>
          <p:cNvGraphicFramePr/>
          <p:nvPr>
            <p:custDataLst>
              <p:tags r:id="rId3"/>
            </p:custDataLst>
          </p:nvPr>
        </p:nvGraphicFramePr>
        <p:xfrm>
          <a:off x="1732280" y="1941830"/>
          <a:ext cx="8530590" cy="3411855"/>
        </p:xfrm>
        <a:graphic>
          <a:graphicData uri="http://schemas.openxmlformats.org/drawingml/2006/table">
            <a:tbl>
              <a:tblPr firstRow="1" bandRow="1">
                <a:tableStyleId>{5C22544A-7EE6-4342-B048-85BDC9FD1C3A}</a:tableStyleId>
              </a:tblPr>
              <a:tblGrid>
                <a:gridCol w="1421765"/>
                <a:gridCol w="1421765"/>
                <a:gridCol w="1421765"/>
                <a:gridCol w="1421765"/>
                <a:gridCol w="1421765"/>
                <a:gridCol w="1421765"/>
              </a:tblGrid>
              <a:tr h="1137285">
                <a:tc>
                  <a:txBody>
                    <a:bodyPr/>
                    <a:p>
                      <a:pPr algn="ctr">
                        <a:buNone/>
                      </a:pPr>
                      <a:r>
                        <a:rPr lang="zh-CN" altLang="en-US" sz="2400" b="0">
                          <a:solidFill>
                            <a:schemeClr val="tx1"/>
                          </a:solidFill>
                        </a:rPr>
                        <a:t>百分数</a:t>
                      </a:r>
                      <a:endParaRPr lang="zh-CN" altLang="en-US" sz="2400" b="0">
                        <a:solidFill>
                          <a:schemeClr val="tx1"/>
                        </a:solidFill>
                      </a:endParaRPr>
                    </a:p>
                  </a:txBody>
                  <a:tcPr anchor="ctr" anchorCtr="0">
                    <a:solidFill>
                      <a:srgbClr val="FFC000"/>
                    </a:solidFill>
                  </a:tcPr>
                </a:tc>
                <a:tc>
                  <a:txBody>
                    <a:bodyPr/>
                    <a:p>
                      <a:pPr algn="ctr">
                        <a:buNone/>
                      </a:pPr>
                      <a:r>
                        <a:rPr lang="en-US" altLang="zh-CN" sz="2400" b="0">
                          <a:solidFill>
                            <a:schemeClr val="tx1"/>
                          </a:solidFill>
                        </a:rPr>
                        <a:t>32</a:t>
                      </a:r>
                      <a:r>
                        <a:rPr lang="en-US" altLang="zh-CN" sz="2400" b="0">
                          <a:solidFill>
                            <a:schemeClr val="tx1"/>
                          </a:solidFill>
                          <a:latin typeface="微软雅黑" panose="020B0503020204020204" pitchFamily="34" charset="-122"/>
                          <a:ea typeface="微软雅黑" panose="020B0503020204020204" pitchFamily="34" charset="-122"/>
                        </a:rPr>
                        <a:t>%</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FC000"/>
                    </a:solidFill>
                  </a:tcPr>
                </a:tc>
                <a:tc>
                  <a:txBody>
                    <a:bodyPr/>
                    <a:p>
                      <a:pPr algn="ctr">
                        <a:buNone/>
                      </a:pPr>
                      <a:endParaRPr lang="zh-CN" altLang="en-US" sz="2400" b="0">
                        <a:solidFill>
                          <a:schemeClr val="tx1"/>
                        </a:solidFill>
                      </a:endParaRPr>
                    </a:p>
                  </a:txBody>
                  <a:tcPr anchor="ctr" anchorCtr="0">
                    <a:solidFill>
                      <a:srgbClr val="FFC000"/>
                    </a:solidFill>
                  </a:tcPr>
                </a:tc>
                <a:tc>
                  <a:txBody>
                    <a:bodyPr/>
                    <a:p>
                      <a:pPr algn="ctr">
                        <a:buNone/>
                      </a:pPr>
                      <a:endParaRPr lang="zh-CN" altLang="en-US" sz="2400" b="0">
                        <a:solidFill>
                          <a:schemeClr val="tx1"/>
                        </a:solidFill>
                      </a:endParaRPr>
                    </a:p>
                  </a:txBody>
                  <a:tcPr anchor="ctr" anchorCtr="0">
                    <a:solidFill>
                      <a:srgbClr val="FFC000"/>
                    </a:solidFill>
                  </a:tcPr>
                </a:tc>
                <a:tc>
                  <a:txBody>
                    <a:bodyPr/>
                    <a:p>
                      <a:pPr algn="ctr">
                        <a:buNone/>
                      </a:pPr>
                      <a:endParaRPr lang="zh-CN" altLang="en-US" sz="2400" b="0">
                        <a:solidFill>
                          <a:schemeClr val="tx1"/>
                        </a:solidFill>
                      </a:endParaRPr>
                    </a:p>
                  </a:txBody>
                  <a:tcPr anchor="ctr" anchorCtr="0">
                    <a:solidFill>
                      <a:srgbClr val="FFC000"/>
                    </a:solidFill>
                  </a:tcPr>
                </a:tc>
                <a:tc>
                  <a:txBody>
                    <a:bodyPr/>
                    <a:p>
                      <a:pPr algn="ctr">
                        <a:buNone/>
                      </a:pPr>
                      <a:endParaRPr lang="zh-CN" altLang="en-US" sz="2400" b="0">
                        <a:solidFill>
                          <a:schemeClr val="tx1"/>
                        </a:solidFill>
                      </a:endParaRPr>
                    </a:p>
                  </a:txBody>
                  <a:tcPr anchor="ctr" anchorCtr="0">
                    <a:solidFill>
                      <a:srgbClr val="FFC000"/>
                    </a:solidFill>
                  </a:tcPr>
                </a:tc>
              </a:tr>
              <a:tr h="1137285">
                <a:tc>
                  <a:txBody>
                    <a:bodyPr/>
                    <a:p>
                      <a:pPr algn="ctr">
                        <a:buNone/>
                      </a:pPr>
                      <a:r>
                        <a:rPr lang="zh-CN" altLang="en-US" sz="2400" b="0">
                          <a:solidFill>
                            <a:schemeClr val="tx1"/>
                          </a:solidFill>
                        </a:rPr>
                        <a:t>小数</a:t>
                      </a:r>
                      <a:endParaRPr lang="zh-CN" altLang="en-US" sz="2400" b="0">
                        <a:solidFill>
                          <a:schemeClr val="tx1"/>
                        </a:solidFill>
                      </a:endParaRPr>
                    </a:p>
                  </a:txBody>
                  <a:tcPr anchor="ctr" anchorCtr="0">
                    <a:solidFill>
                      <a:srgbClr val="92D050"/>
                    </a:solidFill>
                  </a:tcPr>
                </a:tc>
                <a:tc>
                  <a:txBody>
                    <a:bodyPr/>
                    <a:p>
                      <a:pPr algn="ctr">
                        <a:buNone/>
                      </a:pPr>
                      <a:endParaRPr lang="zh-CN" altLang="en-US" sz="2400" b="0">
                        <a:solidFill>
                          <a:schemeClr val="tx1"/>
                        </a:solidFill>
                      </a:endParaRPr>
                    </a:p>
                  </a:txBody>
                  <a:tcPr anchor="ctr" anchorCtr="0">
                    <a:solidFill>
                      <a:srgbClr val="92D050"/>
                    </a:solidFill>
                  </a:tcPr>
                </a:tc>
                <a:tc>
                  <a:txBody>
                    <a:bodyPr/>
                    <a:p>
                      <a:pPr algn="ctr">
                        <a:buNone/>
                      </a:pPr>
                      <a:r>
                        <a:rPr lang="en-US" altLang="zh-CN" sz="2400" b="0">
                          <a:solidFill>
                            <a:schemeClr val="tx1"/>
                          </a:solidFill>
                        </a:rPr>
                        <a:t>1.5</a:t>
                      </a:r>
                      <a:endParaRPr lang="en-US" altLang="zh-CN" sz="2400" b="0">
                        <a:solidFill>
                          <a:schemeClr val="tx1"/>
                        </a:solidFill>
                      </a:endParaRPr>
                    </a:p>
                  </a:txBody>
                  <a:tcPr anchor="ctr" anchorCtr="0">
                    <a:solidFill>
                      <a:srgbClr val="92D050"/>
                    </a:solidFill>
                  </a:tcPr>
                </a:tc>
                <a:tc>
                  <a:txBody>
                    <a:bodyPr/>
                    <a:p>
                      <a:pPr algn="ctr">
                        <a:buNone/>
                      </a:pPr>
                      <a:endParaRPr lang="zh-CN" altLang="en-US" sz="2400" b="0">
                        <a:solidFill>
                          <a:schemeClr val="tx1"/>
                        </a:solidFill>
                      </a:endParaRPr>
                    </a:p>
                  </a:txBody>
                  <a:tcPr anchor="ctr" anchorCtr="0">
                    <a:solidFill>
                      <a:srgbClr val="92D050"/>
                    </a:solidFill>
                  </a:tcPr>
                </a:tc>
                <a:tc>
                  <a:txBody>
                    <a:bodyPr/>
                    <a:p>
                      <a:pPr algn="ctr">
                        <a:buNone/>
                      </a:pPr>
                      <a:r>
                        <a:rPr lang="en-US" altLang="zh-CN" sz="2400" b="0">
                          <a:solidFill>
                            <a:schemeClr val="tx1"/>
                          </a:solidFill>
                        </a:rPr>
                        <a:t>0.025</a:t>
                      </a:r>
                      <a:endParaRPr lang="en-US" altLang="zh-CN" sz="2400" b="0">
                        <a:solidFill>
                          <a:schemeClr val="tx1"/>
                        </a:solidFill>
                      </a:endParaRPr>
                    </a:p>
                  </a:txBody>
                  <a:tcPr anchor="ctr" anchorCtr="0">
                    <a:solidFill>
                      <a:srgbClr val="92D050"/>
                    </a:solidFill>
                  </a:tcPr>
                </a:tc>
                <a:tc>
                  <a:txBody>
                    <a:bodyPr/>
                    <a:p>
                      <a:pPr algn="ctr">
                        <a:buNone/>
                      </a:pPr>
                      <a:endParaRPr lang="zh-CN" altLang="en-US" sz="2400" b="0">
                        <a:solidFill>
                          <a:schemeClr val="tx1"/>
                        </a:solidFill>
                      </a:endParaRPr>
                    </a:p>
                  </a:txBody>
                  <a:tcPr anchor="ctr" anchorCtr="0">
                    <a:solidFill>
                      <a:srgbClr val="92D050"/>
                    </a:solidFill>
                  </a:tcPr>
                </a:tc>
              </a:tr>
              <a:tr h="1137285">
                <a:tc>
                  <a:txBody>
                    <a:bodyPr/>
                    <a:p>
                      <a:pPr algn="ctr">
                        <a:buNone/>
                      </a:pPr>
                      <a:r>
                        <a:rPr lang="zh-CN" altLang="en-US" sz="2400" b="0">
                          <a:solidFill>
                            <a:schemeClr val="tx1"/>
                          </a:solidFill>
                        </a:rPr>
                        <a:t>分数</a:t>
                      </a:r>
                      <a:endParaRPr lang="zh-CN" altLang="en-US" sz="2400" b="0">
                        <a:solidFill>
                          <a:schemeClr val="tx1"/>
                        </a:solidFill>
                      </a:endParaRPr>
                    </a:p>
                  </a:txBody>
                  <a:tcPr anchor="ctr" anchorCtr="0">
                    <a:solidFill>
                      <a:srgbClr val="6F78F0"/>
                    </a:solidFill>
                  </a:tcPr>
                </a:tc>
                <a:tc>
                  <a:txBody>
                    <a:bodyPr/>
                    <a:p>
                      <a:pPr algn="ctr">
                        <a:buNone/>
                      </a:pPr>
                      <a:endParaRPr lang="zh-CN" altLang="en-US" sz="2400" b="0">
                        <a:solidFill>
                          <a:schemeClr val="tx1"/>
                        </a:solidFill>
                      </a:endParaRPr>
                    </a:p>
                  </a:txBody>
                  <a:tcPr anchor="ctr" anchorCtr="0">
                    <a:solidFill>
                      <a:srgbClr val="6F78F0"/>
                    </a:solidFill>
                  </a:tcPr>
                </a:tc>
                <a:tc>
                  <a:txBody>
                    <a:bodyPr/>
                    <a:p>
                      <a:pPr algn="ctr">
                        <a:buNone/>
                      </a:pPr>
                      <a:endParaRPr lang="zh-CN" altLang="en-US" sz="2400" b="0">
                        <a:solidFill>
                          <a:schemeClr val="tx1"/>
                        </a:solidFill>
                      </a:endParaRPr>
                    </a:p>
                  </a:txBody>
                  <a:tcPr anchor="ctr" anchorCtr="0">
                    <a:solidFill>
                      <a:srgbClr val="6F78F0"/>
                    </a:solidFill>
                  </a:tcPr>
                </a:tc>
                <a:tc>
                  <a:txBody>
                    <a:bodyPr/>
                    <a:p>
                      <a:pPr algn="ctr">
                        <a:buNone/>
                      </a:pPr>
                      <a:endParaRPr lang="zh-CN" altLang="en-US" sz="2400" b="0">
                        <a:solidFill>
                          <a:schemeClr val="tx1"/>
                        </a:solidFill>
                      </a:endParaRPr>
                    </a:p>
                  </a:txBody>
                  <a:tcPr anchor="ctr" anchorCtr="0">
                    <a:solidFill>
                      <a:srgbClr val="6F78F0"/>
                    </a:solidFill>
                  </a:tcPr>
                </a:tc>
                <a:tc>
                  <a:txBody>
                    <a:bodyPr/>
                    <a:p>
                      <a:pPr algn="ctr">
                        <a:buNone/>
                      </a:pPr>
                      <a:endParaRPr lang="zh-CN" altLang="en-US" sz="2400" b="0">
                        <a:solidFill>
                          <a:schemeClr val="tx1"/>
                        </a:solidFill>
                      </a:endParaRPr>
                    </a:p>
                  </a:txBody>
                  <a:tcPr anchor="ctr" anchorCtr="0">
                    <a:solidFill>
                      <a:srgbClr val="6F78F0"/>
                    </a:solidFill>
                  </a:tcPr>
                </a:tc>
                <a:tc>
                  <a:txBody>
                    <a:bodyPr/>
                    <a:p>
                      <a:pPr algn="ctr">
                        <a:buNone/>
                      </a:pPr>
                      <a:endParaRPr lang="zh-CN" altLang="en-US" sz="2400" b="0">
                        <a:solidFill>
                          <a:schemeClr val="tx1"/>
                        </a:solidFill>
                      </a:endParaRPr>
                    </a:p>
                  </a:txBody>
                  <a:tcPr anchor="ctr" anchorCtr="0">
                    <a:solidFill>
                      <a:srgbClr val="6F78F0"/>
                    </a:solidFill>
                  </a:tcPr>
                </a:tc>
              </a:tr>
            </a:tbl>
          </a:graphicData>
        </a:graphic>
      </p:graphicFrame>
      <p:grpSp>
        <p:nvGrpSpPr>
          <p:cNvPr id="5" name="Group 6"/>
          <p:cNvGrpSpPr/>
          <p:nvPr/>
        </p:nvGrpSpPr>
        <p:grpSpPr>
          <a:xfrm>
            <a:off x="6457950" y="4487863"/>
            <a:ext cx="576263" cy="71755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4" name="Group 6"/>
          <p:cNvGrpSpPr/>
          <p:nvPr/>
        </p:nvGrpSpPr>
        <p:grpSpPr>
          <a:xfrm>
            <a:off x="9302750" y="4487863"/>
            <a:ext cx="576263" cy="717550"/>
            <a:chOff x="4876" y="2840"/>
            <a:chExt cx="363" cy="452"/>
          </a:xfrm>
        </p:grpSpPr>
        <p:sp>
          <p:nvSpPr>
            <p:cNvPr id="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8" name="文本框 7"/>
          <p:cNvSpPr txBox="1"/>
          <p:nvPr/>
        </p:nvSpPr>
        <p:spPr>
          <a:xfrm>
            <a:off x="9105900" y="3417570"/>
            <a:ext cx="97028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0.375</a:t>
            </a:r>
            <a:endParaRPr lang="en-US" altLang="zh-CN" sz="2400">
              <a:latin typeface="微软雅黑" panose="020B0503020204020204" pitchFamily="34" charset="-122"/>
              <a:ea typeface="微软雅黑" panose="020B0503020204020204" pitchFamily="34" charset="-122"/>
            </a:endParaRPr>
          </a:p>
        </p:txBody>
      </p:sp>
      <p:sp>
        <p:nvSpPr>
          <p:cNvPr id="9" name="文本框 8"/>
          <p:cNvSpPr txBox="1"/>
          <p:nvPr/>
        </p:nvSpPr>
        <p:spPr>
          <a:xfrm>
            <a:off x="6261100" y="3417570"/>
            <a:ext cx="97028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0.333</a:t>
            </a:r>
            <a:endParaRPr lang="en-US" altLang="zh-CN" sz="2400">
              <a:latin typeface="微软雅黑" panose="020B0503020204020204" pitchFamily="34" charset="-122"/>
              <a:ea typeface="微软雅黑" panose="020B0503020204020204" pitchFamily="34" charset="-122"/>
            </a:endParaRPr>
          </a:p>
        </p:txBody>
      </p:sp>
      <p:sp>
        <p:nvSpPr>
          <p:cNvPr id="10" name="文本框 9"/>
          <p:cNvSpPr txBox="1"/>
          <p:nvPr/>
        </p:nvSpPr>
        <p:spPr>
          <a:xfrm>
            <a:off x="3479800" y="3417570"/>
            <a:ext cx="79184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0.32</a:t>
            </a:r>
            <a:endParaRPr lang="en-US" altLang="zh-CN" sz="2400">
              <a:latin typeface="微软雅黑" panose="020B0503020204020204" pitchFamily="34" charset="-122"/>
              <a:ea typeface="微软雅黑" panose="020B0503020204020204" pitchFamily="34" charset="-122"/>
            </a:endParaRPr>
          </a:p>
        </p:txBody>
      </p:sp>
      <p:sp>
        <p:nvSpPr>
          <p:cNvPr id="11" name="文本框 10"/>
          <p:cNvSpPr txBox="1"/>
          <p:nvPr/>
        </p:nvSpPr>
        <p:spPr>
          <a:xfrm>
            <a:off x="4797425" y="2277745"/>
            <a:ext cx="989330" cy="460375"/>
          </a:xfrm>
          <a:prstGeom prst="rect">
            <a:avLst/>
          </a:prstGeom>
          <a:noFill/>
        </p:spPr>
        <p:txBody>
          <a:bodyPr wrap="none" rtlCol="0" anchor="t">
            <a:spAutoFit/>
          </a:bodyPr>
          <a:p>
            <a:pPr algn="ctr">
              <a:buNone/>
            </a:pPr>
            <a:r>
              <a:rPr lang="en-US" altLang="zh-CN" sz="2400">
                <a:latin typeface="微软雅黑" panose="020B0503020204020204" pitchFamily="34" charset="-122"/>
                <a:ea typeface="微软雅黑" panose="020B0503020204020204" pitchFamily="34" charset="-122"/>
                <a:sym typeface="+mn-ea"/>
              </a:rPr>
              <a:t>150%</a:t>
            </a:r>
            <a:endParaRPr lang="en-US" altLang="zh-CN" sz="2400">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6205220" y="2277745"/>
            <a:ext cx="1062990" cy="460375"/>
          </a:xfrm>
          <a:prstGeom prst="rect">
            <a:avLst/>
          </a:prstGeom>
          <a:noFill/>
        </p:spPr>
        <p:txBody>
          <a:bodyPr wrap="none" rtlCol="0" anchor="t">
            <a:spAutoFit/>
          </a:bodyPr>
          <a:p>
            <a:pPr algn="ctr">
              <a:buNone/>
            </a:pPr>
            <a:r>
              <a:rPr lang="en-US" altLang="zh-CN" sz="2400">
                <a:latin typeface="微软雅黑" panose="020B0503020204020204" pitchFamily="34" charset="-122"/>
                <a:ea typeface="微软雅黑" panose="020B0503020204020204" pitchFamily="34" charset="-122"/>
                <a:sym typeface="+mn-ea"/>
              </a:rPr>
              <a:t>33.3%</a:t>
            </a:r>
            <a:endParaRPr lang="en-US" altLang="zh-CN" sz="2400">
              <a:latin typeface="微软雅黑" panose="020B0503020204020204" pitchFamily="34" charset="-122"/>
              <a:ea typeface="微软雅黑" panose="020B0503020204020204" pitchFamily="34" charset="-122"/>
              <a:sym typeface="+mn-ea"/>
            </a:endParaRPr>
          </a:p>
        </p:txBody>
      </p:sp>
      <p:sp>
        <p:nvSpPr>
          <p:cNvPr id="13" name="文本框 12"/>
          <p:cNvSpPr txBox="1"/>
          <p:nvPr/>
        </p:nvSpPr>
        <p:spPr>
          <a:xfrm>
            <a:off x="7739063" y="2277745"/>
            <a:ext cx="884555" cy="460375"/>
          </a:xfrm>
          <a:prstGeom prst="rect">
            <a:avLst/>
          </a:prstGeom>
          <a:noFill/>
        </p:spPr>
        <p:txBody>
          <a:bodyPr wrap="none" rtlCol="0" anchor="t">
            <a:spAutoFit/>
          </a:bodyPr>
          <a:p>
            <a:pPr algn="ctr">
              <a:buNone/>
            </a:pPr>
            <a:r>
              <a:rPr lang="en-US" altLang="zh-CN" sz="2400">
                <a:latin typeface="微软雅黑" panose="020B0503020204020204" pitchFamily="34" charset="-122"/>
                <a:ea typeface="微软雅黑" panose="020B0503020204020204" pitchFamily="34" charset="-122"/>
                <a:sym typeface="+mn-ea"/>
              </a:rPr>
              <a:t>2.5%</a:t>
            </a:r>
            <a:endParaRPr lang="en-US" altLang="zh-CN" sz="2400">
              <a:latin typeface="微软雅黑" panose="020B0503020204020204" pitchFamily="34" charset="-122"/>
              <a:ea typeface="微软雅黑" panose="020B0503020204020204" pitchFamily="34" charset="-122"/>
              <a:sym typeface="+mn-ea"/>
            </a:endParaRPr>
          </a:p>
        </p:txBody>
      </p:sp>
      <p:sp>
        <p:nvSpPr>
          <p:cNvPr id="14" name="文本框 13"/>
          <p:cNvSpPr txBox="1"/>
          <p:nvPr/>
        </p:nvSpPr>
        <p:spPr>
          <a:xfrm>
            <a:off x="8999220" y="2280285"/>
            <a:ext cx="1062990" cy="460375"/>
          </a:xfrm>
          <a:prstGeom prst="rect">
            <a:avLst/>
          </a:prstGeom>
          <a:noFill/>
        </p:spPr>
        <p:txBody>
          <a:bodyPr wrap="none" rtlCol="0" anchor="t">
            <a:spAutoFit/>
          </a:bodyPr>
          <a:p>
            <a:pPr algn="ctr">
              <a:buNone/>
            </a:pPr>
            <a:r>
              <a:rPr lang="en-US" altLang="zh-CN" sz="2400">
                <a:latin typeface="微软雅黑" panose="020B0503020204020204" pitchFamily="34" charset="-122"/>
                <a:ea typeface="微软雅黑" panose="020B0503020204020204" pitchFamily="34" charset="-122"/>
                <a:sym typeface="+mn-ea"/>
              </a:rPr>
              <a:t>37.5%</a:t>
            </a:r>
            <a:endParaRPr lang="en-US" altLang="zh-CN" sz="2400">
              <a:latin typeface="微软雅黑" panose="020B0503020204020204" pitchFamily="34" charset="-122"/>
              <a:ea typeface="微软雅黑" panose="020B0503020204020204" pitchFamily="34" charset="-122"/>
              <a:sym typeface="+mn-ea"/>
            </a:endParaRPr>
          </a:p>
        </p:txBody>
      </p:sp>
      <p:grpSp>
        <p:nvGrpSpPr>
          <p:cNvPr id="17" name="Group 6"/>
          <p:cNvGrpSpPr/>
          <p:nvPr/>
        </p:nvGrpSpPr>
        <p:grpSpPr>
          <a:xfrm>
            <a:off x="3517900" y="4487863"/>
            <a:ext cx="576263" cy="717550"/>
            <a:chOff x="4816" y="2840"/>
            <a:chExt cx="363" cy="452"/>
          </a:xfrm>
        </p:grpSpPr>
        <p:sp>
          <p:nvSpPr>
            <p:cNvPr id="18" name="Text Box 7"/>
            <p:cNvSpPr txBox="1"/>
            <p:nvPr/>
          </p:nvSpPr>
          <p:spPr>
            <a:xfrm>
              <a:off x="481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25</a:t>
              </a:r>
              <a:endParaRPr lang="en-US" altLang="zh-CN" sz="2400" dirty="0">
                <a:solidFill>
                  <a:schemeClr val="tx1"/>
                </a:solidFill>
                <a:latin typeface="+mj-ea"/>
                <a:ea typeface="+mj-ea"/>
              </a:endParaRPr>
            </a:p>
          </p:txBody>
        </p:sp>
        <p:sp>
          <p:nvSpPr>
            <p:cNvPr id="19"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20" name="Group 6"/>
          <p:cNvGrpSpPr/>
          <p:nvPr/>
        </p:nvGrpSpPr>
        <p:grpSpPr>
          <a:xfrm>
            <a:off x="4987925" y="4487863"/>
            <a:ext cx="576263" cy="717550"/>
            <a:chOff x="4876" y="2840"/>
            <a:chExt cx="363" cy="452"/>
          </a:xfrm>
        </p:grpSpPr>
        <p:sp>
          <p:nvSpPr>
            <p:cNvPr id="21"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2"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23" name="Group 6"/>
          <p:cNvGrpSpPr/>
          <p:nvPr/>
        </p:nvGrpSpPr>
        <p:grpSpPr>
          <a:xfrm>
            <a:off x="7880350" y="4487863"/>
            <a:ext cx="576263" cy="717550"/>
            <a:chOff x="4876" y="2840"/>
            <a:chExt cx="363" cy="452"/>
          </a:xfrm>
        </p:grpSpPr>
        <p:sp>
          <p:nvSpPr>
            <p:cNvPr id="2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40</a:t>
              </a:r>
              <a:endParaRPr lang="en-US" altLang="zh-CN" sz="2400" dirty="0">
                <a:solidFill>
                  <a:schemeClr val="tx1"/>
                </a:solidFill>
                <a:latin typeface="+mj-ea"/>
                <a:ea typeface="+mj-ea"/>
              </a:endParaRPr>
            </a:p>
          </p:txBody>
        </p:sp>
        <p:sp>
          <p:nvSpPr>
            <p:cNvPr id="25" name="Line 8"/>
            <p:cNvSpPr/>
            <p:nvPr/>
          </p:nvSpPr>
          <p:spPr>
            <a:xfrm>
              <a:off x="4926" y="3030"/>
              <a:ext cx="227" cy="0"/>
            </a:xfrm>
            <a:prstGeom prst="line">
              <a:avLst/>
            </a:prstGeom>
            <a:ln w="25400" cap="flat" cmpd="sng">
              <a:solidFill>
                <a:schemeClr val="tx1"/>
              </a:solidFill>
              <a:prstDash val="solid"/>
              <a:headEnd type="none" w="med" len="med"/>
              <a:tailEnd type="none" w="med" len="med"/>
            </a:ln>
          </p:spPr>
        </p:sp>
      </p:grpSp>
      <p:sp>
        <p:nvSpPr>
          <p:cNvPr id="26" name="文本框 25"/>
          <p:cNvSpPr txBox="1"/>
          <p:nvPr/>
        </p:nvSpPr>
        <p:spPr>
          <a:xfrm>
            <a:off x="4839335" y="935355"/>
            <a:ext cx="2316480" cy="460375"/>
          </a:xfrm>
          <a:prstGeom prst="rect">
            <a:avLst/>
          </a:prstGeom>
          <a:noFill/>
        </p:spPr>
        <p:txBody>
          <a:bodyPr wrap="none" rtlCol="0">
            <a:spAutoFit/>
          </a:bodyPr>
          <a:p>
            <a:r>
              <a:rPr lang="zh-CN" altLang="en-US" sz="2400"/>
              <a:t>把表格补充完整</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dissolve">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p:tgtEl>
                                          <p:spTgt spid="11"/>
                                        </p:tgtEl>
                                        <p:attrNameLst>
                                          <p:attrName>ppt_y</p:attrName>
                                        </p:attrNameLst>
                                      </p:cBhvr>
                                      <p:tavLst>
                                        <p:tav tm="0">
                                          <p:val>
                                            <p:strVal val="#ppt_y+#ppt_h*1.125000"/>
                                          </p:val>
                                        </p:tav>
                                        <p:tav tm="100000">
                                          <p:val>
                                            <p:strVal val="#ppt_y"/>
                                          </p:val>
                                        </p:tav>
                                      </p:tavLst>
                                    </p:anim>
                                    <p:animEffect transition="in" filter="wipe(up)">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dissolve">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ppt_y</p:attrName>
                                        </p:attrNameLst>
                                      </p:cBhvr>
                                      <p:tavLst>
                                        <p:tav tm="0">
                                          <p:val>
                                            <p:strVal val="#ppt_y+#ppt_h*1.125000"/>
                                          </p:val>
                                        </p:tav>
                                        <p:tav tm="100000">
                                          <p:val>
                                            <p:strVal val="#ppt_y"/>
                                          </p:val>
                                        </p:tav>
                                      </p:tavLst>
                                    </p:anim>
                                    <p:animEffect transition="in" filter="wipe(up)">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p:tgtEl>
                                          <p:spTgt spid="9"/>
                                        </p:tgtEl>
                                        <p:attrNameLst>
                                          <p:attrName>ppt_y</p:attrName>
                                        </p:attrNameLst>
                                      </p:cBhvr>
                                      <p:tavLst>
                                        <p:tav tm="0">
                                          <p:val>
                                            <p:strVal val="#ppt_y+#ppt_h*1.125000"/>
                                          </p:val>
                                        </p:tav>
                                        <p:tav tm="100000">
                                          <p:val>
                                            <p:strVal val="#ppt_y"/>
                                          </p:val>
                                        </p:tav>
                                      </p:tavLst>
                                    </p:anim>
                                    <p:animEffect transition="in" filter="wipe(up)">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p:tgtEl>
                                          <p:spTgt spid="13"/>
                                        </p:tgtEl>
                                        <p:attrNameLst>
                                          <p:attrName>ppt_y</p:attrName>
                                        </p:attrNameLst>
                                      </p:cBhvr>
                                      <p:tavLst>
                                        <p:tav tm="0">
                                          <p:val>
                                            <p:strVal val="#ppt_y+#ppt_h*1.125000"/>
                                          </p:val>
                                        </p:tav>
                                        <p:tav tm="100000">
                                          <p:val>
                                            <p:strVal val="#ppt_y"/>
                                          </p:val>
                                        </p:tav>
                                      </p:tavLst>
                                    </p:anim>
                                    <p:animEffect transition="in" filter="wipe(up)">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dissolve">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p:tgtEl>
                                          <p:spTgt spid="14"/>
                                        </p:tgtEl>
                                        <p:attrNameLst>
                                          <p:attrName>ppt_y</p:attrName>
                                        </p:attrNameLst>
                                      </p:cBhvr>
                                      <p:tavLst>
                                        <p:tav tm="0">
                                          <p:val>
                                            <p:strVal val="#ppt_y+#ppt_h*1.125000"/>
                                          </p:val>
                                        </p:tav>
                                        <p:tav tm="100000">
                                          <p:val>
                                            <p:strVal val="#ppt_y"/>
                                          </p:val>
                                        </p:tav>
                                      </p:tavLst>
                                    </p:anim>
                                    <p:animEffect transition="in" filter="wipe(up)">
                                      <p:cBhvr>
                                        <p:cTn id="53" dur="500"/>
                                        <p:tgtEl>
                                          <p:spTgt spid="14"/>
                                        </p:tgtEl>
                                      </p:cBhvr>
                                    </p:animEffect>
                                  </p:childTnLst>
                                </p:cTn>
                              </p:par>
                            </p:childTnLst>
                          </p:cTn>
                        </p:par>
                      </p:childTnLst>
                    </p:cTn>
                  </p:par>
                  <p:par>
                    <p:cTn id="54" fill="hold">
                      <p:stCondLst>
                        <p:cond delay="indefinite"/>
                      </p:stCondLst>
                      <p:childTnLst>
                        <p:par>
                          <p:cTn id="55" fill="hold">
                            <p:stCondLst>
                              <p:cond delay="0"/>
                            </p:stCondLst>
                            <p:childTnLst>
                              <p:par>
                                <p:cTn id="56" presetID="12" presetClass="entr" presetSubtype="4" fill="hold" grpId="0" nodeType="click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additive="base">
                                        <p:cTn id="58" dur="500"/>
                                        <p:tgtEl>
                                          <p:spTgt spid="8"/>
                                        </p:tgtEl>
                                        <p:attrNameLst>
                                          <p:attrName>ppt_y</p:attrName>
                                        </p:attrNameLst>
                                      </p:cBhvr>
                                      <p:tavLst>
                                        <p:tav tm="0">
                                          <p:val>
                                            <p:strVal val="#ppt_y+#ppt_h*1.125000"/>
                                          </p:val>
                                        </p:tav>
                                        <p:tav tm="100000">
                                          <p:val>
                                            <p:strVal val="#ppt_y"/>
                                          </p:val>
                                        </p:tav>
                                      </p:tavLst>
                                    </p:anim>
                                    <p:animEffect transition="in" filter="wipe(up)">
                                      <p:cBhvr>
                                        <p:cTn id="5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9" grpId="0"/>
      <p:bldP spid="13" grpId="0"/>
      <p:bldP spid="14"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3" name="图片 2" descr="C:\Users\Administrator\Desktop\课件制作材料\觅知网\背景\51miz-E1137487-C1A147F0-3840x1919.jpg51miz-E1137487-C1A147F0-3840x1919"/>
          <p:cNvPicPr>
            <a:picLocks noChangeAspect="1"/>
          </p:cNvPicPr>
          <p:nvPr>
            <p:custDataLst>
              <p:tags r:id="rId2"/>
            </p:custDataLst>
          </p:nvPr>
        </p:nvPicPr>
        <p:blipFill>
          <a:blip r:embed="rId3"/>
          <a:srcRect/>
          <a:stretch>
            <a:fillRect/>
          </a:stretch>
        </p:blipFill>
        <p:spPr>
          <a:xfrm>
            <a:off x="1483360" y="1028065"/>
            <a:ext cx="9220200" cy="4609465"/>
          </a:xfrm>
          <a:prstGeom prst="rect">
            <a:avLst/>
          </a:prstGeom>
          <a:effectLst>
            <a:softEdge rad="127000"/>
          </a:effectLst>
        </p:spPr>
      </p:pic>
      <p:pic>
        <p:nvPicPr>
          <p:cNvPr id="4" name="图片 3" descr="51miz-E1127276-93EDD928"/>
          <p:cNvPicPr>
            <a:picLocks noChangeAspect="1"/>
          </p:cNvPicPr>
          <p:nvPr/>
        </p:nvPicPr>
        <p:blipFill>
          <a:blip r:embed="rId4"/>
          <a:stretch>
            <a:fillRect/>
          </a:stretch>
        </p:blipFill>
        <p:spPr>
          <a:xfrm>
            <a:off x="3583940" y="3396615"/>
            <a:ext cx="2755900" cy="3061335"/>
          </a:xfrm>
          <a:prstGeom prst="rect">
            <a:avLst/>
          </a:prstGeom>
        </p:spPr>
      </p:pic>
      <p:pic>
        <p:nvPicPr>
          <p:cNvPr id="5" name="图片 4" descr="图片2"/>
          <p:cNvPicPr>
            <a:picLocks noChangeAspect="1"/>
          </p:cNvPicPr>
          <p:nvPr/>
        </p:nvPicPr>
        <p:blipFill>
          <a:blip r:embed="rId5"/>
          <a:srcRect t="19222"/>
          <a:stretch>
            <a:fillRect/>
          </a:stretch>
        </p:blipFill>
        <p:spPr>
          <a:xfrm flipH="1">
            <a:off x="6339840" y="3548380"/>
            <a:ext cx="1295400" cy="2757805"/>
          </a:xfrm>
          <a:prstGeom prst="rect">
            <a:avLst/>
          </a:prstGeom>
        </p:spPr>
      </p:pic>
      <p:grpSp>
        <p:nvGrpSpPr>
          <p:cNvPr id="8" name="组合 7"/>
          <p:cNvGrpSpPr/>
          <p:nvPr/>
        </p:nvGrpSpPr>
        <p:grpSpPr>
          <a:xfrm>
            <a:off x="713740" y="2705100"/>
            <a:ext cx="3493135" cy="1399540"/>
            <a:chOff x="1593" y="2638"/>
            <a:chExt cx="5501" cy="2204"/>
          </a:xfrm>
        </p:grpSpPr>
        <p:sp>
          <p:nvSpPr>
            <p:cNvPr id="7" name="圆角矩形标注 6"/>
            <p:cNvSpPr/>
            <p:nvPr/>
          </p:nvSpPr>
          <p:spPr>
            <a:xfrm>
              <a:off x="1593" y="2638"/>
              <a:ext cx="5501" cy="2204"/>
            </a:xfrm>
            <a:prstGeom prst="wedgeRoundRectCallout">
              <a:avLst>
                <a:gd name="adj1" fmla="val 65497"/>
                <a:gd name="adj2" fmla="val -15263"/>
                <a:gd name="adj3" fmla="val 16667"/>
              </a:avLst>
            </a:prstGeom>
            <a:solidFill>
              <a:srgbClr val="72E85E"/>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1693" y="2759"/>
              <a:ext cx="5401" cy="1888"/>
            </a:xfrm>
            <a:prstGeom prst="rect">
              <a:avLst/>
            </a:prstGeom>
            <a:noFill/>
          </p:spPr>
          <p:txBody>
            <a:bodyPr wrap="squar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我们原计划造林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公顷，实际造林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公顷。</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9" name="组合 8"/>
          <p:cNvGrpSpPr/>
          <p:nvPr/>
        </p:nvGrpSpPr>
        <p:grpSpPr>
          <a:xfrm>
            <a:off x="7787005" y="2891155"/>
            <a:ext cx="3242945" cy="1383665"/>
            <a:chOff x="2805" y="2688"/>
            <a:chExt cx="5107" cy="2179"/>
          </a:xfrm>
        </p:grpSpPr>
        <p:sp>
          <p:nvSpPr>
            <p:cNvPr id="10" name="圆角矩形标注 9"/>
            <p:cNvSpPr/>
            <p:nvPr/>
          </p:nvSpPr>
          <p:spPr>
            <a:xfrm>
              <a:off x="2805" y="2688"/>
              <a:ext cx="5008" cy="2179"/>
            </a:xfrm>
            <a:prstGeom prst="wedgeRoundRectCallout">
              <a:avLst>
                <a:gd name="adj1" fmla="val -66184"/>
                <a:gd name="adj2" fmla="val -23070"/>
                <a:gd name="adj3" fmla="val 16667"/>
              </a:avLst>
            </a:prstGeom>
            <a:solidFill>
              <a:srgbClr val="FFFF00"/>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2905" y="2761"/>
              <a:ext cx="5007" cy="1888"/>
            </a:xfrm>
            <a:prstGeom prst="rect">
              <a:avLst/>
            </a:prstGeom>
            <a:noFill/>
          </p:spPr>
          <p:txBody>
            <a:bodyPr wrap="square" rtlCol="0" anchor="t">
              <a:spAutoFit/>
            </a:bodyPr>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你们实际造林比原计划增加了（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latin typeface="宋体" panose="02010600030101010101" pitchFamily="2" charset="-122"/>
                  <a:ea typeface="宋体" panose="02010600030101010101" pitchFamily="2"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2" name="文本框 1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7" name="矩形 36"/>
          <p:cNvSpPr/>
          <p:nvPr/>
        </p:nvSpPr>
        <p:spPr>
          <a:xfrm>
            <a:off x="6880860" y="4986020"/>
            <a:ext cx="906145" cy="50927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C:\Users\Administrator\Desktop\课件制作材料\觅知网\背景\51miz-E1137487-C1A147F0-3840x1919.jpg51miz-E1137487-C1A147F0-3840x1919"/>
          <p:cNvPicPr>
            <a:picLocks noChangeAspect="1"/>
          </p:cNvPicPr>
          <p:nvPr>
            <p:custDataLst>
              <p:tags r:id="rId2"/>
            </p:custDataLst>
          </p:nvPr>
        </p:nvPicPr>
        <p:blipFill>
          <a:blip r:embed="rId3"/>
          <a:srcRect/>
          <a:stretch>
            <a:fillRect/>
          </a:stretch>
        </p:blipFill>
        <p:spPr>
          <a:xfrm>
            <a:off x="2416175" y="979805"/>
            <a:ext cx="6985000" cy="3491865"/>
          </a:xfrm>
          <a:prstGeom prst="rect">
            <a:avLst/>
          </a:prstGeom>
          <a:effectLst>
            <a:softEdge rad="127000"/>
          </a:effectLst>
        </p:spPr>
      </p:pic>
      <p:grpSp>
        <p:nvGrpSpPr>
          <p:cNvPr id="24" name="组合 23"/>
          <p:cNvGrpSpPr/>
          <p:nvPr/>
        </p:nvGrpSpPr>
        <p:grpSpPr>
          <a:xfrm>
            <a:off x="7787005" y="2097405"/>
            <a:ext cx="3242945" cy="1383665"/>
            <a:chOff x="2805" y="2688"/>
            <a:chExt cx="5107" cy="2179"/>
          </a:xfrm>
        </p:grpSpPr>
        <p:sp>
          <p:nvSpPr>
            <p:cNvPr id="25" name="圆角矩形标注 24"/>
            <p:cNvSpPr/>
            <p:nvPr/>
          </p:nvSpPr>
          <p:spPr>
            <a:xfrm>
              <a:off x="2805" y="2688"/>
              <a:ext cx="5008" cy="2179"/>
            </a:xfrm>
            <a:prstGeom prst="wedgeRoundRectCallout">
              <a:avLst>
                <a:gd name="adj1" fmla="val -66184"/>
                <a:gd name="adj2" fmla="val -23070"/>
                <a:gd name="adj3" fmla="val 16667"/>
              </a:avLst>
            </a:prstGeom>
            <a:solidFill>
              <a:srgbClr val="FFFF00"/>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2905" y="2761"/>
              <a:ext cx="5007" cy="1888"/>
            </a:xfrm>
            <a:prstGeom prst="rect">
              <a:avLst/>
            </a:prstGeom>
            <a:noFill/>
          </p:spPr>
          <p:txBody>
            <a:bodyPr wrap="square" rtlCol="0" anchor="t">
              <a:spAutoFit/>
            </a:bodyPr>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你们实际造林比原计划增加了（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latin typeface="宋体" panose="02010600030101010101" pitchFamily="2" charset="-122"/>
                  <a:ea typeface="宋体" panose="02010600030101010101" pitchFamily="2"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1" name="组合 20"/>
          <p:cNvGrpSpPr/>
          <p:nvPr/>
        </p:nvGrpSpPr>
        <p:grpSpPr>
          <a:xfrm>
            <a:off x="713740" y="1911350"/>
            <a:ext cx="3493135" cy="1399540"/>
            <a:chOff x="1593" y="2638"/>
            <a:chExt cx="5501" cy="2204"/>
          </a:xfrm>
        </p:grpSpPr>
        <p:sp>
          <p:nvSpPr>
            <p:cNvPr id="22" name="圆角矩形标注 21"/>
            <p:cNvSpPr/>
            <p:nvPr/>
          </p:nvSpPr>
          <p:spPr>
            <a:xfrm>
              <a:off x="1593" y="2638"/>
              <a:ext cx="5501" cy="2204"/>
            </a:xfrm>
            <a:prstGeom prst="wedgeRoundRectCallout">
              <a:avLst>
                <a:gd name="adj1" fmla="val 65497"/>
                <a:gd name="adj2" fmla="val -15263"/>
                <a:gd name="adj3" fmla="val 16667"/>
              </a:avLst>
            </a:prstGeom>
            <a:solidFill>
              <a:srgbClr val="72E85E"/>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文本框 22"/>
            <p:cNvSpPr txBox="1"/>
            <p:nvPr/>
          </p:nvSpPr>
          <p:spPr>
            <a:xfrm>
              <a:off x="1693" y="2759"/>
              <a:ext cx="5401" cy="1888"/>
            </a:xfrm>
            <a:prstGeom prst="rect">
              <a:avLst/>
            </a:prstGeom>
            <a:noFill/>
          </p:spPr>
          <p:txBody>
            <a:bodyPr wrap="squar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我们原计划造林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公顷，实际造林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公顷。</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10" name="图片 9" descr="51miz-E1127276-93EDD928"/>
          <p:cNvPicPr>
            <a:picLocks noChangeAspect="1"/>
          </p:cNvPicPr>
          <p:nvPr/>
        </p:nvPicPr>
        <p:blipFill>
          <a:blip r:embed="rId4"/>
          <a:stretch>
            <a:fillRect/>
          </a:stretch>
        </p:blipFill>
        <p:spPr>
          <a:xfrm>
            <a:off x="4251960" y="2493645"/>
            <a:ext cx="2087880" cy="2319020"/>
          </a:xfrm>
          <a:prstGeom prst="rect">
            <a:avLst/>
          </a:prstGeom>
        </p:spPr>
      </p:pic>
      <p:pic>
        <p:nvPicPr>
          <p:cNvPr id="11" name="图片 10" descr="图片2"/>
          <p:cNvPicPr>
            <a:picLocks noChangeAspect="1"/>
          </p:cNvPicPr>
          <p:nvPr/>
        </p:nvPicPr>
        <p:blipFill>
          <a:blip r:embed="rId5"/>
          <a:srcRect t="19222"/>
          <a:stretch>
            <a:fillRect/>
          </a:stretch>
        </p:blipFill>
        <p:spPr>
          <a:xfrm flipH="1">
            <a:off x="6130290" y="2627630"/>
            <a:ext cx="981710" cy="2089785"/>
          </a:xfrm>
          <a:prstGeom prst="rect">
            <a:avLst/>
          </a:prstGeom>
        </p:spPr>
      </p:pic>
      <p:sp>
        <p:nvSpPr>
          <p:cNvPr id="18" name="圆角矩形 17"/>
          <p:cNvSpPr/>
          <p:nvPr/>
        </p:nvSpPr>
        <p:spPr>
          <a:xfrm>
            <a:off x="2924175" y="2144395"/>
            <a:ext cx="1234440" cy="48323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圆角矩形 18"/>
          <p:cNvSpPr/>
          <p:nvPr/>
        </p:nvSpPr>
        <p:spPr>
          <a:xfrm>
            <a:off x="2021205" y="2659380"/>
            <a:ext cx="1189355" cy="527685"/>
          </a:xfrm>
          <a:prstGeom prst="roundRect">
            <a:avLst/>
          </a:prstGeom>
          <a:no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5" name="组合 34"/>
          <p:cNvGrpSpPr/>
          <p:nvPr/>
        </p:nvGrpSpPr>
        <p:grpSpPr>
          <a:xfrm>
            <a:off x="7861935" y="2192020"/>
            <a:ext cx="3055620" cy="1195705"/>
            <a:chOff x="12381" y="3452"/>
            <a:chExt cx="4812" cy="1883"/>
          </a:xfrm>
        </p:grpSpPr>
        <p:pic>
          <p:nvPicPr>
            <p:cNvPr id="31" name="图片 30" descr="图片4"/>
            <p:cNvPicPr>
              <a:picLocks noChangeAspect="1"/>
            </p:cNvPicPr>
            <p:nvPr/>
          </p:nvPicPr>
          <p:blipFill>
            <a:blip r:embed="rId6"/>
            <a:srcRect b="21423"/>
            <a:stretch>
              <a:fillRect/>
            </a:stretch>
          </p:blipFill>
          <p:spPr>
            <a:xfrm>
              <a:off x="15286" y="3452"/>
              <a:ext cx="1795" cy="928"/>
            </a:xfrm>
            <a:prstGeom prst="rect">
              <a:avLst/>
            </a:prstGeom>
          </p:spPr>
        </p:pic>
        <p:sp>
          <p:nvSpPr>
            <p:cNvPr id="32" name="圆角矩形 31"/>
            <p:cNvSpPr/>
            <p:nvPr/>
          </p:nvSpPr>
          <p:spPr>
            <a:xfrm>
              <a:off x="12381" y="4347"/>
              <a:ext cx="4812" cy="988"/>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矩形 33"/>
            <p:cNvSpPr/>
            <p:nvPr/>
          </p:nvSpPr>
          <p:spPr>
            <a:xfrm>
              <a:off x="15369" y="4195"/>
              <a:ext cx="1644" cy="25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6" name="文本框 35"/>
          <p:cNvSpPr txBox="1"/>
          <p:nvPr/>
        </p:nvSpPr>
        <p:spPr>
          <a:xfrm>
            <a:off x="2208530" y="5034915"/>
            <a:ext cx="74980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求实际比原计划</a:t>
            </a:r>
            <a:r>
              <a:rPr lang="zh-CN" altLang="en-US" sz="2400" dirty="0">
                <a:solidFill>
                  <a:srgbClr val="FF0000"/>
                </a:solidFill>
                <a:latin typeface="微软雅黑" panose="020B0503020204020204" pitchFamily="34" charset="-122"/>
                <a:ea typeface="微软雅黑" panose="020B0503020204020204" pitchFamily="34" charset="-122"/>
                <a:sym typeface="+mn-ea"/>
              </a:rPr>
              <a:t>多造林的公顷数</a:t>
            </a:r>
            <a:r>
              <a:rPr lang="zh-CN" altLang="en-US" sz="2400" dirty="0">
                <a:solidFill>
                  <a:srgbClr val="0000FF"/>
                </a:solidFill>
                <a:latin typeface="微软雅黑" panose="020B0503020204020204" pitchFamily="34" charset="-122"/>
                <a:ea typeface="微软雅黑" panose="020B0503020204020204" pitchFamily="34" charset="-122"/>
                <a:sym typeface="+mn-ea"/>
              </a:rPr>
              <a:t>是</a:t>
            </a:r>
            <a:r>
              <a:rPr lang="zh-CN" altLang="en-US" sz="2400" dirty="0">
                <a:solidFill>
                  <a:srgbClr val="FF0000"/>
                </a:solidFill>
                <a:latin typeface="微软雅黑" panose="020B0503020204020204" pitchFamily="34" charset="-122"/>
                <a:ea typeface="微软雅黑" panose="020B0503020204020204" pitchFamily="34" charset="-122"/>
                <a:sym typeface="+mn-ea"/>
              </a:rPr>
              <a:t>原计划</a:t>
            </a:r>
            <a:r>
              <a:rPr lang="zh-CN" altLang="en-US" sz="2400" dirty="0">
                <a:latin typeface="微软雅黑" panose="020B0503020204020204" pitchFamily="34" charset="-122"/>
                <a:ea typeface="微软雅黑" panose="020B0503020204020204" pitchFamily="34" charset="-122"/>
                <a:sym typeface="+mn-ea"/>
              </a:rPr>
              <a:t>的百分之几。</a:t>
            </a:r>
            <a:endParaRPr lang="zh-CN" altLang="en-US" sz="2400">
              <a:latin typeface="微软雅黑" panose="020B0503020204020204" pitchFamily="34" charset="-122"/>
              <a:ea typeface="微软雅黑" panose="020B0503020204020204" pitchFamily="34" charset="-122"/>
            </a:endParaRPr>
          </a:p>
        </p:txBody>
      </p:sp>
      <p:grpSp>
        <p:nvGrpSpPr>
          <p:cNvPr id="40" name="组合 39"/>
          <p:cNvGrpSpPr/>
          <p:nvPr/>
        </p:nvGrpSpPr>
        <p:grpSpPr>
          <a:xfrm>
            <a:off x="7282180" y="5812790"/>
            <a:ext cx="1579880" cy="514350"/>
            <a:chOff x="11468" y="9154"/>
            <a:chExt cx="2488" cy="810"/>
          </a:xfrm>
        </p:grpSpPr>
        <p:sp>
          <p:nvSpPr>
            <p:cNvPr id="38" name="圆角矩形标注 37"/>
            <p:cNvSpPr/>
            <p:nvPr/>
          </p:nvSpPr>
          <p:spPr>
            <a:xfrm>
              <a:off x="11468" y="9154"/>
              <a:ext cx="2203" cy="810"/>
            </a:xfrm>
            <a:prstGeom prst="wedgeRoundRectCallout">
              <a:avLst>
                <a:gd name="adj1" fmla="val -27055"/>
                <a:gd name="adj2" fmla="val -100123"/>
                <a:gd name="adj3" fmla="val 16667"/>
              </a:avLst>
            </a:prstGeom>
            <a:noFill/>
            <a:ln w="38100">
              <a:solidFill>
                <a:srgbClr val="3020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文本框 38"/>
            <p:cNvSpPr txBox="1"/>
            <p:nvPr/>
          </p:nvSpPr>
          <p:spPr>
            <a:xfrm>
              <a:off x="11468" y="9154"/>
              <a:ext cx="2489"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单位</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heel(1)">
                                      <p:cBhvr>
                                        <p:cTn id="12" dur="20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p:tgtEl>
                                          <p:spTgt spid="36"/>
                                        </p:tgtEl>
                                        <p:attrNameLst>
                                          <p:attrName>ppt_y</p:attrName>
                                        </p:attrNameLst>
                                      </p:cBhvr>
                                      <p:tavLst>
                                        <p:tav tm="0">
                                          <p:val>
                                            <p:strVal val="#ppt_y+#ppt_h*1.125000"/>
                                          </p:val>
                                        </p:tav>
                                        <p:tav tm="100000">
                                          <p:val>
                                            <p:strVal val="#ppt_y"/>
                                          </p:val>
                                        </p:tav>
                                      </p:tavLst>
                                    </p:anim>
                                    <p:animEffect transition="in" filter="wipe(up)">
                                      <p:cBhvr>
                                        <p:cTn id="24" dur="500"/>
                                        <p:tgtEl>
                                          <p:spTgt spid="3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down)">
                                      <p:cBhvr>
                                        <p:cTn id="29" dur="500"/>
                                        <p:tgtEl>
                                          <p:spTgt spid="3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wipe(up)">
                                      <p:cBhvr>
                                        <p:cTn id="3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9" grpId="0" bldLvl="0" animBg="1"/>
      <p:bldP spid="37" grpId="0" bldLvl="0" animBg="1"/>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4" name="图片 3" descr="图片6"/>
          <p:cNvPicPr>
            <a:picLocks noChangeAspect="1"/>
          </p:cNvPicPr>
          <p:nvPr/>
        </p:nvPicPr>
        <p:blipFill>
          <a:blip r:embed="rId2"/>
          <a:stretch>
            <a:fillRect/>
          </a:stretch>
        </p:blipFill>
        <p:spPr>
          <a:xfrm>
            <a:off x="2259965" y="461010"/>
            <a:ext cx="6675755" cy="3429000"/>
          </a:xfrm>
          <a:prstGeom prst="rect">
            <a:avLst/>
          </a:prstGeom>
        </p:spPr>
      </p:pic>
      <p:cxnSp>
        <p:nvCxnSpPr>
          <p:cNvPr id="18" name="直接连接符 17"/>
          <p:cNvCxnSpPr>
            <a:cxnSpLocks noChangeShapeType="1"/>
          </p:cNvCxnSpPr>
          <p:nvPr/>
        </p:nvCxnSpPr>
        <p:spPr bwMode="auto">
          <a:xfrm>
            <a:off x="6918811" y="4343770"/>
            <a:ext cx="0" cy="1503362"/>
          </a:xfrm>
          <a:prstGeom prst="line">
            <a:avLst/>
          </a:prstGeom>
          <a:noFill/>
          <a:ln w="28575" algn="ctr">
            <a:solidFill>
              <a:srgbClr val="FF0000"/>
            </a:solidFill>
            <a:prstDash val="dash"/>
            <a:round/>
          </a:ln>
          <a:extLst>
            <a:ext uri="{909E8E84-426E-40DD-AFC4-6F175D3DCCD1}">
              <a14:hiddenFill xmlns:a14="http://schemas.microsoft.com/office/drawing/2010/main">
                <a:noFill/>
              </a14:hiddenFill>
            </a:ext>
          </a:extLst>
        </p:spPr>
      </p:cxnSp>
      <p:sp>
        <p:nvSpPr>
          <p:cNvPr id="19" name="左大括号 18"/>
          <p:cNvSpPr/>
          <p:nvPr/>
        </p:nvSpPr>
        <p:spPr bwMode="auto">
          <a:xfrm rot="5400000">
            <a:off x="7207448" y="4859886"/>
            <a:ext cx="144000" cy="720000"/>
          </a:xfrm>
          <a:prstGeom prst="leftBrace">
            <a:avLst>
              <a:gd name="adj1" fmla="val 82894"/>
              <a:gd name="adj2" fmla="val 50329"/>
            </a:avLst>
          </a:prstGeom>
          <a:solidFill>
            <a:schemeClr val="bg1"/>
          </a:solidFill>
          <a:ln w="25400" algn="ctr">
            <a:solidFill>
              <a:srgbClr val="FF0000"/>
            </a:solidFill>
            <a:round/>
          </a:ln>
        </p:spPr>
        <p:txBody>
          <a:bodyPr anchor="ctr"/>
          <a:lstStyle/>
          <a:p>
            <a:endParaRPr lang="zh-CN" altLang="en-US" sz="2400">
              <a:latin typeface="微软雅黑" panose="020B0503020204020204" pitchFamily="34" charset="-122"/>
              <a:ea typeface="微软雅黑" panose="020B0503020204020204" pitchFamily="34" charset="-122"/>
            </a:endParaRPr>
          </a:p>
        </p:txBody>
      </p:sp>
      <p:sp>
        <p:nvSpPr>
          <p:cNvPr id="5" name="TextBox 9"/>
          <p:cNvSpPr txBox="1">
            <a:spLocks noChangeArrowheads="1"/>
          </p:cNvSpPr>
          <p:nvPr/>
        </p:nvSpPr>
        <p:spPr bwMode="auto">
          <a:xfrm>
            <a:off x="2550795" y="4352290"/>
            <a:ext cx="12941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zh-CN" altLang="en-US" sz="2400" b="0" dirty="0">
                <a:latin typeface="微软雅黑" panose="020B0503020204020204" pitchFamily="34" charset="-122"/>
                <a:ea typeface="微软雅黑" panose="020B0503020204020204" pitchFamily="34" charset="-122"/>
              </a:rPr>
              <a:t>原计划：</a:t>
            </a:r>
            <a:endParaRPr lang="zh-CN" altLang="en-US" sz="2400" b="0" dirty="0">
              <a:latin typeface="微软雅黑" panose="020B0503020204020204" pitchFamily="34" charset="-122"/>
              <a:ea typeface="微软雅黑" panose="020B0503020204020204" pitchFamily="34" charset="-122"/>
            </a:endParaRPr>
          </a:p>
        </p:txBody>
      </p:sp>
      <p:sp>
        <p:nvSpPr>
          <p:cNvPr id="25" name="左大括号 18"/>
          <p:cNvSpPr/>
          <p:nvPr/>
        </p:nvSpPr>
        <p:spPr bwMode="auto">
          <a:xfrm rot="16200000">
            <a:off x="5405120" y="3350895"/>
            <a:ext cx="155575" cy="2873375"/>
          </a:xfrm>
          <a:prstGeom prst="leftBrace">
            <a:avLst>
              <a:gd name="adj1" fmla="val 83485"/>
              <a:gd name="adj2" fmla="val 50329"/>
            </a:avLst>
          </a:prstGeom>
          <a:solidFill>
            <a:schemeClr val="bg1"/>
          </a:solidFill>
          <a:ln w="25400" algn="ctr">
            <a:solidFill>
              <a:schemeClr val="tx1"/>
            </a:solidFill>
            <a:round/>
          </a:ln>
        </p:spPr>
        <p:txBody>
          <a:bodyPr vert="eaVert" anchor="ctr"/>
          <a:lstStyle/>
          <a:p>
            <a:endParaRPr lang="zh-CN" altLang="en-US" sz="2400">
              <a:latin typeface="微软雅黑" panose="020B0503020204020204" pitchFamily="34" charset="-122"/>
              <a:ea typeface="微软雅黑" panose="020B0503020204020204" pitchFamily="34" charset="-122"/>
            </a:endParaRPr>
          </a:p>
        </p:txBody>
      </p:sp>
      <p:sp>
        <p:nvSpPr>
          <p:cNvPr id="26" name="TextBox 4"/>
          <p:cNvSpPr txBox="1">
            <a:spLocks noChangeArrowheads="1"/>
          </p:cNvSpPr>
          <p:nvPr/>
        </p:nvSpPr>
        <p:spPr bwMode="auto">
          <a:xfrm>
            <a:off x="5003800" y="4865370"/>
            <a:ext cx="11493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公顷</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5" name="TextBox 27"/>
          <p:cNvSpPr txBox="1">
            <a:spLocks noChangeArrowheads="1"/>
          </p:cNvSpPr>
          <p:nvPr/>
        </p:nvSpPr>
        <p:spPr bwMode="auto">
          <a:xfrm>
            <a:off x="2785745" y="5131435"/>
            <a:ext cx="15938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zh-CN" altLang="en-US" sz="2400" b="0" dirty="0">
                <a:latin typeface="微软雅黑" panose="020B0503020204020204" pitchFamily="34" charset="-122"/>
                <a:ea typeface="微软雅黑" panose="020B0503020204020204" pitchFamily="34" charset="-122"/>
              </a:rPr>
              <a:t>实际：</a:t>
            </a:r>
            <a:endParaRPr lang="zh-CN" altLang="en-US" sz="2400" b="0" dirty="0">
              <a:latin typeface="微软雅黑" panose="020B0503020204020204" pitchFamily="34" charset="-122"/>
              <a:ea typeface="微软雅黑" panose="020B0503020204020204" pitchFamily="34" charset="-122"/>
            </a:endParaRPr>
          </a:p>
        </p:txBody>
      </p:sp>
      <p:sp>
        <p:nvSpPr>
          <p:cNvPr id="39" name="左大括号 1"/>
          <p:cNvSpPr/>
          <p:nvPr/>
        </p:nvSpPr>
        <p:spPr bwMode="auto">
          <a:xfrm rot="16200000">
            <a:off x="5749290" y="3783330"/>
            <a:ext cx="157480" cy="3564255"/>
          </a:xfrm>
          <a:prstGeom prst="leftBrace">
            <a:avLst>
              <a:gd name="adj1" fmla="val 83456"/>
              <a:gd name="adj2" fmla="val 50329"/>
            </a:avLst>
          </a:prstGeom>
          <a:solidFill>
            <a:schemeClr val="bg1"/>
          </a:solidFill>
          <a:ln w="25400" algn="ctr">
            <a:solidFill>
              <a:schemeClr val="tx1"/>
            </a:solidFill>
            <a:round/>
          </a:ln>
        </p:spPr>
        <p:txBody>
          <a:bodyPr vert="eaVert" anchor="ctr"/>
          <a:lstStyle/>
          <a:p>
            <a:endParaRPr lang="zh-CN" altLang="en-US" sz="2400">
              <a:latin typeface="微软雅黑" panose="020B0503020204020204" pitchFamily="34" charset="-122"/>
              <a:ea typeface="微软雅黑" panose="020B0503020204020204" pitchFamily="34" charset="-122"/>
            </a:endParaRPr>
          </a:p>
        </p:txBody>
      </p:sp>
      <p:sp>
        <p:nvSpPr>
          <p:cNvPr id="40" name="TextBox 23"/>
          <p:cNvSpPr txBox="1">
            <a:spLocks noChangeArrowheads="1"/>
          </p:cNvSpPr>
          <p:nvPr/>
        </p:nvSpPr>
        <p:spPr bwMode="auto">
          <a:xfrm>
            <a:off x="5292725" y="5685790"/>
            <a:ext cx="13639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14</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公顷</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 name="TextBox 43"/>
          <p:cNvSpPr txBox="1">
            <a:spLocks noChangeArrowheads="1"/>
          </p:cNvSpPr>
          <p:nvPr/>
        </p:nvSpPr>
        <p:spPr bwMode="auto">
          <a:xfrm>
            <a:off x="6964132" y="4312063"/>
            <a:ext cx="141922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zh-CN" altLang="en-US" sz="2400" b="0" dirty="0">
                <a:latin typeface="微软雅黑" panose="020B0503020204020204" pitchFamily="34" charset="-122"/>
                <a:ea typeface="微软雅黑" panose="020B0503020204020204" pitchFamily="34" charset="-122"/>
              </a:rPr>
              <a:t>比原计划</a:t>
            </a:r>
            <a:endParaRPr lang="en-US" altLang="zh-CN" sz="2400" b="0" dirty="0">
              <a:latin typeface="微软雅黑" panose="020B0503020204020204" pitchFamily="34" charset="-122"/>
              <a:ea typeface="微软雅黑" panose="020B0503020204020204" pitchFamily="34" charset="-122"/>
            </a:endParaRPr>
          </a:p>
          <a:p>
            <a:pPr eaLnBrk="1" hangingPunct="1"/>
            <a:r>
              <a:rPr lang="zh-CN" altLang="en-US" sz="2400" b="0" dirty="0">
                <a:latin typeface="微软雅黑" panose="020B0503020204020204" pitchFamily="34" charset="-122"/>
                <a:ea typeface="微软雅黑" panose="020B0503020204020204" pitchFamily="34" charset="-122"/>
              </a:rPr>
              <a:t>多造的</a:t>
            </a:r>
            <a:endParaRPr lang="zh-CN" altLang="en-US" sz="2400" b="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4046220" y="4425950"/>
            <a:ext cx="2873375" cy="193675"/>
            <a:chOff x="6372" y="6970"/>
            <a:chExt cx="4525" cy="305"/>
          </a:xfrm>
        </p:grpSpPr>
        <p:cxnSp>
          <p:nvCxnSpPr>
            <p:cNvPr id="27" name="直接连接符 11"/>
            <p:cNvCxnSpPr>
              <a:cxnSpLocks noChangeShapeType="1"/>
            </p:cNvCxnSpPr>
            <p:nvPr/>
          </p:nvCxnSpPr>
          <p:spPr bwMode="auto">
            <a:xfrm>
              <a:off x="6372" y="7247"/>
              <a:ext cx="4525" cy="0"/>
            </a:xfrm>
            <a:prstGeom prst="line">
              <a:avLst/>
            </a:prstGeom>
            <a:noFill/>
            <a:ln w="25400" algn="ctr">
              <a:solidFill>
                <a:schemeClr val="tx1"/>
              </a:solidFill>
              <a:round/>
            </a:ln>
            <a:extLst>
              <a:ext uri="{909E8E84-426E-40DD-AFC4-6F175D3DCCD1}">
                <a14:hiddenFill xmlns:a14="http://schemas.microsoft.com/office/drawing/2010/main">
                  <a:noFill/>
                </a14:hiddenFill>
              </a:ext>
            </a:extLst>
          </p:spPr>
        </p:cxnSp>
        <p:cxnSp>
          <p:nvCxnSpPr>
            <p:cNvPr id="33" name="直接连接符 17"/>
            <p:cNvCxnSpPr>
              <a:cxnSpLocks noChangeShapeType="1"/>
            </p:cNvCxnSpPr>
            <p:nvPr/>
          </p:nvCxnSpPr>
          <p:spPr bwMode="auto">
            <a:xfrm>
              <a:off x="6372" y="6970"/>
              <a:ext cx="0" cy="283"/>
            </a:xfrm>
            <a:prstGeom prst="line">
              <a:avLst/>
            </a:prstGeom>
            <a:noFill/>
            <a:ln w="25400" algn="ctr">
              <a:solidFill>
                <a:schemeClr val="tx1"/>
              </a:solidFill>
              <a:round/>
            </a:ln>
            <a:extLst>
              <a:ext uri="{909E8E84-426E-40DD-AFC4-6F175D3DCCD1}">
                <a14:hiddenFill xmlns:a14="http://schemas.microsoft.com/office/drawing/2010/main">
                  <a:noFill/>
                </a14:hiddenFill>
              </a:ext>
            </a:extLst>
          </p:spPr>
        </p:cxnSp>
        <p:cxnSp>
          <p:nvCxnSpPr>
            <p:cNvPr id="6" name="直接连接符 17"/>
            <p:cNvCxnSpPr>
              <a:cxnSpLocks noChangeShapeType="1"/>
            </p:cNvCxnSpPr>
            <p:nvPr/>
          </p:nvCxnSpPr>
          <p:spPr bwMode="auto">
            <a:xfrm>
              <a:off x="10897" y="6993"/>
              <a:ext cx="0" cy="283"/>
            </a:xfrm>
            <a:prstGeom prst="line">
              <a:avLst/>
            </a:prstGeom>
            <a:noFill/>
            <a:ln w="25400" algn="ctr">
              <a:solidFill>
                <a:schemeClr val="tx1"/>
              </a:solidFill>
              <a:round/>
            </a:ln>
            <a:extLst>
              <a:ext uri="{909E8E84-426E-40DD-AFC4-6F175D3DCCD1}">
                <a14:hiddenFill xmlns:a14="http://schemas.microsoft.com/office/drawing/2010/main">
                  <a:noFill/>
                </a14:hiddenFill>
              </a:ext>
            </a:extLst>
          </p:spPr>
        </p:cxnSp>
      </p:grpSp>
      <p:grpSp>
        <p:nvGrpSpPr>
          <p:cNvPr id="8" name="组合 7"/>
          <p:cNvGrpSpPr/>
          <p:nvPr/>
        </p:nvGrpSpPr>
        <p:grpSpPr>
          <a:xfrm>
            <a:off x="4050030" y="5196840"/>
            <a:ext cx="3603625" cy="194310"/>
            <a:chOff x="6372" y="6970"/>
            <a:chExt cx="5675" cy="306"/>
          </a:xfrm>
        </p:grpSpPr>
        <p:cxnSp>
          <p:nvCxnSpPr>
            <p:cNvPr id="9" name="直接连接符 11"/>
            <p:cNvCxnSpPr>
              <a:cxnSpLocks noChangeShapeType="1"/>
            </p:cNvCxnSpPr>
            <p:nvPr/>
          </p:nvCxnSpPr>
          <p:spPr bwMode="auto">
            <a:xfrm>
              <a:off x="6372" y="7247"/>
              <a:ext cx="5669" cy="0"/>
            </a:xfrm>
            <a:prstGeom prst="line">
              <a:avLst/>
            </a:prstGeom>
            <a:noFill/>
            <a:ln w="25400" algn="ctr">
              <a:solidFill>
                <a:schemeClr val="tx1"/>
              </a:solidFill>
              <a:round/>
            </a:ln>
            <a:extLst>
              <a:ext uri="{909E8E84-426E-40DD-AFC4-6F175D3DCCD1}">
                <a14:hiddenFill xmlns:a14="http://schemas.microsoft.com/office/drawing/2010/main">
                  <a:noFill/>
                </a14:hiddenFill>
              </a:ext>
            </a:extLst>
          </p:spPr>
        </p:cxnSp>
        <p:cxnSp>
          <p:nvCxnSpPr>
            <p:cNvPr id="10" name="直接连接符 17"/>
            <p:cNvCxnSpPr>
              <a:cxnSpLocks noChangeShapeType="1"/>
            </p:cNvCxnSpPr>
            <p:nvPr/>
          </p:nvCxnSpPr>
          <p:spPr bwMode="auto">
            <a:xfrm>
              <a:off x="6372" y="6970"/>
              <a:ext cx="0" cy="283"/>
            </a:xfrm>
            <a:prstGeom prst="line">
              <a:avLst/>
            </a:prstGeom>
            <a:noFill/>
            <a:ln w="25400" algn="ctr">
              <a:solidFill>
                <a:schemeClr val="tx1"/>
              </a:solidFill>
              <a:round/>
            </a:ln>
            <a:extLst>
              <a:ext uri="{909E8E84-426E-40DD-AFC4-6F175D3DCCD1}">
                <a14:hiddenFill xmlns:a14="http://schemas.microsoft.com/office/drawing/2010/main">
                  <a:noFill/>
                </a14:hiddenFill>
              </a:ext>
            </a:extLst>
          </p:spPr>
        </p:cxnSp>
        <p:cxnSp>
          <p:nvCxnSpPr>
            <p:cNvPr id="11" name="直接连接符 17"/>
            <p:cNvCxnSpPr>
              <a:cxnSpLocks noChangeShapeType="1"/>
            </p:cNvCxnSpPr>
            <p:nvPr/>
          </p:nvCxnSpPr>
          <p:spPr bwMode="auto">
            <a:xfrm>
              <a:off x="12047" y="6993"/>
              <a:ext cx="0" cy="283"/>
            </a:xfrm>
            <a:prstGeom prst="line">
              <a:avLst/>
            </a:prstGeom>
            <a:noFill/>
            <a:ln w="25400" algn="ctr">
              <a:solidFill>
                <a:schemeClr val="tx1"/>
              </a:solidFill>
              <a:round/>
            </a:ln>
            <a:extLst>
              <a:ext uri="{909E8E84-426E-40DD-AFC4-6F175D3DCCD1}">
                <a14:hiddenFill xmlns:a14="http://schemas.microsoft.com/office/drawing/2010/main">
                  <a:noFill/>
                </a14:hiddenFill>
              </a:ext>
            </a:extLst>
          </p:spPr>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p:tgtEl>
                                          <p:spTgt spid="26"/>
                                        </p:tgtEl>
                                        <p:attrNameLst>
                                          <p:attrName>ppt_y</p:attrName>
                                        </p:attrNameLst>
                                      </p:cBhvr>
                                      <p:tavLst>
                                        <p:tav tm="0">
                                          <p:val>
                                            <p:strVal val="#ppt_y+#ppt_h*1.125000"/>
                                          </p:val>
                                        </p:tav>
                                        <p:tav tm="100000">
                                          <p:val>
                                            <p:strVal val="#ppt_y"/>
                                          </p:val>
                                        </p:tav>
                                      </p:tavLst>
                                    </p:anim>
                                    <p:animEffect transition="in" filter="wipe(up)">
                                      <p:cBhvr>
                                        <p:cTn id="25" dur="500"/>
                                        <p:tgtEl>
                                          <p:spTgt spid="26"/>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500"/>
                                        <p:tgtEl>
                                          <p:spTgt spid="35"/>
                                        </p:tgtEl>
                                        <p:attrNameLst>
                                          <p:attrName>ppt_y</p:attrName>
                                        </p:attrNameLst>
                                      </p:cBhvr>
                                      <p:tavLst>
                                        <p:tav tm="0">
                                          <p:val>
                                            <p:strVal val="#ppt_y+#ppt_h*1.125000"/>
                                          </p:val>
                                        </p:tav>
                                        <p:tav tm="100000">
                                          <p:val>
                                            <p:strVal val="#ppt_y"/>
                                          </p:val>
                                        </p:tav>
                                      </p:tavLst>
                                    </p:anim>
                                    <p:animEffect transition="in" filter="wipe(up)">
                                      <p:cBhvr>
                                        <p:cTn id="31" dur="500"/>
                                        <p:tgtEl>
                                          <p:spTgt spid="35"/>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p:tgtEl>
                                          <p:spTgt spid="8"/>
                                        </p:tgtEl>
                                        <p:attrNameLst>
                                          <p:attrName>ppt_y</p:attrName>
                                        </p:attrNameLst>
                                      </p:cBhvr>
                                      <p:tavLst>
                                        <p:tav tm="0">
                                          <p:val>
                                            <p:strVal val="#ppt_y+#ppt_h*1.125000"/>
                                          </p:val>
                                        </p:tav>
                                        <p:tav tm="100000">
                                          <p:val>
                                            <p:strVal val="#ppt_y"/>
                                          </p:val>
                                        </p:tav>
                                      </p:tavLst>
                                    </p:anim>
                                    <p:animEffect transition="in" filter="wipe(up)">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down)">
                                      <p:cBhvr>
                                        <p:cTn id="42" dur="500"/>
                                        <p:tgtEl>
                                          <p:spTgt spid="39"/>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500"/>
                                        <p:tgtEl>
                                          <p:spTgt spid="40"/>
                                        </p:tgtEl>
                                        <p:attrNameLst>
                                          <p:attrName>ppt_y</p:attrName>
                                        </p:attrNameLst>
                                      </p:cBhvr>
                                      <p:tavLst>
                                        <p:tav tm="0">
                                          <p:val>
                                            <p:strVal val="#ppt_y+#ppt_h*1.125000"/>
                                          </p:val>
                                        </p:tav>
                                        <p:tav tm="100000">
                                          <p:val>
                                            <p:strVal val="#ppt_y"/>
                                          </p:val>
                                        </p:tav>
                                      </p:tavLst>
                                    </p:anim>
                                    <p:animEffect transition="in" filter="wipe(up)">
                                      <p:cBhvr>
                                        <p:cTn id="48" dur="500"/>
                                        <p:tgtEl>
                                          <p:spTgt spid="40"/>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up)">
                                      <p:cBhvr>
                                        <p:cTn id="53" dur="500"/>
                                        <p:tgtEl>
                                          <p:spTgt spid="18"/>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down)">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23" presetClass="entr" presetSubtype="16" fill="hold" grpId="0" nodeType="clickEffect">
                                  <p:stCondLst>
                                    <p:cond delay="0"/>
                                  </p:stCondLst>
                                  <p:childTnLst>
                                    <p:set>
                                      <p:cBhvr>
                                        <p:cTn id="62" dur="1" fill="hold">
                                          <p:stCondLst>
                                            <p:cond delay="0"/>
                                          </p:stCondLst>
                                        </p:cTn>
                                        <p:tgtEl>
                                          <p:spTgt spid="44"/>
                                        </p:tgtEl>
                                        <p:attrNameLst>
                                          <p:attrName>style.visibility</p:attrName>
                                        </p:attrNameLst>
                                      </p:cBhvr>
                                      <p:to>
                                        <p:strVal val="visible"/>
                                      </p:to>
                                    </p:set>
                                    <p:anim calcmode="lin" valueType="num">
                                      <p:cBhvr>
                                        <p:cTn id="63" dur="500" fill="hold"/>
                                        <p:tgtEl>
                                          <p:spTgt spid="44"/>
                                        </p:tgtEl>
                                        <p:attrNameLst>
                                          <p:attrName>ppt_w</p:attrName>
                                        </p:attrNameLst>
                                      </p:cBhvr>
                                      <p:tavLst>
                                        <p:tav tm="0">
                                          <p:val>
                                            <p:fltVal val="0"/>
                                          </p:val>
                                        </p:tav>
                                        <p:tav tm="100000">
                                          <p:val>
                                            <p:strVal val="#ppt_w"/>
                                          </p:val>
                                        </p:tav>
                                      </p:tavLst>
                                    </p:anim>
                                    <p:anim calcmode="lin" valueType="num">
                                      <p:cBhvr>
                                        <p:cTn id="64" dur="500" fill="hold"/>
                                        <p:tgtEl>
                                          <p:spTgt spid="4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5" grpId="0" animBg="1"/>
      <p:bldP spid="26" grpId="0"/>
      <p:bldP spid="35" grpId="0"/>
      <p:bldP spid="39" grpId="0" animBg="1"/>
      <p:bldP spid="40" grpId="0"/>
      <p:bldP spid="19" grpId="0" animBg="1"/>
      <p:bldP spid="4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cxnSp>
        <p:nvCxnSpPr>
          <p:cNvPr id="6" name="直接连接符 5"/>
          <p:cNvCxnSpPr>
            <a:cxnSpLocks noChangeShapeType="1"/>
          </p:cNvCxnSpPr>
          <p:nvPr/>
        </p:nvCxnSpPr>
        <p:spPr bwMode="auto">
          <a:xfrm>
            <a:off x="5426561" y="1581520"/>
            <a:ext cx="0" cy="1503362"/>
          </a:xfrm>
          <a:prstGeom prst="line">
            <a:avLst/>
          </a:prstGeom>
          <a:noFill/>
          <a:ln w="28575" algn="ctr">
            <a:solidFill>
              <a:srgbClr val="FF0000"/>
            </a:solidFill>
            <a:prstDash val="dash"/>
            <a:round/>
          </a:ln>
          <a:extLst>
            <a:ext uri="{909E8E84-426E-40DD-AFC4-6F175D3DCCD1}">
              <a14:hiddenFill xmlns:a14="http://schemas.microsoft.com/office/drawing/2010/main">
                <a:noFill/>
              </a14:hiddenFill>
            </a:ext>
          </a:extLst>
        </p:spPr>
      </p:cxnSp>
      <p:sp>
        <p:nvSpPr>
          <p:cNvPr id="7" name="左大括号 6"/>
          <p:cNvSpPr/>
          <p:nvPr/>
        </p:nvSpPr>
        <p:spPr bwMode="auto">
          <a:xfrm rot="5400000">
            <a:off x="5715198" y="2097636"/>
            <a:ext cx="144000" cy="720000"/>
          </a:xfrm>
          <a:prstGeom prst="leftBrace">
            <a:avLst>
              <a:gd name="adj1" fmla="val 82894"/>
              <a:gd name="adj2" fmla="val 50329"/>
            </a:avLst>
          </a:prstGeom>
          <a:solidFill>
            <a:schemeClr val="bg1"/>
          </a:solidFill>
          <a:ln w="25400" algn="ctr">
            <a:solidFill>
              <a:srgbClr val="FF0000"/>
            </a:solidFill>
            <a:round/>
          </a:ln>
        </p:spPr>
        <p:txBody>
          <a:bodyPr anchor="ctr"/>
          <a:lstStyle/>
          <a:p>
            <a:endParaRPr lang="zh-CN" altLang="en-US" sz="2400">
              <a:latin typeface="微软雅黑" panose="020B0503020204020204" pitchFamily="34" charset="-122"/>
              <a:ea typeface="微软雅黑" panose="020B0503020204020204" pitchFamily="34" charset="-122"/>
            </a:endParaRPr>
          </a:p>
        </p:txBody>
      </p:sp>
      <p:sp>
        <p:nvSpPr>
          <p:cNvPr id="8" name="TextBox 9"/>
          <p:cNvSpPr txBox="1">
            <a:spLocks noChangeArrowheads="1"/>
          </p:cNvSpPr>
          <p:nvPr/>
        </p:nvSpPr>
        <p:spPr bwMode="auto">
          <a:xfrm>
            <a:off x="1058545" y="1590040"/>
            <a:ext cx="12941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zh-CN" altLang="en-US" sz="2400" b="0" dirty="0">
                <a:latin typeface="微软雅黑" panose="020B0503020204020204" pitchFamily="34" charset="-122"/>
                <a:ea typeface="微软雅黑" panose="020B0503020204020204" pitchFamily="34" charset="-122"/>
              </a:rPr>
              <a:t>原计划：</a:t>
            </a:r>
            <a:endParaRPr lang="zh-CN" altLang="en-US" sz="2400" b="0" dirty="0">
              <a:latin typeface="微软雅黑" panose="020B0503020204020204" pitchFamily="34" charset="-122"/>
              <a:ea typeface="微软雅黑" panose="020B0503020204020204" pitchFamily="34" charset="-122"/>
            </a:endParaRPr>
          </a:p>
        </p:txBody>
      </p:sp>
      <p:sp>
        <p:nvSpPr>
          <p:cNvPr id="12" name="左大括号 18"/>
          <p:cNvSpPr/>
          <p:nvPr/>
        </p:nvSpPr>
        <p:spPr bwMode="auto">
          <a:xfrm rot="16200000">
            <a:off x="3912870" y="588645"/>
            <a:ext cx="155575" cy="2873375"/>
          </a:xfrm>
          <a:prstGeom prst="leftBrace">
            <a:avLst>
              <a:gd name="adj1" fmla="val 83485"/>
              <a:gd name="adj2" fmla="val 50329"/>
            </a:avLst>
          </a:prstGeom>
          <a:solidFill>
            <a:schemeClr val="bg1"/>
          </a:solidFill>
          <a:ln w="25400" algn="ctr">
            <a:solidFill>
              <a:schemeClr val="tx1"/>
            </a:solidFill>
            <a:round/>
          </a:ln>
        </p:spPr>
        <p:txBody>
          <a:bodyPr vert="eaVert" anchor="ctr"/>
          <a:lstStyle/>
          <a:p>
            <a:endParaRPr lang="zh-CN" altLang="en-US" sz="2400">
              <a:latin typeface="微软雅黑" panose="020B0503020204020204" pitchFamily="34" charset="-122"/>
              <a:ea typeface="微软雅黑" panose="020B0503020204020204" pitchFamily="34" charset="-122"/>
            </a:endParaRPr>
          </a:p>
        </p:txBody>
      </p:sp>
      <p:sp>
        <p:nvSpPr>
          <p:cNvPr id="13" name="TextBox 4"/>
          <p:cNvSpPr txBox="1">
            <a:spLocks noChangeArrowheads="1"/>
          </p:cNvSpPr>
          <p:nvPr/>
        </p:nvSpPr>
        <p:spPr bwMode="auto">
          <a:xfrm>
            <a:off x="3511550" y="2103120"/>
            <a:ext cx="11493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公顷</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TextBox 27"/>
          <p:cNvSpPr txBox="1">
            <a:spLocks noChangeArrowheads="1"/>
          </p:cNvSpPr>
          <p:nvPr/>
        </p:nvSpPr>
        <p:spPr bwMode="auto">
          <a:xfrm>
            <a:off x="1293495" y="2369185"/>
            <a:ext cx="15938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zh-CN" altLang="en-US" sz="2400" b="0" dirty="0">
                <a:latin typeface="微软雅黑" panose="020B0503020204020204" pitchFamily="34" charset="-122"/>
                <a:ea typeface="微软雅黑" panose="020B0503020204020204" pitchFamily="34" charset="-122"/>
              </a:rPr>
              <a:t>实际：</a:t>
            </a:r>
            <a:endParaRPr lang="zh-CN" altLang="en-US" sz="2400" b="0" dirty="0">
              <a:latin typeface="微软雅黑" panose="020B0503020204020204" pitchFamily="34" charset="-122"/>
              <a:ea typeface="微软雅黑" panose="020B0503020204020204" pitchFamily="34" charset="-122"/>
            </a:endParaRPr>
          </a:p>
        </p:txBody>
      </p:sp>
      <p:sp>
        <p:nvSpPr>
          <p:cNvPr id="15" name="左大括号 1"/>
          <p:cNvSpPr/>
          <p:nvPr/>
        </p:nvSpPr>
        <p:spPr bwMode="auto">
          <a:xfrm rot="16200000">
            <a:off x="4257040" y="1021080"/>
            <a:ext cx="157480" cy="3564255"/>
          </a:xfrm>
          <a:prstGeom prst="leftBrace">
            <a:avLst>
              <a:gd name="adj1" fmla="val 83456"/>
              <a:gd name="adj2" fmla="val 50329"/>
            </a:avLst>
          </a:prstGeom>
          <a:solidFill>
            <a:schemeClr val="bg1"/>
          </a:solidFill>
          <a:ln w="25400" algn="ctr">
            <a:solidFill>
              <a:schemeClr val="tx1"/>
            </a:solidFill>
            <a:round/>
          </a:ln>
        </p:spPr>
        <p:txBody>
          <a:bodyPr vert="eaVert" anchor="ctr"/>
          <a:lstStyle/>
          <a:p>
            <a:endParaRPr lang="zh-CN" altLang="en-US" sz="2400">
              <a:latin typeface="微软雅黑" panose="020B0503020204020204" pitchFamily="34" charset="-122"/>
              <a:ea typeface="微软雅黑" panose="020B0503020204020204" pitchFamily="34" charset="-122"/>
            </a:endParaRPr>
          </a:p>
        </p:txBody>
      </p:sp>
      <p:sp>
        <p:nvSpPr>
          <p:cNvPr id="16" name="TextBox 23"/>
          <p:cNvSpPr txBox="1">
            <a:spLocks noChangeArrowheads="1"/>
          </p:cNvSpPr>
          <p:nvPr/>
        </p:nvSpPr>
        <p:spPr bwMode="auto">
          <a:xfrm>
            <a:off x="3800475" y="2923540"/>
            <a:ext cx="13639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14</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公顷</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 name="TextBox 43"/>
          <p:cNvSpPr txBox="1">
            <a:spLocks noChangeArrowheads="1"/>
          </p:cNvSpPr>
          <p:nvPr/>
        </p:nvSpPr>
        <p:spPr bwMode="auto">
          <a:xfrm>
            <a:off x="5471882" y="1549813"/>
            <a:ext cx="141922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zh-CN" altLang="en-US" sz="2400" b="0" dirty="0">
                <a:latin typeface="微软雅黑" panose="020B0503020204020204" pitchFamily="34" charset="-122"/>
                <a:ea typeface="微软雅黑" panose="020B0503020204020204" pitchFamily="34" charset="-122"/>
              </a:rPr>
              <a:t>比原计划</a:t>
            </a:r>
            <a:endParaRPr lang="en-US" altLang="zh-CN" sz="2400" b="0" dirty="0">
              <a:latin typeface="微软雅黑" panose="020B0503020204020204" pitchFamily="34" charset="-122"/>
              <a:ea typeface="微软雅黑" panose="020B0503020204020204" pitchFamily="34" charset="-122"/>
            </a:endParaRPr>
          </a:p>
          <a:p>
            <a:pPr eaLnBrk="1" hangingPunct="1"/>
            <a:r>
              <a:rPr lang="zh-CN" altLang="en-US" sz="2400" b="0" dirty="0">
                <a:latin typeface="微软雅黑" panose="020B0503020204020204" pitchFamily="34" charset="-122"/>
                <a:ea typeface="微软雅黑" panose="020B0503020204020204" pitchFamily="34" charset="-122"/>
              </a:rPr>
              <a:t>多造的</a:t>
            </a:r>
            <a:endParaRPr lang="zh-CN" altLang="en-US" sz="2400" b="0" dirty="0">
              <a:latin typeface="微软雅黑" panose="020B0503020204020204" pitchFamily="34" charset="-122"/>
              <a:ea typeface="微软雅黑" panose="020B0503020204020204" pitchFamily="34" charset="-122"/>
            </a:endParaRPr>
          </a:p>
        </p:txBody>
      </p:sp>
      <p:grpSp>
        <p:nvGrpSpPr>
          <p:cNvPr id="17" name="组合 16"/>
          <p:cNvGrpSpPr/>
          <p:nvPr/>
        </p:nvGrpSpPr>
        <p:grpSpPr>
          <a:xfrm>
            <a:off x="2553970" y="1663700"/>
            <a:ext cx="2873375" cy="193675"/>
            <a:chOff x="6372" y="6970"/>
            <a:chExt cx="4525" cy="305"/>
          </a:xfrm>
        </p:grpSpPr>
        <p:cxnSp>
          <p:nvCxnSpPr>
            <p:cNvPr id="27" name="直接连接符 11"/>
            <p:cNvCxnSpPr>
              <a:cxnSpLocks noChangeShapeType="1"/>
            </p:cNvCxnSpPr>
            <p:nvPr/>
          </p:nvCxnSpPr>
          <p:spPr bwMode="auto">
            <a:xfrm>
              <a:off x="6372" y="7247"/>
              <a:ext cx="4525" cy="0"/>
            </a:xfrm>
            <a:prstGeom prst="line">
              <a:avLst/>
            </a:prstGeom>
            <a:noFill/>
            <a:ln w="25400" algn="ctr">
              <a:solidFill>
                <a:schemeClr val="tx1"/>
              </a:solidFill>
              <a:round/>
            </a:ln>
            <a:extLst>
              <a:ext uri="{909E8E84-426E-40DD-AFC4-6F175D3DCCD1}">
                <a14:hiddenFill xmlns:a14="http://schemas.microsoft.com/office/drawing/2010/main">
                  <a:noFill/>
                </a14:hiddenFill>
              </a:ext>
            </a:extLst>
          </p:spPr>
        </p:cxnSp>
        <p:cxnSp>
          <p:nvCxnSpPr>
            <p:cNvPr id="33" name="直接连接符 17"/>
            <p:cNvCxnSpPr>
              <a:cxnSpLocks noChangeShapeType="1"/>
            </p:cNvCxnSpPr>
            <p:nvPr/>
          </p:nvCxnSpPr>
          <p:spPr bwMode="auto">
            <a:xfrm>
              <a:off x="6372" y="6970"/>
              <a:ext cx="0" cy="283"/>
            </a:xfrm>
            <a:prstGeom prst="line">
              <a:avLst/>
            </a:prstGeom>
            <a:noFill/>
            <a:ln w="25400" algn="ctr">
              <a:solidFill>
                <a:schemeClr val="tx1"/>
              </a:solidFill>
              <a:round/>
            </a:ln>
            <a:extLst>
              <a:ext uri="{909E8E84-426E-40DD-AFC4-6F175D3DCCD1}">
                <a14:hiddenFill xmlns:a14="http://schemas.microsoft.com/office/drawing/2010/main">
                  <a:noFill/>
                </a14:hiddenFill>
              </a:ext>
            </a:extLst>
          </p:spPr>
        </p:cxnSp>
        <p:cxnSp>
          <p:nvCxnSpPr>
            <p:cNvPr id="20" name="直接连接符 17"/>
            <p:cNvCxnSpPr>
              <a:cxnSpLocks noChangeShapeType="1"/>
            </p:cNvCxnSpPr>
            <p:nvPr/>
          </p:nvCxnSpPr>
          <p:spPr bwMode="auto">
            <a:xfrm>
              <a:off x="10897" y="6993"/>
              <a:ext cx="0" cy="283"/>
            </a:xfrm>
            <a:prstGeom prst="line">
              <a:avLst/>
            </a:prstGeom>
            <a:noFill/>
            <a:ln w="25400" algn="ctr">
              <a:solidFill>
                <a:schemeClr val="tx1"/>
              </a:solidFill>
              <a:round/>
            </a:ln>
            <a:extLst>
              <a:ext uri="{909E8E84-426E-40DD-AFC4-6F175D3DCCD1}">
                <a14:hiddenFill xmlns:a14="http://schemas.microsoft.com/office/drawing/2010/main">
                  <a:noFill/>
                </a14:hiddenFill>
              </a:ext>
            </a:extLst>
          </p:spPr>
        </p:cxnSp>
      </p:grpSp>
      <p:grpSp>
        <p:nvGrpSpPr>
          <p:cNvPr id="28" name="组合 27"/>
          <p:cNvGrpSpPr/>
          <p:nvPr/>
        </p:nvGrpSpPr>
        <p:grpSpPr>
          <a:xfrm>
            <a:off x="2557780" y="2434590"/>
            <a:ext cx="3603625" cy="194310"/>
            <a:chOff x="6372" y="6970"/>
            <a:chExt cx="5675" cy="306"/>
          </a:xfrm>
        </p:grpSpPr>
        <p:cxnSp>
          <p:nvCxnSpPr>
            <p:cNvPr id="29" name="直接连接符 11"/>
            <p:cNvCxnSpPr>
              <a:cxnSpLocks noChangeShapeType="1"/>
            </p:cNvCxnSpPr>
            <p:nvPr/>
          </p:nvCxnSpPr>
          <p:spPr bwMode="auto">
            <a:xfrm>
              <a:off x="6372" y="7247"/>
              <a:ext cx="5669" cy="0"/>
            </a:xfrm>
            <a:prstGeom prst="line">
              <a:avLst/>
            </a:prstGeom>
            <a:noFill/>
            <a:ln w="25400" algn="ctr">
              <a:solidFill>
                <a:schemeClr val="tx1"/>
              </a:solidFill>
              <a:round/>
            </a:ln>
            <a:extLst>
              <a:ext uri="{909E8E84-426E-40DD-AFC4-6F175D3DCCD1}">
                <a14:hiddenFill xmlns:a14="http://schemas.microsoft.com/office/drawing/2010/main">
                  <a:noFill/>
                </a14:hiddenFill>
              </a:ext>
            </a:extLst>
          </p:spPr>
        </p:cxnSp>
        <p:cxnSp>
          <p:nvCxnSpPr>
            <p:cNvPr id="30" name="直接连接符 17"/>
            <p:cNvCxnSpPr>
              <a:cxnSpLocks noChangeShapeType="1"/>
            </p:cNvCxnSpPr>
            <p:nvPr/>
          </p:nvCxnSpPr>
          <p:spPr bwMode="auto">
            <a:xfrm>
              <a:off x="6372" y="6970"/>
              <a:ext cx="0" cy="283"/>
            </a:xfrm>
            <a:prstGeom prst="line">
              <a:avLst/>
            </a:prstGeom>
            <a:noFill/>
            <a:ln w="25400" algn="ctr">
              <a:solidFill>
                <a:schemeClr val="tx1"/>
              </a:solidFill>
              <a:round/>
            </a:ln>
            <a:extLst>
              <a:ext uri="{909E8E84-426E-40DD-AFC4-6F175D3DCCD1}">
                <a14:hiddenFill xmlns:a14="http://schemas.microsoft.com/office/drawing/2010/main">
                  <a:noFill/>
                </a14:hiddenFill>
              </a:ext>
            </a:extLst>
          </p:spPr>
        </p:cxnSp>
        <p:cxnSp>
          <p:nvCxnSpPr>
            <p:cNvPr id="41" name="直接连接符 17"/>
            <p:cNvCxnSpPr>
              <a:cxnSpLocks noChangeShapeType="1"/>
            </p:cNvCxnSpPr>
            <p:nvPr/>
          </p:nvCxnSpPr>
          <p:spPr bwMode="auto">
            <a:xfrm>
              <a:off x="12047" y="6993"/>
              <a:ext cx="0" cy="283"/>
            </a:xfrm>
            <a:prstGeom prst="line">
              <a:avLst/>
            </a:prstGeom>
            <a:noFill/>
            <a:ln w="25400" algn="ctr">
              <a:solidFill>
                <a:schemeClr val="tx1"/>
              </a:solidFill>
              <a:round/>
            </a:ln>
            <a:extLst>
              <a:ext uri="{909E8E84-426E-40DD-AFC4-6F175D3DCCD1}">
                <a14:hiddenFill xmlns:a14="http://schemas.microsoft.com/office/drawing/2010/main">
                  <a:noFill/>
                </a14:hiddenFill>
              </a:ext>
            </a:extLst>
          </p:spPr>
        </p:cxnSp>
      </p:grpSp>
      <p:grpSp>
        <p:nvGrpSpPr>
          <p:cNvPr id="56" name="组合 55"/>
          <p:cNvGrpSpPr/>
          <p:nvPr/>
        </p:nvGrpSpPr>
        <p:grpSpPr>
          <a:xfrm>
            <a:off x="7084695" y="654685"/>
            <a:ext cx="5106670" cy="1534160"/>
            <a:chOff x="-30" y="5116"/>
            <a:chExt cx="8042" cy="2416"/>
          </a:xfrm>
        </p:grpSpPr>
        <p:grpSp>
          <p:nvGrpSpPr>
            <p:cNvPr id="46" name="组合 45"/>
            <p:cNvGrpSpPr/>
            <p:nvPr/>
          </p:nvGrpSpPr>
          <p:grpSpPr>
            <a:xfrm>
              <a:off x="-30" y="5116"/>
              <a:ext cx="8042" cy="2416"/>
              <a:chOff x="-1456" y="5091"/>
              <a:chExt cx="8042" cy="2416"/>
            </a:xfrm>
          </p:grpSpPr>
          <p:pic>
            <p:nvPicPr>
              <p:cNvPr id="45" name="图片 44" descr="51miz-E845349-29AD8A64"/>
              <p:cNvPicPr>
                <a:picLocks noChangeAspect="1"/>
              </p:cNvPicPr>
              <p:nvPr/>
            </p:nvPicPr>
            <p:blipFill>
              <a:blip r:embed="rId2"/>
              <a:srcRect t="49954" b="27676"/>
              <a:stretch>
                <a:fillRect/>
              </a:stretch>
            </p:blipFill>
            <p:spPr>
              <a:xfrm>
                <a:off x="-1456" y="5091"/>
                <a:ext cx="8043" cy="2416"/>
              </a:xfrm>
              <a:prstGeom prst="rect">
                <a:avLst/>
              </a:prstGeom>
            </p:spPr>
          </p:pic>
          <p:sp>
            <p:nvSpPr>
              <p:cNvPr id="42" name="文本框 41"/>
              <p:cNvSpPr txBox="1"/>
              <p:nvPr/>
            </p:nvSpPr>
            <p:spPr>
              <a:xfrm>
                <a:off x="1343" y="5642"/>
                <a:ext cx="4128" cy="1307"/>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先求实际比原计划</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r>
                  <a:rPr lang="zh-CN" altLang="en-US" sz="2400" dirty="0">
                    <a:solidFill>
                      <a:schemeClr val="bg1"/>
                    </a:solidFill>
                    <a:latin typeface="微软雅黑" panose="020B0503020204020204" pitchFamily="34" charset="-122"/>
                    <a:ea typeface="微软雅黑" panose="020B0503020204020204" pitchFamily="34" charset="-122"/>
                    <a:sym typeface="+mn-ea"/>
                  </a:rPr>
                  <a:t>增加</a:t>
                </a:r>
                <a:r>
                  <a:rPr lang="zh-CN" altLang="en-US" sz="2400" dirty="0">
                    <a:solidFill>
                      <a:schemeClr val="tx1"/>
                    </a:solidFill>
                    <a:latin typeface="微软雅黑" panose="020B0503020204020204" pitchFamily="34" charset="-122"/>
                    <a:ea typeface="微软雅黑" panose="020B0503020204020204" pitchFamily="34" charset="-122"/>
                    <a:sym typeface="+mn-ea"/>
                  </a:rPr>
                  <a:t>的公顷数。</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49" name="文本框 48"/>
            <p:cNvSpPr txBox="1"/>
            <p:nvPr/>
          </p:nvSpPr>
          <p:spPr>
            <a:xfrm>
              <a:off x="1153" y="5909"/>
              <a:ext cx="633" cy="822"/>
            </a:xfrm>
            <a:prstGeom prst="rect">
              <a:avLst/>
            </a:prstGeom>
            <a:noFill/>
          </p:spPr>
          <p:txBody>
            <a:bodyPr wrap="none" rtlCol="0">
              <a:spAutoFit/>
            </a:bodyPr>
            <a:p>
              <a:r>
                <a:rPr lang="en-US" altLang="zh-CN" sz="2800" b="1">
                  <a:solidFill>
                    <a:schemeClr val="bg1"/>
                  </a:solidFill>
                  <a:latin typeface="微软雅黑" panose="020B0503020204020204" pitchFamily="34" charset="-122"/>
                  <a:ea typeface="微软雅黑" panose="020B0503020204020204" pitchFamily="34" charset="-122"/>
                </a:rPr>
                <a:t>1</a:t>
              </a:r>
              <a:endParaRPr lang="en-US" altLang="zh-CN" sz="2800" b="1">
                <a:solidFill>
                  <a:schemeClr val="bg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7065645" y="2097405"/>
            <a:ext cx="5212080" cy="1534160"/>
            <a:chOff x="-70" y="7459"/>
            <a:chExt cx="8208" cy="2416"/>
          </a:xfrm>
        </p:grpSpPr>
        <p:grpSp>
          <p:nvGrpSpPr>
            <p:cNvPr id="48" name="组合 47"/>
            <p:cNvGrpSpPr/>
            <p:nvPr/>
          </p:nvGrpSpPr>
          <p:grpSpPr>
            <a:xfrm>
              <a:off x="-70" y="7459"/>
              <a:ext cx="8208" cy="2416"/>
              <a:chOff x="-1552" y="7284"/>
              <a:chExt cx="8208" cy="2416"/>
            </a:xfrm>
          </p:grpSpPr>
          <p:pic>
            <p:nvPicPr>
              <p:cNvPr id="47" name="图片 46" descr="51miz-E845349-29AD8A64"/>
              <p:cNvPicPr>
                <a:picLocks noChangeAspect="1"/>
              </p:cNvPicPr>
              <p:nvPr/>
            </p:nvPicPr>
            <p:blipFill>
              <a:blip r:embed="rId2"/>
              <a:srcRect t="27907" b="49722"/>
              <a:stretch>
                <a:fillRect/>
              </a:stretch>
            </p:blipFill>
            <p:spPr>
              <a:xfrm>
                <a:off x="-1552" y="7284"/>
                <a:ext cx="8208" cy="2416"/>
              </a:xfrm>
              <a:prstGeom prst="rect">
                <a:avLst/>
              </a:prstGeom>
            </p:spPr>
          </p:pic>
          <p:sp>
            <p:nvSpPr>
              <p:cNvPr id="43" name="文本框 42"/>
              <p:cNvSpPr txBox="1"/>
              <p:nvPr/>
            </p:nvSpPr>
            <p:spPr>
              <a:xfrm>
                <a:off x="1056" y="7889"/>
                <a:ext cx="5270" cy="1307"/>
              </a:xfrm>
              <a:prstGeom prst="rect">
                <a:avLst/>
              </a:prstGeom>
              <a:noFill/>
            </p:spPr>
            <p:txBody>
              <a:bodyPr wrap="square" rtlCol="0" anchor="t">
                <a:spAutoFit/>
              </a:bodyPr>
              <a:p>
                <a:r>
                  <a:rPr lang="zh-CN" altLang="en-US" sz="2400" dirty="0">
                    <a:latin typeface="微软雅黑" panose="020B0503020204020204" pitchFamily="34" charset="-122"/>
                    <a:ea typeface="微软雅黑" panose="020B0503020204020204" pitchFamily="34" charset="-122"/>
                    <a:sym typeface="+mn-ea"/>
                  </a:rPr>
                  <a:t>再求</a:t>
                </a:r>
                <a:r>
                  <a:rPr lang="zh-CN" altLang="en-US" sz="2400" dirty="0">
                    <a:solidFill>
                      <a:schemeClr val="bg1"/>
                    </a:solidFill>
                    <a:latin typeface="微软雅黑" panose="020B0503020204020204" pitchFamily="34" charset="-122"/>
                    <a:ea typeface="微软雅黑" panose="020B0503020204020204" pitchFamily="34" charset="-122"/>
                    <a:sym typeface="+mn-ea"/>
                  </a:rPr>
                  <a:t>增加</a:t>
                </a:r>
                <a:r>
                  <a:rPr lang="zh-CN" altLang="en-US" sz="2400" dirty="0">
                    <a:latin typeface="微软雅黑" panose="020B0503020204020204" pitchFamily="34" charset="-122"/>
                    <a:ea typeface="微软雅黑" panose="020B0503020204020204" pitchFamily="34" charset="-122"/>
                    <a:sym typeface="+mn-ea"/>
                  </a:rPr>
                  <a:t>的公顷数占</a:t>
                </a:r>
                <a:endParaRPr lang="zh-CN" altLang="en-US" sz="2400" dirty="0">
                  <a:latin typeface="微软雅黑" panose="020B0503020204020204" pitchFamily="34" charset="-122"/>
                  <a:ea typeface="微软雅黑" panose="020B0503020204020204" pitchFamily="34" charset="-122"/>
                  <a:sym typeface="+mn-ea"/>
                </a:endParaRPr>
              </a:p>
              <a:p>
                <a:r>
                  <a:rPr lang="zh-CN" altLang="en-US" sz="2400" dirty="0">
                    <a:solidFill>
                      <a:schemeClr val="bg1"/>
                    </a:solidFill>
                    <a:latin typeface="微软雅黑" panose="020B0503020204020204" pitchFamily="34" charset="-122"/>
                    <a:ea typeface="微软雅黑" panose="020B0503020204020204" pitchFamily="34" charset="-122"/>
                    <a:sym typeface="+mn-ea"/>
                  </a:rPr>
                  <a:t>原计划</a:t>
                </a:r>
                <a:r>
                  <a:rPr lang="zh-CN" altLang="en-US" sz="2400" dirty="0">
                    <a:latin typeface="微软雅黑" panose="020B0503020204020204" pitchFamily="34" charset="-122"/>
                    <a:ea typeface="微软雅黑" panose="020B0503020204020204" pitchFamily="34" charset="-122"/>
                    <a:sym typeface="+mn-ea"/>
                  </a:rPr>
                  <a:t>的百分之几。</a:t>
                </a:r>
                <a:endParaRPr lang="zh-CN" altLang="en-US" sz="2400">
                  <a:latin typeface="微软雅黑" panose="020B0503020204020204" pitchFamily="34" charset="-122"/>
                  <a:ea typeface="微软雅黑" panose="020B0503020204020204" pitchFamily="34" charset="-122"/>
                </a:endParaRPr>
              </a:p>
            </p:txBody>
          </p:sp>
        </p:grpSp>
        <p:sp>
          <p:nvSpPr>
            <p:cNvPr id="51" name="文本框 50"/>
            <p:cNvSpPr txBox="1"/>
            <p:nvPr/>
          </p:nvSpPr>
          <p:spPr>
            <a:xfrm>
              <a:off x="1153" y="8256"/>
              <a:ext cx="633" cy="822"/>
            </a:xfrm>
            <a:prstGeom prst="rect">
              <a:avLst/>
            </a:prstGeom>
            <a:noFill/>
          </p:spPr>
          <p:txBody>
            <a:bodyPr wrap="none" rtlCol="0">
              <a:spAutoFit/>
            </a:bodyPr>
            <a:p>
              <a:r>
                <a:rPr lang="en-US" altLang="zh-CN" sz="2800" b="1">
                  <a:solidFill>
                    <a:schemeClr val="bg1"/>
                  </a:solidFill>
                  <a:latin typeface="微软雅黑" panose="020B0503020204020204" pitchFamily="34" charset="-122"/>
                  <a:ea typeface="微软雅黑" panose="020B0503020204020204" pitchFamily="34" charset="-122"/>
                </a:rPr>
                <a:t>2</a:t>
              </a:r>
              <a:endParaRPr lang="en-US" altLang="zh-CN" sz="2800" b="1">
                <a:solidFill>
                  <a:schemeClr val="bg1"/>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1325245" y="4267835"/>
            <a:ext cx="3516630" cy="1866900"/>
            <a:chOff x="2087" y="6721"/>
            <a:chExt cx="5538" cy="2940"/>
          </a:xfrm>
        </p:grpSpPr>
        <p:grpSp>
          <p:nvGrpSpPr>
            <p:cNvPr id="58" name="组合 57"/>
            <p:cNvGrpSpPr/>
            <p:nvPr/>
          </p:nvGrpSpPr>
          <p:grpSpPr>
            <a:xfrm>
              <a:off x="2087" y="6721"/>
              <a:ext cx="5539" cy="2940"/>
              <a:chOff x="1679" y="4601"/>
              <a:chExt cx="14558" cy="4426"/>
            </a:xfrm>
            <a:effectLst>
              <a:outerShdw blurRad="76200" dir="13500000" sy="23000" kx="1200000" algn="br" rotWithShape="0">
                <a:prstClr val="black">
                  <a:alpha val="20000"/>
                </a:prstClr>
              </a:outerShdw>
            </a:effectLst>
          </p:grpSpPr>
          <p:sp>
            <p:nvSpPr>
              <p:cNvPr id="59" name="圆角矩形 58"/>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圆角矩形 59"/>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圆角矩形 60"/>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圆角矩形 61"/>
              <p:cNvSpPr/>
              <p:nvPr/>
            </p:nvSpPr>
            <p:spPr>
              <a:xfrm>
                <a:off x="1679" y="4601"/>
                <a:ext cx="14557" cy="4426"/>
              </a:xfrm>
              <a:prstGeom prst="roundRect">
                <a:avLst/>
              </a:prstGeom>
              <a:solidFill>
                <a:srgbClr val="E96DEB"/>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2" name="文本框 51"/>
            <p:cNvSpPr txBox="1"/>
            <p:nvPr/>
          </p:nvSpPr>
          <p:spPr>
            <a:xfrm>
              <a:off x="2545" y="7315"/>
              <a:ext cx="4887"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14 - 12 = 2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（公顷）</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54" name="文本框 53"/>
          <p:cNvSpPr txBox="1"/>
          <p:nvPr/>
        </p:nvSpPr>
        <p:spPr>
          <a:xfrm>
            <a:off x="1525270" y="5273675"/>
            <a:ext cx="328612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2 </a:t>
            </a:r>
            <a:r>
              <a:rPr lang="en-US" altLang="zh-CN" sz="2400">
                <a:latin typeface="Arial" panose="020B0604020202020204" pitchFamily="34" charset="0"/>
                <a:ea typeface="微软雅黑" panose="020B0503020204020204" pitchFamily="34" charset="-122"/>
                <a:cs typeface="微软雅黑" panose="020B0503020204020204" pitchFamily="34" charset="-122"/>
              </a:rPr>
              <a:t>÷12 </a:t>
            </a:r>
            <a:r>
              <a:rPr lang="en-US" altLang="zh-CN" sz="2400">
                <a:latin typeface="微软雅黑" panose="020B0503020204020204" pitchFamily="34" charset="-122"/>
                <a:ea typeface="微软雅黑" panose="020B0503020204020204" pitchFamily="34" charset="-122"/>
                <a:cs typeface="Arial" panose="020B0604020202020204" pitchFamily="34" charset="0"/>
              </a:rPr>
              <a:t>≈</a:t>
            </a:r>
            <a:r>
              <a:rPr lang="en-US" altLang="zh-CN" sz="2400">
                <a:latin typeface="Arial" panose="020B0604020202020204" pitchFamily="34" charset="0"/>
                <a:ea typeface="微软雅黑" panose="020B0503020204020204" pitchFamily="34" charset="-122"/>
                <a:cs typeface="Arial" panose="020B0604020202020204" pitchFamily="34" charset="0"/>
              </a:rPr>
              <a:t>0.167</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16.7</a:t>
            </a:r>
            <a:r>
              <a:rPr lang="en-US" altLang="zh-CN" sz="2400">
                <a:latin typeface="微软雅黑" panose="020B0503020204020204" pitchFamily="34" charset="-122"/>
                <a:ea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9" name="组合 68"/>
          <p:cNvGrpSpPr/>
          <p:nvPr/>
        </p:nvGrpSpPr>
        <p:grpSpPr>
          <a:xfrm>
            <a:off x="5694045" y="3937000"/>
            <a:ext cx="3027680" cy="2434590"/>
            <a:chOff x="8967" y="6475"/>
            <a:chExt cx="4768" cy="3834"/>
          </a:xfrm>
        </p:grpSpPr>
        <p:grpSp>
          <p:nvGrpSpPr>
            <p:cNvPr id="64" name="组合 63"/>
            <p:cNvGrpSpPr/>
            <p:nvPr/>
          </p:nvGrpSpPr>
          <p:grpSpPr>
            <a:xfrm>
              <a:off x="8967" y="6475"/>
              <a:ext cx="4717" cy="3834"/>
              <a:chOff x="1679" y="4601"/>
              <a:chExt cx="14558" cy="4426"/>
            </a:xfrm>
            <a:effectLst>
              <a:outerShdw blurRad="76200" dir="13500000" sy="23000" kx="1200000" algn="br" rotWithShape="0">
                <a:prstClr val="black">
                  <a:alpha val="20000"/>
                </a:prstClr>
              </a:outerShdw>
            </a:effectLst>
          </p:grpSpPr>
          <p:sp>
            <p:nvSpPr>
              <p:cNvPr id="65" name="圆角矩形 64"/>
              <p:cNvSpPr/>
              <p:nvPr/>
            </p:nvSpPr>
            <p:spPr>
              <a:xfrm>
                <a:off x="1679" y="4601"/>
                <a:ext cx="14557" cy="4426"/>
              </a:xfrm>
              <a:prstGeom prst="roundRect">
                <a:avLst/>
              </a:prstGeom>
              <a:solidFill>
                <a:srgbClr val="92D050"/>
              </a:solid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6" name="圆角矩形 65"/>
              <p:cNvSpPr/>
              <p:nvPr/>
            </p:nvSpPr>
            <p:spPr>
              <a:xfrm>
                <a:off x="1680" y="4601"/>
                <a:ext cx="14557" cy="4426"/>
              </a:xfrm>
              <a:prstGeom prst="roundRect">
                <a:avLst/>
              </a:prstGeom>
              <a:solidFill>
                <a:srgbClr val="92D050"/>
              </a:solidFill>
              <a:ln>
                <a:solidFill>
                  <a:srgbClr val="FF0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7" name="圆角矩形 66"/>
              <p:cNvSpPr/>
              <p:nvPr/>
            </p:nvSpPr>
            <p:spPr>
              <a:xfrm>
                <a:off x="1679" y="4601"/>
                <a:ext cx="14557" cy="4426"/>
              </a:xfrm>
              <a:prstGeom prst="roundRect">
                <a:avLst/>
              </a:prstGeom>
              <a:solidFill>
                <a:srgbClr val="92D05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圆角矩形 67"/>
              <p:cNvSpPr/>
              <p:nvPr/>
            </p:nvSpPr>
            <p:spPr>
              <a:xfrm>
                <a:off x="1679" y="4601"/>
                <a:ext cx="14557" cy="4426"/>
              </a:xfrm>
              <a:prstGeom prst="roundRect">
                <a:avLst/>
              </a:prstGeom>
              <a:solidFill>
                <a:srgbClr val="EFFB33"/>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5" name="文本框 54"/>
            <p:cNvSpPr txBox="1"/>
            <p:nvPr/>
          </p:nvSpPr>
          <p:spPr>
            <a:xfrm>
              <a:off x="9587" y="6576"/>
              <a:ext cx="4148" cy="3633"/>
            </a:xfrm>
            <a:prstGeom prst="rect">
              <a:avLst/>
            </a:prstGeom>
            <a:noFill/>
          </p:spPr>
          <p:txBody>
            <a:bodyPr wrap="square" rtlCol="0" anchor="t">
              <a:spAutoFit/>
            </a:bodyPr>
            <a:p>
              <a:pPr>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(14-12)÷12</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2÷12</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0.167</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16.7%</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right)">
                                      <p:cBhvr>
                                        <p:cTn id="7" dur="500"/>
                                        <p:tgtEl>
                                          <p:spTgt spid="5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right)">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additive="base">
                                        <p:cTn id="17" dur="500"/>
                                        <p:tgtEl>
                                          <p:spTgt spid="63"/>
                                        </p:tgtEl>
                                        <p:attrNameLst>
                                          <p:attrName>ppt_y</p:attrName>
                                        </p:attrNameLst>
                                      </p:cBhvr>
                                      <p:tavLst>
                                        <p:tav tm="0">
                                          <p:val>
                                            <p:strVal val="#ppt_y+#ppt_h*1.125000"/>
                                          </p:val>
                                        </p:tav>
                                        <p:tav tm="100000">
                                          <p:val>
                                            <p:strVal val="#ppt_y"/>
                                          </p:val>
                                        </p:tav>
                                      </p:tavLst>
                                    </p:anim>
                                    <p:animEffect transition="in" filter="wipe(up)">
                                      <p:cBhvr>
                                        <p:cTn id="18" dur="500"/>
                                        <p:tgtEl>
                                          <p:spTgt spid="63"/>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additive="base">
                                        <p:cTn id="23" dur="500"/>
                                        <p:tgtEl>
                                          <p:spTgt spid="54"/>
                                        </p:tgtEl>
                                        <p:attrNameLst>
                                          <p:attrName>ppt_y</p:attrName>
                                        </p:attrNameLst>
                                      </p:cBhvr>
                                      <p:tavLst>
                                        <p:tav tm="0">
                                          <p:val>
                                            <p:strVal val="#ppt_y+#ppt_h*1.125000"/>
                                          </p:val>
                                        </p:tav>
                                        <p:tav tm="100000">
                                          <p:val>
                                            <p:strVal val="#ppt_y"/>
                                          </p:val>
                                        </p:tav>
                                      </p:tavLst>
                                    </p:anim>
                                    <p:animEffect transition="in" filter="wipe(up)">
                                      <p:cBhvr>
                                        <p:cTn id="24" dur="500"/>
                                        <p:tgtEl>
                                          <p:spTgt spid="54"/>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additive="base">
                                        <p:cTn id="29" dur="500"/>
                                        <p:tgtEl>
                                          <p:spTgt spid="69"/>
                                        </p:tgtEl>
                                        <p:attrNameLst>
                                          <p:attrName>ppt_y</p:attrName>
                                        </p:attrNameLst>
                                      </p:cBhvr>
                                      <p:tavLst>
                                        <p:tav tm="0">
                                          <p:val>
                                            <p:strVal val="#ppt_y+#ppt_h*1.125000"/>
                                          </p:val>
                                        </p:tav>
                                        <p:tav tm="100000">
                                          <p:val>
                                            <p:strVal val="#ppt_y"/>
                                          </p:val>
                                        </p:tav>
                                      </p:tavLst>
                                    </p:anim>
                                    <p:animEffect transition="in" filter="wipe(up)">
                                      <p:cBhvr>
                                        <p:cTn id="3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cxnSp>
        <p:nvCxnSpPr>
          <p:cNvPr id="6" name="直接连接符 5"/>
          <p:cNvCxnSpPr>
            <a:cxnSpLocks noChangeShapeType="1"/>
          </p:cNvCxnSpPr>
          <p:nvPr/>
        </p:nvCxnSpPr>
        <p:spPr bwMode="auto">
          <a:xfrm>
            <a:off x="5426561" y="1581520"/>
            <a:ext cx="0" cy="1503362"/>
          </a:xfrm>
          <a:prstGeom prst="line">
            <a:avLst/>
          </a:prstGeom>
          <a:noFill/>
          <a:ln w="28575" algn="ctr">
            <a:solidFill>
              <a:srgbClr val="FF0000"/>
            </a:solidFill>
            <a:prstDash val="dash"/>
            <a:round/>
          </a:ln>
          <a:extLst>
            <a:ext uri="{909E8E84-426E-40DD-AFC4-6F175D3DCCD1}">
              <a14:hiddenFill xmlns:a14="http://schemas.microsoft.com/office/drawing/2010/main">
                <a:noFill/>
              </a14:hiddenFill>
            </a:ext>
          </a:extLst>
        </p:spPr>
      </p:cxnSp>
      <p:sp>
        <p:nvSpPr>
          <p:cNvPr id="7" name="左大括号 6"/>
          <p:cNvSpPr/>
          <p:nvPr/>
        </p:nvSpPr>
        <p:spPr bwMode="auto">
          <a:xfrm rot="5400000">
            <a:off x="5715198" y="2097636"/>
            <a:ext cx="144000" cy="720000"/>
          </a:xfrm>
          <a:prstGeom prst="leftBrace">
            <a:avLst>
              <a:gd name="adj1" fmla="val 82894"/>
              <a:gd name="adj2" fmla="val 50329"/>
            </a:avLst>
          </a:prstGeom>
          <a:solidFill>
            <a:schemeClr val="bg1"/>
          </a:solidFill>
          <a:ln w="25400" algn="ctr">
            <a:solidFill>
              <a:srgbClr val="FF0000"/>
            </a:solidFill>
            <a:round/>
          </a:ln>
        </p:spPr>
        <p:txBody>
          <a:bodyPr anchor="ctr"/>
          <a:lstStyle/>
          <a:p>
            <a:endParaRPr lang="zh-CN" altLang="en-US" sz="2400">
              <a:latin typeface="微软雅黑" panose="020B0503020204020204" pitchFamily="34" charset="-122"/>
              <a:ea typeface="微软雅黑" panose="020B0503020204020204" pitchFamily="34" charset="-122"/>
            </a:endParaRPr>
          </a:p>
        </p:txBody>
      </p:sp>
      <p:sp>
        <p:nvSpPr>
          <p:cNvPr id="8" name="TextBox 9"/>
          <p:cNvSpPr txBox="1">
            <a:spLocks noChangeArrowheads="1"/>
          </p:cNvSpPr>
          <p:nvPr/>
        </p:nvSpPr>
        <p:spPr bwMode="auto">
          <a:xfrm>
            <a:off x="1058545" y="1590040"/>
            <a:ext cx="12941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zh-CN" altLang="en-US" sz="2400" b="0" dirty="0">
                <a:latin typeface="微软雅黑" panose="020B0503020204020204" pitchFamily="34" charset="-122"/>
                <a:ea typeface="微软雅黑" panose="020B0503020204020204" pitchFamily="34" charset="-122"/>
              </a:rPr>
              <a:t>原计划：</a:t>
            </a:r>
            <a:endParaRPr lang="zh-CN" altLang="en-US" sz="2400" b="0" dirty="0">
              <a:latin typeface="微软雅黑" panose="020B0503020204020204" pitchFamily="34" charset="-122"/>
              <a:ea typeface="微软雅黑" panose="020B0503020204020204" pitchFamily="34" charset="-122"/>
            </a:endParaRPr>
          </a:p>
        </p:txBody>
      </p:sp>
      <p:sp>
        <p:nvSpPr>
          <p:cNvPr id="12" name="左大括号 18"/>
          <p:cNvSpPr/>
          <p:nvPr/>
        </p:nvSpPr>
        <p:spPr bwMode="auto">
          <a:xfrm rot="16200000">
            <a:off x="3912870" y="588645"/>
            <a:ext cx="155575" cy="2873375"/>
          </a:xfrm>
          <a:prstGeom prst="leftBrace">
            <a:avLst>
              <a:gd name="adj1" fmla="val 83485"/>
              <a:gd name="adj2" fmla="val 50329"/>
            </a:avLst>
          </a:prstGeom>
          <a:solidFill>
            <a:schemeClr val="bg1"/>
          </a:solidFill>
          <a:ln w="25400" algn="ctr">
            <a:solidFill>
              <a:schemeClr val="tx1"/>
            </a:solidFill>
            <a:round/>
          </a:ln>
        </p:spPr>
        <p:txBody>
          <a:bodyPr vert="eaVert" anchor="ctr"/>
          <a:lstStyle/>
          <a:p>
            <a:endParaRPr lang="zh-CN" altLang="en-US" sz="2400">
              <a:latin typeface="微软雅黑" panose="020B0503020204020204" pitchFamily="34" charset="-122"/>
              <a:ea typeface="微软雅黑" panose="020B0503020204020204" pitchFamily="34" charset="-122"/>
            </a:endParaRPr>
          </a:p>
        </p:txBody>
      </p:sp>
      <p:sp>
        <p:nvSpPr>
          <p:cNvPr id="13" name="TextBox 4"/>
          <p:cNvSpPr txBox="1">
            <a:spLocks noChangeArrowheads="1"/>
          </p:cNvSpPr>
          <p:nvPr/>
        </p:nvSpPr>
        <p:spPr bwMode="auto">
          <a:xfrm>
            <a:off x="3511550" y="2103120"/>
            <a:ext cx="11493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公顷</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TextBox 27"/>
          <p:cNvSpPr txBox="1">
            <a:spLocks noChangeArrowheads="1"/>
          </p:cNvSpPr>
          <p:nvPr/>
        </p:nvSpPr>
        <p:spPr bwMode="auto">
          <a:xfrm>
            <a:off x="1293495" y="2369185"/>
            <a:ext cx="15938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zh-CN" altLang="en-US" sz="2400" b="0" dirty="0">
                <a:latin typeface="微软雅黑" panose="020B0503020204020204" pitchFamily="34" charset="-122"/>
                <a:ea typeface="微软雅黑" panose="020B0503020204020204" pitchFamily="34" charset="-122"/>
              </a:rPr>
              <a:t>实际：</a:t>
            </a:r>
            <a:endParaRPr lang="zh-CN" altLang="en-US" sz="2400" b="0" dirty="0">
              <a:latin typeface="微软雅黑" panose="020B0503020204020204" pitchFamily="34" charset="-122"/>
              <a:ea typeface="微软雅黑" panose="020B0503020204020204" pitchFamily="34" charset="-122"/>
            </a:endParaRPr>
          </a:p>
        </p:txBody>
      </p:sp>
      <p:sp>
        <p:nvSpPr>
          <p:cNvPr id="15" name="左大括号 1"/>
          <p:cNvSpPr/>
          <p:nvPr/>
        </p:nvSpPr>
        <p:spPr bwMode="auto">
          <a:xfrm rot="16200000">
            <a:off x="4257040" y="1021080"/>
            <a:ext cx="157480" cy="3564255"/>
          </a:xfrm>
          <a:prstGeom prst="leftBrace">
            <a:avLst>
              <a:gd name="adj1" fmla="val 83456"/>
              <a:gd name="adj2" fmla="val 50329"/>
            </a:avLst>
          </a:prstGeom>
          <a:solidFill>
            <a:schemeClr val="bg1"/>
          </a:solidFill>
          <a:ln w="25400" algn="ctr">
            <a:solidFill>
              <a:schemeClr val="tx1"/>
            </a:solidFill>
            <a:round/>
          </a:ln>
        </p:spPr>
        <p:txBody>
          <a:bodyPr vert="eaVert" anchor="ctr"/>
          <a:lstStyle/>
          <a:p>
            <a:endParaRPr lang="zh-CN" altLang="en-US" sz="2400">
              <a:latin typeface="微软雅黑" panose="020B0503020204020204" pitchFamily="34" charset="-122"/>
              <a:ea typeface="微软雅黑" panose="020B0503020204020204" pitchFamily="34" charset="-122"/>
            </a:endParaRPr>
          </a:p>
        </p:txBody>
      </p:sp>
      <p:sp>
        <p:nvSpPr>
          <p:cNvPr id="16" name="TextBox 23"/>
          <p:cNvSpPr txBox="1">
            <a:spLocks noChangeArrowheads="1"/>
          </p:cNvSpPr>
          <p:nvPr/>
        </p:nvSpPr>
        <p:spPr bwMode="auto">
          <a:xfrm>
            <a:off x="3800475" y="2923540"/>
            <a:ext cx="13639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14</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公顷</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 name="TextBox 43"/>
          <p:cNvSpPr txBox="1">
            <a:spLocks noChangeArrowheads="1"/>
          </p:cNvSpPr>
          <p:nvPr/>
        </p:nvSpPr>
        <p:spPr bwMode="auto">
          <a:xfrm>
            <a:off x="5471882" y="1549813"/>
            <a:ext cx="141922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zh-CN" altLang="en-US" sz="2400" b="0" dirty="0">
                <a:latin typeface="微软雅黑" panose="020B0503020204020204" pitchFamily="34" charset="-122"/>
                <a:ea typeface="微软雅黑" panose="020B0503020204020204" pitchFamily="34" charset="-122"/>
              </a:rPr>
              <a:t>比原计划</a:t>
            </a:r>
            <a:endParaRPr lang="en-US" altLang="zh-CN" sz="2400" b="0" dirty="0">
              <a:latin typeface="微软雅黑" panose="020B0503020204020204" pitchFamily="34" charset="-122"/>
              <a:ea typeface="微软雅黑" panose="020B0503020204020204" pitchFamily="34" charset="-122"/>
            </a:endParaRPr>
          </a:p>
          <a:p>
            <a:pPr eaLnBrk="1" hangingPunct="1"/>
            <a:r>
              <a:rPr lang="zh-CN" altLang="en-US" sz="2400" b="0" dirty="0">
                <a:latin typeface="微软雅黑" panose="020B0503020204020204" pitchFamily="34" charset="-122"/>
                <a:ea typeface="微软雅黑" panose="020B0503020204020204" pitchFamily="34" charset="-122"/>
              </a:rPr>
              <a:t>多造的</a:t>
            </a:r>
            <a:endParaRPr lang="zh-CN" altLang="en-US" sz="2400" b="0" dirty="0">
              <a:latin typeface="微软雅黑" panose="020B0503020204020204" pitchFamily="34" charset="-122"/>
              <a:ea typeface="微软雅黑" panose="020B0503020204020204" pitchFamily="34" charset="-122"/>
            </a:endParaRPr>
          </a:p>
        </p:txBody>
      </p:sp>
      <p:grpSp>
        <p:nvGrpSpPr>
          <p:cNvPr id="17" name="组合 16"/>
          <p:cNvGrpSpPr/>
          <p:nvPr/>
        </p:nvGrpSpPr>
        <p:grpSpPr>
          <a:xfrm>
            <a:off x="2553970" y="1663700"/>
            <a:ext cx="2873375" cy="193675"/>
            <a:chOff x="6372" y="6970"/>
            <a:chExt cx="4525" cy="305"/>
          </a:xfrm>
        </p:grpSpPr>
        <p:cxnSp>
          <p:nvCxnSpPr>
            <p:cNvPr id="27" name="直接连接符 11"/>
            <p:cNvCxnSpPr>
              <a:cxnSpLocks noChangeShapeType="1"/>
            </p:cNvCxnSpPr>
            <p:nvPr/>
          </p:nvCxnSpPr>
          <p:spPr bwMode="auto">
            <a:xfrm>
              <a:off x="6372" y="7247"/>
              <a:ext cx="4525" cy="0"/>
            </a:xfrm>
            <a:prstGeom prst="line">
              <a:avLst/>
            </a:prstGeom>
            <a:noFill/>
            <a:ln w="25400" algn="ctr">
              <a:solidFill>
                <a:schemeClr val="tx1"/>
              </a:solidFill>
              <a:round/>
            </a:ln>
            <a:extLst>
              <a:ext uri="{909E8E84-426E-40DD-AFC4-6F175D3DCCD1}">
                <a14:hiddenFill xmlns:a14="http://schemas.microsoft.com/office/drawing/2010/main">
                  <a:noFill/>
                </a14:hiddenFill>
              </a:ext>
            </a:extLst>
          </p:spPr>
        </p:cxnSp>
        <p:cxnSp>
          <p:nvCxnSpPr>
            <p:cNvPr id="33" name="直接连接符 17"/>
            <p:cNvCxnSpPr>
              <a:cxnSpLocks noChangeShapeType="1"/>
            </p:cNvCxnSpPr>
            <p:nvPr/>
          </p:nvCxnSpPr>
          <p:spPr bwMode="auto">
            <a:xfrm>
              <a:off x="6372" y="6970"/>
              <a:ext cx="0" cy="283"/>
            </a:xfrm>
            <a:prstGeom prst="line">
              <a:avLst/>
            </a:prstGeom>
            <a:noFill/>
            <a:ln w="25400" algn="ctr">
              <a:solidFill>
                <a:schemeClr val="tx1"/>
              </a:solidFill>
              <a:round/>
            </a:ln>
            <a:extLst>
              <a:ext uri="{909E8E84-426E-40DD-AFC4-6F175D3DCCD1}">
                <a14:hiddenFill xmlns:a14="http://schemas.microsoft.com/office/drawing/2010/main">
                  <a:noFill/>
                </a14:hiddenFill>
              </a:ext>
            </a:extLst>
          </p:spPr>
        </p:cxnSp>
        <p:cxnSp>
          <p:nvCxnSpPr>
            <p:cNvPr id="20" name="直接连接符 17"/>
            <p:cNvCxnSpPr>
              <a:cxnSpLocks noChangeShapeType="1"/>
            </p:cNvCxnSpPr>
            <p:nvPr/>
          </p:nvCxnSpPr>
          <p:spPr bwMode="auto">
            <a:xfrm>
              <a:off x="10897" y="6993"/>
              <a:ext cx="0" cy="283"/>
            </a:xfrm>
            <a:prstGeom prst="line">
              <a:avLst/>
            </a:prstGeom>
            <a:noFill/>
            <a:ln w="25400" algn="ctr">
              <a:solidFill>
                <a:schemeClr val="tx1"/>
              </a:solidFill>
              <a:round/>
            </a:ln>
            <a:extLst>
              <a:ext uri="{909E8E84-426E-40DD-AFC4-6F175D3DCCD1}">
                <a14:hiddenFill xmlns:a14="http://schemas.microsoft.com/office/drawing/2010/main">
                  <a:noFill/>
                </a14:hiddenFill>
              </a:ext>
            </a:extLst>
          </p:spPr>
        </p:cxnSp>
      </p:grpSp>
      <p:grpSp>
        <p:nvGrpSpPr>
          <p:cNvPr id="28" name="组合 27"/>
          <p:cNvGrpSpPr/>
          <p:nvPr/>
        </p:nvGrpSpPr>
        <p:grpSpPr>
          <a:xfrm>
            <a:off x="2557780" y="2434590"/>
            <a:ext cx="3603625" cy="194310"/>
            <a:chOff x="6372" y="6970"/>
            <a:chExt cx="5675" cy="306"/>
          </a:xfrm>
        </p:grpSpPr>
        <p:cxnSp>
          <p:nvCxnSpPr>
            <p:cNvPr id="29" name="直接连接符 11"/>
            <p:cNvCxnSpPr>
              <a:cxnSpLocks noChangeShapeType="1"/>
            </p:cNvCxnSpPr>
            <p:nvPr/>
          </p:nvCxnSpPr>
          <p:spPr bwMode="auto">
            <a:xfrm>
              <a:off x="6372" y="7247"/>
              <a:ext cx="5669" cy="0"/>
            </a:xfrm>
            <a:prstGeom prst="line">
              <a:avLst/>
            </a:prstGeom>
            <a:noFill/>
            <a:ln w="25400" algn="ctr">
              <a:solidFill>
                <a:schemeClr val="tx1"/>
              </a:solidFill>
              <a:round/>
            </a:ln>
            <a:extLst>
              <a:ext uri="{909E8E84-426E-40DD-AFC4-6F175D3DCCD1}">
                <a14:hiddenFill xmlns:a14="http://schemas.microsoft.com/office/drawing/2010/main">
                  <a:noFill/>
                </a14:hiddenFill>
              </a:ext>
            </a:extLst>
          </p:spPr>
        </p:cxnSp>
        <p:cxnSp>
          <p:nvCxnSpPr>
            <p:cNvPr id="30" name="直接连接符 17"/>
            <p:cNvCxnSpPr>
              <a:cxnSpLocks noChangeShapeType="1"/>
            </p:cNvCxnSpPr>
            <p:nvPr/>
          </p:nvCxnSpPr>
          <p:spPr bwMode="auto">
            <a:xfrm>
              <a:off x="6372" y="6970"/>
              <a:ext cx="0" cy="283"/>
            </a:xfrm>
            <a:prstGeom prst="line">
              <a:avLst/>
            </a:prstGeom>
            <a:noFill/>
            <a:ln w="25400" algn="ctr">
              <a:solidFill>
                <a:schemeClr val="tx1"/>
              </a:solidFill>
              <a:round/>
            </a:ln>
            <a:extLst>
              <a:ext uri="{909E8E84-426E-40DD-AFC4-6F175D3DCCD1}">
                <a14:hiddenFill xmlns:a14="http://schemas.microsoft.com/office/drawing/2010/main">
                  <a:noFill/>
                </a14:hiddenFill>
              </a:ext>
            </a:extLst>
          </p:spPr>
        </p:cxnSp>
        <p:cxnSp>
          <p:nvCxnSpPr>
            <p:cNvPr id="41" name="直接连接符 17"/>
            <p:cNvCxnSpPr>
              <a:cxnSpLocks noChangeShapeType="1"/>
            </p:cNvCxnSpPr>
            <p:nvPr/>
          </p:nvCxnSpPr>
          <p:spPr bwMode="auto">
            <a:xfrm>
              <a:off x="12047" y="6993"/>
              <a:ext cx="0" cy="283"/>
            </a:xfrm>
            <a:prstGeom prst="line">
              <a:avLst/>
            </a:prstGeom>
            <a:noFill/>
            <a:ln w="25400" algn="ctr">
              <a:solidFill>
                <a:schemeClr val="tx1"/>
              </a:solidFill>
              <a:round/>
            </a:ln>
            <a:extLst>
              <a:ext uri="{909E8E84-426E-40DD-AFC4-6F175D3DCCD1}">
                <a14:hiddenFill xmlns:a14="http://schemas.microsoft.com/office/drawing/2010/main">
                  <a:noFill/>
                </a14:hiddenFill>
              </a:ext>
            </a:extLst>
          </p:spPr>
        </p:cxnSp>
      </p:grpSp>
      <p:grpSp>
        <p:nvGrpSpPr>
          <p:cNvPr id="56" name="组合 55"/>
          <p:cNvGrpSpPr/>
          <p:nvPr/>
        </p:nvGrpSpPr>
        <p:grpSpPr>
          <a:xfrm>
            <a:off x="7084695" y="654685"/>
            <a:ext cx="5107305" cy="1534160"/>
            <a:chOff x="-30" y="5116"/>
            <a:chExt cx="8043" cy="2416"/>
          </a:xfrm>
        </p:grpSpPr>
        <p:grpSp>
          <p:nvGrpSpPr>
            <p:cNvPr id="46" name="组合 45"/>
            <p:cNvGrpSpPr/>
            <p:nvPr/>
          </p:nvGrpSpPr>
          <p:grpSpPr>
            <a:xfrm>
              <a:off x="-30" y="5116"/>
              <a:ext cx="8043" cy="2416"/>
              <a:chOff x="-1456" y="5091"/>
              <a:chExt cx="8043" cy="2416"/>
            </a:xfrm>
          </p:grpSpPr>
          <p:pic>
            <p:nvPicPr>
              <p:cNvPr id="45" name="图片 44" descr="51miz-E845349-29AD8A64"/>
              <p:cNvPicPr>
                <a:picLocks noChangeAspect="1"/>
              </p:cNvPicPr>
              <p:nvPr/>
            </p:nvPicPr>
            <p:blipFill>
              <a:blip r:embed="rId2"/>
              <a:srcRect t="49954" b="27676"/>
              <a:stretch>
                <a:fillRect/>
              </a:stretch>
            </p:blipFill>
            <p:spPr>
              <a:xfrm>
                <a:off x="-1456" y="5091"/>
                <a:ext cx="8043" cy="2416"/>
              </a:xfrm>
              <a:prstGeom prst="rect">
                <a:avLst/>
              </a:prstGeom>
            </p:spPr>
          </p:pic>
          <p:sp>
            <p:nvSpPr>
              <p:cNvPr id="42" name="文本框 41"/>
              <p:cNvSpPr txBox="1"/>
              <p:nvPr/>
            </p:nvSpPr>
            <p:spPr>
              <a:xfrm>
                <a:off x="1343" y="5642"/>
                <a:ext cx="4128" cy="1307"/>
              </a:xfrm>
              <a:prstGeom prst="rect">
                <a:avLst/>
              </a:prstGeom>
              <a:noFill/>
            </p:spPr>
            <p:txBody>
              <a:bodyPr wrap="none" rtlCol="0" anchor="t">
                <a:spAutoFit/>
              </a:bodyPr>
              <a:p>
                <a:pPr algn="l"/>
                <a:r>
                  <a:rPr lang="zh-CN" altLang="en-US" sz="2400" dirty="0">
                    <a:latin typeface="微软雅黑" panose="020B0503020204020204" pitchFamily="34" charset="-122"/>
                    <a:ea typeface="微软雅黑" panose="020B0503020204020204" pitchFamily="34" charset="-122"/>
                    <a:sym typeface="+mn-ea"/>
                  </a:rPr>
                  <a:t>先求实际造林</a:t>
                </a:r>
                <a:r>
                  <a:rPr lang="zh-CN" altLang="en-US" sz="2400" dirty="0">
                    <a:solidFill>
                      <a:schemeClr val="bg1"/>
                    </a:solidFill>
                    <a:latin typeface="微软雅黑" panose="020B0503020204020204" pitchFamily="34" charset="-122"/>
                    <a:ea typeface="微软雅黑" panose="020B0503020204020204" pitchFamily="34" charset="-122"/>
                    <a:sym typeface="+mn-ea"/>
                  </a:rPr>
                  <a:t>是原</a:t>
                </a:r>
                <a:endParaRPr lang="zh-CN" altLang="en-US" sz="2400" dirty="0">
                  <a:solidFill>
                    <a:schemeClr val="bg1"/>
                  </a:solidFill>
                  <a:latin typeface="微软雅黑" panose="020B0503020204020204" pitchFamily="34" charset="-122"/>
                  <a:ea typeface="微软雅黑" panose="020B0503020204020204" pitchFamily="34" charset="-122"/>
                  <a:sym typeface="+mn-ea"/>
                </a:endParaRPr>
              </a:p>
              <a:p>
                <a:pPr algn="l"/>
                <a:r>
                  <a:rPr lang="zh-CN" altLang="en-US" sz="2400" dirty="0">
                    <a:solidFill>
                      <a:schemeClr val="bg1"/>
                    </a:solidFill>
                    <a:latin typeface="微软雅黑" panose="020B0503020204020204" pitchFamily="34" charset="-122"/>
                    <a:ea typeface="微软雅黑" panose="020B0503020204020204" pitchFamily="34" charset="-122"/>
                    <a:sym typeface="+mn-ea"/>
                  </a:rPr>
                  <a:t>计划</a:t>
                </a:r>
                <a:r>
                  <a:rPr lang="zh-CN" altLang="en-US" sz="2400" dirty="0">
                    <a:latin typeface="微软雅黑" panose="020B0503020204020204" pitchFamily="34" charset="-122"/>
                    <a:ea typeface="微软雅黑" panose="020B0503020204020204" pitchFamily="34" charset="-122"/>
                    <a:sym typeface="+mn-ea"/>
                  </a:rPr>
                  <a:t>的百分之几。</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49" name="文本框 48"/>
            <p:cNvSpPr txBox="1"/>
            <p:nvPr/>
          </p:nvSpPr>
          <p:spPr>
            <a:xfrm>
              <a:off x="1153" y="5909"/>
              <a:ext cx="633" cy="822"/>
            </a:xfrm>
            <a:prstGeom prst="rect">
              <a:avLst/>
            </a:prstGeom>
            <a:noFill/>
          </p:spPr>
          <p:txBody>
            <a:bodyPr wrap="none" rtlCol="0">
              <a:spAutoFit/>
            </a:bodyPr>
            <a:p>
              <a:r>
                <a:rPr lang="en-US" altLang="zh-CN" sz="2800" b="1">
                  <a:solidFill>
                    <a:schemeClr val="bg1"/>
                  </a:solidFill>
                  <a:latin typeface="微软雅黑" panose="020B0503020204020204" pitchFamily="34" charset="-122"/>
                  <a:ea typeface="微软雅黑" panose="020B0503020204020204" pitchFamily="34" charset="-122"/>
                </a:rPr>
                <a:t>1</a:t>
              </a:r>
              <a:endParaRPr lang="en-US" altLang="zh-CN" sz="2800" b="1">
                <a:solidFill>
                  <a:schemeClr val="bg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7065645" y="2097405"/>
            <a:ext cx="5212080" cy="1534160"/>
            <a:chOff x="-70" y="7459"/>
            <a:chExt cx="8208" cy="2416"/>
          </a:xfrm>
        </p:grpSpPr>
        <p:grpSp>
          <p:nvGrpSpPr>
            <p:cNvPr id="48" name="组合 47"/>
            <p:cNvGrpSpPr/>
            <p:nvPr/>
          </p:nvGrpSpPr>
          <p:grpSpPr>
            <a:xfrm>
              <a:off x="-70" y="7459"/>
              <a:ext cx="8208" cy="2416"/>
              <a:chOff x="-1552" y="7284"/>
              <a:chExt cx="8208" cy="2416"/>
            </a:xfrm>
          </p:grpSpPr>
          <p:pic>
            <p:nvPicPr>
              <p:cNvPr id="47" name="图片 46" descr="51miz-E845349-29AD8A64"/>
              <p:cNvPicPr>
                <a:picLocks noChangeAspect="1"/>
              </p:cNvPicPr>
              <p:nvPr/>
            </p:nvPicPr>
            <p:blipFill>
              <a:blip r:embed="rId2"/>
              <a:srcRect t="27907" b="49722"/>
              <a:stretch>
                <a:fillRect/>
              </a:stretch>
            </p:blipFill>
            <p:spPr>
              <a:xfrm>
                <a:off x="-1552" y="7284"/>
                <a:ext cx="8208" cy="2416"/>
              </a:xfrm>
              <a:prstGeom prst="rect">
                <a:avLst/>
              </a:prstGeom>
            </p:spPr>
          </p:pic>
          <p:sp>
            <p:nvSpPr>
              <p:cNvPr id="43" name="文本框 42"/>
              <p:cNvSpPr txBox="1"/>
              <p:nvPr/>
            </p:nvSpPr>
            <p:spPr>
              <a:xfrm>
                <a:off x="1056" y="7889"/>
                <a:ext cx="5270" cy="1307"/>
              </a:xfrm>
              <a:prstGeom prst="rect">
                <a:avLst/>
              </a:prstGeom>
              <a:noFill/>
            </p:spPr>
            <p:txBody>
              <a:bodyPr wrap="square" rtlCol="0" anchor="t">
                <a:spAutoFit/>
              </a:bodyPr>
              <a:p>
                <a:r>
                  <a:rPr lang="zh-CN" altLang="en-US" sz="2400" dirty="0">
                    <a:latin typeface="微软雅黑" panose="020B0503020204020204" pitchFamily="34" charset="-122"/>
                    <a:ea typeface="微软雅黑" panose="020B0503020204020204" pitchFamily="34" charset="-122"/>
                    <a:sym typeface="+mn-ea"/>
                  </a:rPr>
                  <a:t>再求实际比原计划</a:t>
                </a:r>
                <a:endParaRPr lang="zh-CN" altLang="en-US" sz="2400" dirty="0">
                  <a:latin typeface="微软雅黑" panose="020B0503020204020204" pitchFamily="34" charset="-122"/>
                  <a:ea typeface="微软雅黑" panose="020B0503020204020204" pitchFamily="34" charset="-122"/>
                  <a:sym typeface="+mn-ea"/>
                </a:endParaRPr>
              </a:p>
              <a:p>
                <a:r>
                  <a:rPr lang="zh-CN" altLang="en-US" sz="2400" dirty="0">
                    <a:solidFill>
                      <a:schemeClr val="bg1"/>
                    </a:solidFill>
                    <a:latin typeface="微软雅黑" panose="020B0503020204020204" pitchFamily="34" charset="-122"/>
                    <a:ea typeface="微软雅黑" panose="020B0503020204020204" pitchFamily="34" charset="-122"/>
                    <a:sym typeface="+mn-ea"/>
                  </a:rPr>
                  <a:t>增加了</a:t>
                </a:r>
                <a:r>
                  <a:rPr lang="zh-CN" altLang="en-US" sz="2400" dirty="0">
                    <a:latin typeface="微软雅黑" panose="020B0503020204020204" pitchFamily="34" charset="-122"/>
                    <a:ea typeface="微软雅黑" panose="020B0503020204020204" pitchFamily="34" charset="-122"/>
                    <a:sym typeface="+mn-ea"/>
                  </a:rPr>
                  <a:t>百分之几。</a:t>
                </a:r>
                <a:endParaRPr lang="zh-CN" altLang="en-US" sz="2400">
                  <a:latin typeface="微软雅黑" panose="020B0503020204020204" pitchFamily="34" charset="-122"/>
                  <a:ea typeface="微软雅黑" panose="020B0503020204020204" pitchFamily="34" charset="-122"/>
                </a:endParaRPr>
              </a:p>
            </p:txBody>
          </p:sp>
        </p:grpSp>
        <p:sp>
          <p:nvSpPr>
            <p:cNvPr id="51" name="文本框 50"/>
            <p:cNvSpPr txBox="1"/>
            <p:nvPr/>
          </p:nvSpPr>
          <p:spPr>
            <a:xfrm>
              <a:off x="1153" y="8256"/>
              <a:ext cx="633" cy="822"/>
            </a:xfrm>
            <a:prstGeom prst="rect">
              <a:avLst/>
            </a:prstGeom>
            <a:noFill/>
          </p:spPr>
          <p:txBody>
            <a:bodyPr wrap="none" rtlCol="0">
              <a:spAutoFit/>
            </a:bodyPr>
            <a:p>
              <a:r>
                <a:rPr lang="en-US" altLang="zh-CN" sz="2800" b="1">
                  <a:solidFill>
                    <a:schemeClr val="bg1"/>
                  </a:solidFill>
                  <a:latin typeface="微软雅黑" panose="020B0503020204020204" pitchFamily="34" charset="-122"/>
                  <a:ea typeface="微软雅黑" panose="020B0503020204020204" pitchFamily="34" charset="-122"/>
                </a:rPr>
                <a:t>2</a:t>
              </a:r>
              <a:endParaRPr lang="en-US" altLang="zh-CN" sz="2800" b="1">
                <a:solidFill>
                  <a:schemeClr val="bg1"/>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1059239" y="4267835"/>
            <a:ext cx="3783271" cy="1866900"/>
            <a:chOff x="1668" y="6721"/>
            <a:chExt cx="5958" cy="2940"/>
          </a:xfrm>
        </p:grpSpPr>
        <p:grpSp>
          <p:nvGrpSpPr>
            <p:cNvPr id="58" name="组合 57"/>
            <p:cNvGrpSpPr/>
            <p:nvPr/>
          </p:nvGrpSpPr>
          <p:grpSpPr>
            <a:xfrm>
              <a:off x="1668" y="6721"/>
              <a:ext cx="5958" cy="2940"/>
              <a:chOff x="578" y="4601"/>
              <a:chExt cx="15659" cy="4426"/>
            </a:xfrm>
            <a:effectLst>
              <a:outerShdw blurRad="76200" dir="13500000" sy="23000" kx="1200000" algn="br" rotWithShape="0">
                <a:prstClr val="black">
                  <a:alpha val="20000"/>
                </a:prstClr>
              </a:outerShdw>
            </a:effectLst>
          </p:grpSpPr>
          <p:sp>
            <p:nvSpPr>
              <p:cNvPr id="59" name="圆角矩形 58"/>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圆角矩形 59"/>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圆角矩形 60"/>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圆角矩形 61"/>
              <p:cNvSpPr/>
              <p:nvPr/>
            </p:nvSpPr>
            <p:spPr>
              <a:xfrm>
                <a:off x="578" y="4601"/>
                <a:ext cx="15659" cy="4426"/>
              </a:xfrm>
              <a:prstGeom prst="roundRect">
                <a:avLst/>
              </a:prstGeom>
              <a:solidFill>
                <a:srgbClr val="E96DEB"/>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2" name="文本框 51"/>
            <p:cNvSpPr txBox="1"/>
            <p:nvPr/>
          </p:nvSpPr>
          <p:spPr>
            <a:xfrm>
              <a:off x="1820" y="7315"/>
              <a:ext cx="5765"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14 </a:t>
              </a:r>
              <a:r>
                <a:rPr lang="en-US" altLang="zh-CN" sz="2400">
                  <a:latin typeface="Arial" panose="020B0604020202020204" pitchFamily="34" charset="0"/>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12</a:t>
              </a:r>
              <a:r>
                <a:rPr lang="en-US" altLang="zh-CN" sz="2400">
                  <a:latin typeface="Arial" panose="020B0604020202020204" pitchFamily="34" charset="0"/>
                  <a:ea typeface="微软雅黑" panose="020B0503020204020204" pitchFamily="34" charset="-122"/>
                  <a:cs typeface="微软雅黑" panose="020B0503020204020204" pitchFamily="34" charset="-122"/>
                  <a:sym typeface="+mn-ea"/>
                </a:rPr>
                <a:t> </a:t>
              </a:r>
              <a:r>
                <a:rPr lang="en-US" altLang="zh-CN" sz="2400">
                  <a:latin typeface="微软雅黑" panose="020B0503020204020204" pitchFamily="34" charset="-122"/>
                  <a:ea typeface="微软雅黑" panose="020B0503020204020204" pitchFamily="34" charset="-122"/>
                  <a:cs typeface="Arial" panose="020B0604020202020204" pitchFamily="34" charset="0"/>
                  <a:sym typeface="+mn-ea"/>
                </a:rPr>
                <a:t>≈</a:t>
              </a:r>
              <a:r>
                <a:rPr lang="en-US" altLang="zh-CN" sz="2400">
                  <a:latin typeface="Arial" panose="020B0604020202020204" pitchFamily="34" charset="0"/>
                  <a:ea typeface="微软雅黑" panose="020B0503020204020204" pitchFamily="34" charset="-122"/>
                  <a:cs typeface="Arial" panose="020B0604020202020204" pitchFamily="34" charset="0"/>
                  <a:sym typeface="+mn-ea"/>
                </a:rPr>
                <a:t>1</a:t>
              </a:r>
              <a:r>
                <a:rPr lang="en-US" altLang="zh-CN" sz="2400">
                  <a:latin typeface="Arial" panose="020B0604020202020204" pitchFamily="34" charset="0"/>
                  <a:ea typeface="微软雅黑" panose="020B0503020204020204" pitchFamily="34" charset="-122"/>
                  <a:cs typeface="Arial" panose="020B0604020202020204" pitchFamily="34" charset="0"/>
                  <a:sym typeface="+mn-ea"/>
                </a:rPr>
                <a:t>.167</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116.7</a:t>
              </a:r>
              <a:r>
                <a:rPr lang="en-US" altLang="zh-CN" sz="2400">
                  <a:latin typeface="微软雅黑" panose="020B0503020204020204" pitchFamily="34" charset="-122"/>
                  <a:ea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54" name="文本框 53"/>
          <p:cNvSpPr txBox="1"/>
          <p:nvPr/>
        </p:nvSpPr>
        <p:spPr>
          <a:xfrm>
            <a:off x="1176020" y="5273675"/>
            <a:ext cx="355663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116.7</a:t>
            </a:r>
            <a:r>
              <a:rPr lang="en-US" altLang="zh-CN" sz="2400">
                <a:latin typeface="微软雅黑" panose="020B0503020204020204" pitchFamily="34" charset="-122"/>
                <a:ea typeface="微软雅黑" panose="020B0503020204020204" pitchFamily="34" charset="-122"/>
                <a:sym typeface="+mn-ea"/>
              </a:rPr>
              <a:t>% - 100</a:t>
            </a:r>
            <a:r>
              <a:rPr lang="en-US" altLang="zh-CN" sz="2400">
                <a:latin typeface="微软雅黑" panose="020B0503020204020204" pitchFamily="34" charset="-122"/>
                <a:ea typeface="微软雅黑" panose="020B0503020204020204" pitchFamily="34" charset="-122"/>
                <a:sym typeface="+mn-ea"/>
              </a:rPr>
              <a:t>%=16.7%</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组合 1"/>
          <p:cNvGrpSpPr/>
          <p:nvPr/>
        </p:nvGrpSpPr>
        <p:grpSpPr>
          <a:xfrm>
            <a:off x="5694045" y="4113530"/>
            <a:ext cx="3945890" cy="2161540"/>
            <a:chOff x="8967" y="6478"/>
            <a:chExt cx="6214" cy="3404"/>
          </a:xfrm>
        </p:grpSpPr>
        <p:grpSp>
          <p:nvGrpSpPr>
            <p:cNvPr id="64" name="组合 63"/>
            <p:cNvGrpSpPr/>
            <p:nvPr/>
          </p:nvGrpSpPr>
          <p:grpSpPr>
            <a:xfrm rot="0">
              <a:off x="8967" y="6478"/>
              <a:ext cx="5249" cy="3405"/>
              <a:chOff x="1679" y="4601"/>
              <a:chExt cx="14558" cy="4426"/>
            </a:xfrm>
            <a:effectLst>
              <a:outerShdw blurRad="76200" dir="13500000" sy="23000" kx="1200000" algn="br" rotWithShape="0">
                <a:prstClr val="black">
                  <a:alpha val="20000"/>
                </a:prstClr>
              </a:outerShdw>
            </a:effectLst>
          </p:grpSpPr>
          <p:sp>
            <p:nvSpPr>
              <p:cNvPr id="65" name="圆角矩形 64"/>
              <p:cNvSpPr/>
              <p:nvPr/>
            </p:nvSpPr>
            <p:spPr>
              <a:xfrm>
                <a:off x="1679" y="4601"/>
                <a:ext cx="14557" cy="4426"/>
              </a:xfrm>
              <a:prstGeom prst="roundRect">
                <a:avLst/>
              </a:prstGeom>
              <a:solidFill>
                <a:srgbClr val="92D050"/>
              </a:solid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6" name="圆角矩形 65"/>
              <p:cNvSpPr/>
              <p:nvPr/>
            </p:nvSpPr>
            <p:spPr>
              <a:xfrm>
                <a:off x="1680" y="4601"/>
                <a:ext cx="14557" cy="4426"/>
              </a:xfrm>
              <a:prstGeom prst="roundRect">
                <a:avLst/>
              </a:prstGeom>
              <a:solidFill>
                <a:srgbClr val="92D050"/>
              </a:solidFill>
              <a:ln>
                <a:solidFill>
                  <a:srgbClr val="FF0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7" name="圆角矩形 66"/>
              <p:cNvSpPr/>
              <p:nvPr/>
            </p:nvSpPr>
            <p:spPr>
              <a:xfrm>
                <a:off x="1679" y="4601"/>
                <a:ext cx="14557" cy="4426"/>
              </a:xfrm>
              <a:prstGeom prst="roundRect">
                <a:avLst/>
              </a:prstGeom>
              <a:solidFill>
                <a:srgbClr val="92D05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圆角矩形 67"/>
              <p:cNvSpPr/>
              <p:nvPr/>
            </p:nvSpPr>
            <p:spPr>
              <a:xfrm>
                <a:off x="1679" y="4601"/>
                <a:ext cx="14557" cy="4426"/>
              </a:xfrm>
              <a:prstGeom prst="roundRect">
                <a:avLst/>
              </a:prstGeom>
              <a:solidFill>
                <a:srgbClr val="EFFB33"/>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5" name="文本框 54"/>
            <p:cNvSpPr txBox="1"/>
            <p:nvPr/>
          </p:nvSpPr>
          <p:spPr>
            <a:xfrm>
              <a:off x="9237" y="6601"/>
              <a:ext cx="5945" cy="2761"/>
            </a:xfrm>
            <a:prstGeom prst="rect">
              <a:avLst/>
            </a:prstGeom>
            <a:noFill/>
          </p:spPr>
          <p:txBody>
            <a:bodyPr wrap="square" rtlCol="0" anchor="t">
              <a:spAutoFit/>
            </a:bodyPr>
            <a:p>
              <a:pPr>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(14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12) </a:t>
              </a:r>
              <a:r>
                <a:rPr lang="en-US" altLang="zh-CN" sz="2400">
                  <a:latin typeface="微软雅黑" panose="020B0503020204020204" pitchFamily="34" charset="-122"/>
                  <a:ea typeface="微软雅黑" panose="020B0503020204020204" pitchFamily="34" charset="-122"/>
                  <a:sym typeface="+mn-ea"/>
                </a:rPr>
                <a:t>- 100%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116.7</a:t>
              </a:r>
              <a:r>
                <a:rPr lang="en-US" altLang="zh-CN" sz="2400">
                  <a:latin typeface="微软雅黑" panose="020B0503020204020204" pitchFamily="34" charset="-122"/>
                  <a:ea typeface="微软雅黑" panose="020B0503020204020204" pitchFamily="34" charset="-122"/>
                  <a:sym typeface="+mn-ea"/>
                </a:rPr>
                <a:t>% - 100%</a:t>
              </a:r>
              <a:endParaRPr lang="en-US" altLang="zh-CN" sz="2400">
                <a:latin typeface="微软雅黑" panose="020B0503020204020204" pitchFamily="34" charset="-122"/>
                <a:ea typeface="微软雅黑" panose="020B0503020204020204" pitchFamily="34" charset="-122"/>
                <a:sym typeface="+mn-ea"/>
              </a:endParaRPr>
            </a:p>
            <a:p>
              <a:pPr>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16.7%</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right)">
                                      <p:cBhvr>
                                        <p:cTn id="7" dur="500"/>
                                        <p:tgtEl>
                                          <p:spTgt spid="5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right)">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additive="base">
                                        <p:cTn id="17" dur="500"/>
                                        <p:tgtEl>
                                          <p:spTgt spid="63"/>
                                        </p:tgtEl>
                                        <p:attrNameLst>
                                          <p:attrName>ppt_y</p:attrName>
                                        </p:attrNameLst>
                                      </p:cBhvr>
                                      <p:tavLst>
                                        <p:tav tm="0">
                                          <p:val>
                                            <p:strVal val="#ppt_y+#ppt_h*1.125000"/>
                                          </p:val>
                                        </p:tav>
                                        <p:tav tm="100000">
                                          <p:val>
                                            <p:strVal val="#ppt_y"/>
                                          </p:val>
                                        </p:tav>
                                      </p:tavLst>
                                    </p:anim>
                                    <p:animEffect transition="in" filter="wipe(up)">
                                      <p:cBhvr>
                                        <p:cTn id="18" dur="500"/>
                                        <p:tgtEl>
                                          <p:spTgt spid="63"/>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additive="base">
                                        <p:cTn id="23" dur="500"/>
                                        <p:tgtEl>
                                          <p:spTgt spid="54"/>
                                        </p:tgtEl>
                                        <p:attrNameLst>
                                          <p:attrName>ppt_y</p:attrName>
                                        </p:attrNameLst>
                                      </p:cBhvr>
                                      <p:tavLst>
                                        <p:tav tm="0">
                                          <p:val>
                                            <p:strVal val="#ppt_y+#ppt_h*1.125000"/>
                                          </p:val>
                                        </p:tav>
                                        <p:tav tm="100000">
                                          <p:val>
                                            <p:strVal val="#ppt_y"/>
                                          </p:val>
                                        </p:tav>
                                      </p:tavLst>
                                    </p:anim>
                                    <p:animEffect transition="in" filter="wipe(up)">
                                      <p:cBhvr>
                                        <p:cTn id="24" dur="500"/>
                                        <p:tgtEl>
                                          <p:spTgt spid="54"/>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p:tgtEl>
                                          <p:spTgt spid="2"/>
                                        </p:tgtEl>
                                        <p:attrNameLst>
                                          <p:attrName>ppt_y</p:attrName>
                                        </p:attrNameLst>
                                      </p:cBhvr>
                                      <p:tavLst>
                                        <p:tav tm="0">
                                          <p:val>
                                            <p:strVal val="#ppt_y+#ppt_h*1.125000"/>
                                          </p:val>
                                        </p:tav>
                                        <p:tav tm="100000">
                                          <p:val>
                                            <p:strVal val="#ppt_y"/>
                                          </p:val>
                                        </p:tav>
                                      </p:tavLst>
                                    </p:anim>
                                    <p:animEffect transition="in" filter="wipe(up)">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4" name="文本框 3"/>
          <p:cNvSpPr txBox="1"/>
          <p:nvPr/>
        </p:nvSpPr>
        <p:spPr>
          <a:xfrm>
            <a:off x="2983230" y="2159000"/>
            <a:ext cx="5974080" cy="1753235"/>
          </a:xfrm>
          <a:prstGeom prst="rect">
            <a:avLst/>
          </a:prstGeom>
          <a:noFill/>
        </p:spPr>
        <p:txBody>
          <a:bodyPr wrap="none" rtlCol="0" anchor="t">
            <a:spAutoFit/>
          </a:bodyPr>
          <a:p>
            <a:pPr algn="l">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在实际生活中，人们常用“增加百分之几”</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“减少百分之几”“节约百分之几”</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来表示增加、减少的幅度。</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descr="淡蓝色"/>
          <p:cNvPicPr>
            <a:picLocks noChangeAspect="1"/>
          </p:cNvPicPr>
          <p:nvPr>
            <p:custDataLst>
              <p:tags r:id="rId2"/>
            </p:custDataLst>
          </p:nvPr>
        </p:nvPicPr>
        <p:blipFill>
          <a:blip r:embed="rId3"/>
          <a:stretch>
            <a:fillRect/>
          </a:stretch>
        </p:blipFill>
        <p:spPr>
          <a:xfrm>
            <a:off x="1369695" y="-241300"/>
            <a:ext cx="8938895" cy="6858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solidFill>
                  <a:schemeClr val="tx1"/>
                </a:solidFill>
              </a:rPr>
              <a:t>课堂练习</a:t>
            </a:r>
            <a:endParaRPr kumimoji="1" lang="zh-CN" altLang="en-US" sz="2400" b="1" dirty="0">
              <a:solidFill>
                <a:schemeClr val="tx1"/>
              </a:solidFill>
            </a:endParaRPr>
          </a:p>
        </p:txBody>
      </p:sp>
      <p:grpSp>
        <p:nvGrpSpPr>
          <p:cNvPr id="21" name="组合 20"/>
          <p:cNvGrpSpPr/>
          <p:nvPr/>
        </p:nvGrpSpPr>
        <p:grpSpPr>
          <a:xfrm>
            <a:off x="1313815" y="1702435"/>
            <a:ext cx="8249920" cy="1352550"/>
            <a:chOff x="2069" y="2681"/>
            <a:chExt cx="12992" cy="2130"/>
          </a:xfrm>
        </p:grpSpPr>
        <p:grpSp>
          <p:nvGrpSpPr>
            <p:cNvPr id="24" name="组合 23"/>
            <p:cNvGrpSpPr/>
            <p:nvPr/>
          </p:nvGrpSpPr>
          <p:grpSpPr>
            <a:xfrm>
              <a:off x="2069" y="2681"/>
              <a:ext cx="12721" cy="2130"/>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6" name="圆角矩形 2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8" name="圆角矩形 27"/>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12289" name="文本框 99"/>
            <p:cNvSpPr txBox="1"/>
            <p:nvPr/>
          </p:nvSpPr>
          <p:spPr>
            <a:xfrm>
              <a:off x="2307" y="2681"/>
              <a:ext cx="12754" cy="1888"/>
            </a:xfrm>
            <a:prstGeom prst="rect">
              <a:avLst/>
            </a:prstGeom>
            <a:noFill/>
            <a:ln w="9525">
              <a:noFill/>
            </a:ln>
          </p:spPr>
          <p:txBody>
            <a:bodyPr wrap="square" anchor="t">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）甲数是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，乙数是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，甲数比乙数多（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乙数比甲数少（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9" name="文本框 8"/>
          <p:cNvSpPr txBox="1"/>
          <p:nvPr/>
        </p:nvSpPr>
        <p:spPr>
          <a:xfrm>
            <a:off x="7573645" y="1702118"/>
            <a:ext cx="666750" cy="645160"/>
          </a:xfrm>
          <a:prstGeom prst="rect">
            <a:avLst/>
          </a:prstGeom>
          <a:noFill/>
          <a:ln w="9525">
            <a:noFill/>
          </a:ln>
        </p:spPr>
        <p:txBody>
          <a:bodyPr wrap="square" anchor="t">
            <a:spAutoFit/>
          </a:bodyPr>
          <a:p>
            <a:pPr>
              <a:lnSpc>
                <a:spcPct val="150000"/>
              </a:lnSpc>
            </a:pPr>
            <a:r>
              <a:rPr lang="en-US" altLang="zh-CN" sz="2400">
                <a:solidFill>
                  <a:schemeClr val="tx1"/>
                </a:solidFill>
                <a:latin typeface="微软雅黑" panose="020B0503020204020204" pitchFamily="34" charset="-122"/>
                <a:ea typeface="微软雅黑" panose="020B0503020204020204" pitchFamily="34" charset="-122"/>
              </a:rPr>
              <a:t>25</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395788" y="2254568"/>
            <a:ext cx="666750" cy="645160"/>
          </a:xfrm>
          <a:prstGeom prst="rect">
            <a:avLst/>
          </a:prstGeom>
          <a:noFill/>
          <a:ln w="9525">
            <a:noFill/>
          </a:ln>
        </p:spPr>
        <p:txBody>
          <a:bodyPr wrap="square" anchor="t">
            <a:spAutoFit/>
          </a:bodyPr>
          <a:p>
            <a:pPr>
              <a:lnSpc>
                <a:spcPct val="150000"/>
              </a:lnSpc>
            </a:pPr>
            <a:r>
              <a:rPr lang="en-US" altLang="zh-CN" sz="2400">
                <a:solidFill>
                  <a:schemeClr val="tx1"/>
                </a:solidFill>
                <a:latin typeface="微软雅黑" panose="020B0503020204020204" pitchFamily="34" charset="-122"/>
                <a:ea typeface="微软雅黑" panose="020B0503020204020204" pitchFamily="34" charset="-122"/>
              </a:rPr>
              <a:t>20</a:t>
            </a:r>
            <a:endParaRPr lang="en-US" altLang="zh-CN" sz="2400">
              <a:solidFill>
                <a:schemeClr val="tx1"/>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315085" y="3378200"/>
            <a:ext cx="9323070" cy="902970"/>
            <a:chOff x="2069" y="6247"/>
            <a:chExt cx="14682" cy="1422"/>
          </a:xfrm>
        </p:grpSpPr>
        <p:grpSp>
          <p:nvGrpSpPr>
            <p:cNvPr id="6" name="组合 5"/>
            <p:cNvGrpSpPr/>
            <p:nvPr/>
          </p:nvGrpSpPr>
          <p:grpSpPr>
            <a:xfrm>
              <a:off x="2069" y="6247"/>
              <a:ext cx="12721" cy="1422"/>
              <a:chOff x="1679" y="4601"/>
              <a:chExt cx="14558" cy="4426"/>
            </a:xfrm>
            <a:effectLst>
              <a:outerShdw blurRad="76200" dir="13500000" sy="23000" kx="1200000" algn="br" rotWithShape="0">
                <a:prstClr val="black">
                  <a:alpha val="20000"/>
                </a:prstClr>
              </a:outerShdw>
            </a:effectLst>
          </p:grpSpPr>
          <p:sp>
            <p:nvSpPr>
              <p:cNvPr id="7" name="圆角矩形 6"/>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圆角矩形 10"/>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2" name="圆角矩形 11"/>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3" name="圆角矩形 12"/>
              <p:cNvSpPr/>
              <p:nvPr/>
            </p:nvSpPr>
            <p:spPr>
              <a:xfrm>
                <a:off x="1679" y="4601"/>
                <a:ext cx="14557" cy="4426"/>
              </a:xfrm>
              <a:prstGeom prst="roundRect">
                <a:avLst/>
              </a:prstGeom>
              <a:solidFill>
                <a:schemeClr val="accent4">
                  <a:lumMod val="60000"/>
                  <a:lumOff val="40000"/>
                </a:schemeClr>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12292" name="文本框 99"/>
            <p:cNvSpPr txBox="1"/>
            <p:nvPr/>
          </p:nvSpPr>
          <p:spPr>
            <a:xfrm>
              <a:off x="2069" y="6377"/>
              <a:ext cx="14682" cy="1016"/>
            </a:xfrm>
            <a:prstGeom prst="rect">
              <a:avLst/>
            </a:prstGeom>
            <a:noFill/>
            <a:ln w="9525">
              <a:noFill/>
            </a:ln>
          </p:spPr>
          <p:txBody>
            <a:bodyPr wrap="square" anchor="t">
              <a:spAutoFit/>
            </a:bodyPr>
            <a:p>
              <a:pPr>
                <a:lnSpc>
                  <a:spcPct val="150000"/>
                </a:lnSpc>
              </a:pPr>
              <a:r>
                <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米比</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4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米多（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米比</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米少（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 name="文本框 2"/>
          <p:cNvSpPr txBox="1"/>
          <p:nvPr/>
        </p:nvSpPr>
        <p:spPr>
          <a:xfrm>
            <a:off x="4163378" y="3516948"/>
            <a:ext cx="666750" cy="645160"/>
          </a:xfrm>
          <a:prstGeom prst="rect">
            <a:avLst/>
          </a:prstGeom>
          <a:noFill/>
          <a:ln w="9525">
            <a:noFill/>
          </a:ln>
        </p:spPr>
        <p:txBody>
          <a:bodyPr wrap="square" anchor="t">
            <a:spAutoFit/>
          </a:bodyPr>
          <a:p>
            <a:pPr>
              <a:lnSpc>
                <a:spcPct val="150000"/>
              </a:lnSpc>
            </a:pPr>
            <a:r>
              <a:rPr lang="en-US" altLang="zh-CN" sz="2400">
                <a:solidFill>
                  <a:schemeClr val="tx1"/>
                </a:solidFill>
                <a:latin typeface="微软雅黑" panose="020B0503020204020204" pitchFamily="34" charset="-122"/>
                <a:ea typeface="微软雅黑" panose="020B0503020204020204" pitchFamily="34" charset="-122"/>
              </a:rPr>
              <a:t>25</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261225" y="3483610"/>
            <a:ext cx="666750" cy="645160"/>
          </a:xfrm>
          <a:prstGeom prst="rect">
            <a:avLst/>
          </a:prstGeom>
          <a:noFill/>
          <a:ln w="9525">
            <a:noFill/>
          </a:ln>
        </p:spPr>
        <p:txBody>
          <a:bodyPr wrap="square" anchor="t">
            <a:spAutoFit/>
          </a:bodyPr>
          <a:p>
            <a:pPr>
              <a:lnSpc>
                <a:spcPct val="150000"/>
              </a:lnSpc>
            </a:pPr>
            <a:r>
              <a:rPr lang="en-US" altLang="zh-CN" sz="2400">
                <a:solidFill>
                  <a:schemeClr val="tx1"/>
                </a:solidFill>
                <a:latin typeface="微软雅黑" panose="020B0503020204020204" pitchFamily="34" charset="-122"/>
                <a:ea typeface="微软雅黑" panose="020B0503020204020204" pitchFamily="34" charset="-122"/>
              </a:rPr>
              <a:t>20</a:t>
            </a:r>
            <a:endParaRPr lang="en-US" altLang="zh-CN" sz="2400">
              <a:solidFill>
                <a:schemeClr val="tx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313815" y="4779010"/>
            <a:ext cx="9818370" cy="1353185"/>
            <a:chOff x="2069" y="8184"/>
            <a:chExt cx="15462" cy="2131"/>
          </a:xfrm>
        </p:grpSpPr>
        <p:grpSp>
          <p:nvGrpSpPr>
            <p:cNvPr id="14" name="组合 13"/>
            <p:cNvGrpSpPr/>
            <p:nvPr/>
          </p:nvGrpSpPr>
          <p:grpSpPr>
            <a:xfrm>
              <a:off x="2070" y="8185"/>
              <a:ext cx="12721" cy="2130"/>
              <a:chOff x="1679" y="4601"/>
              <a:chExt cx="14558" cy="4426"/>
            </a:xfrm>
            <a:effectLst>
              <a:outerShdw blurRad="76200" dir="13500000" sy="23000" kx="1200000" algn="br" rotWithShape="0">
                <a:prstClr val="black">
                  <a:alpha val="20000"/>
                </a:prstClr>
              </a:outerShdw>
            </a:effectLst>
          </p:grpSpPr>
          <p:sp>
            <p:nvSpPr>
              <p:cNvPr id="15" name="圆角矩形 1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圆角矩形 1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7" name="圆角矩形 1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8" name="圆角矩形 17"/>
              <p:cNvSpPr/>
              <p:nvPr/>
            </p:nvSpPr>
            <p:spPr>
              <a:xfrm>
                <a:off x="1679" y="4601"/>
                <a:ext cx="14557" cy="4426"/>
              </a:xfrm>
              <a:prstGeom prst="roundRect">
                <a:avLst/>
              </a:prstGeom>
              <a:solidFill>
                <a:srgbClr val="75AEF6"/>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12295" name="文本框 99"/>
            <p:cNvSpPr txBox="1"/>
            <p:nvPr/>
          </p:nvSpPr>
          <p:spPr>
            <a:xfrm>
              <a:off x="2069" y="8184"/>
              <a:ext cx="15462" cy="1888"/>
            </a:xfrm>
            <a:prstGeom prst="rect">
              <a:avLst/>
            </a:prstGeom>
            <a:noFill/>
            <a:ln w="9525">
              <a:noFill/>
            </a:ln>
          </p:spPr>
          <p:txBody>
            <a:bodyPr wrap="square" anchor="t">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）一种电风扇原售价每台</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元，现售价</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160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元，</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降低了（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5" name="文本框 4"/>
          <p:cNvSpPr txBox="1"/>
          <p:nvPr/>
        </p:nvSpPr>
        <p:spPr>
          <a:xfrm>
            <a:off x="3324860" y="5337810"/>
            <a:ext cx="666750" cy="645160"/>
          </a:xfrm>
          <a:prstGeom prst="rect">
            <a:avLst/>
          </a:prstGeom>
          <a:noFill/>
          <a:ln w="9525">
            <a:noFill/>
          </a:ln>
        </p:spPr>
        <p:txBody>
          <a:bodyPr wrap="square" anchor="t">
            <a:spAutoFit/>
          </a:bodyPr>
          <a:p>
            <a:pPr>
              <a:lnSpc>
                <a:spcPct val="150000"/>
              </a:lnSpc>
            </a:pPr>
            <a:r>
              <a:rPr lang="en-US" altLang="zh-CN" sz="2400">
                <a:solidFill>
                  <a:schemeClr val="tx1"/>
                </a:solidFill>
                <a:latin typeface="微软雅黑" panose="020B0503020204020204" pitchFamily="34" charset="-122"/>
                <a:ea typeface="微软雅黑" panose="020B0503020204020204" pitchFamily="34" charset="-122"/>
              </a:rPr>
              <a:t>20</a:t>
            </a:r>
            <a:endParaRPr lang="en-US" altLang="zh-CN" sz="2400">
              <a:solidFill>
                <a:schemeClr val="tx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396105" y="486410"/>
            <a:ext cx="2453640" cy="739140"/>
            <a:chOff x="4315" y="694"/>
            <a:chExt cx="3864" cy="1164"/>
          </a:xfrm>
        </p:grpSpPr>
        <p:grpSp>
          <p:nvGrpSpPr>
            <p:cNvPr id="22" name="组合 21"/>
            <p:cNvGrpSpPr/>
            <p:nvPr/>
          </p:nvGrpSpPr>
          <p:grpSpPr>
            <a:xfrm rot="0">
              <a:off x="4315" y="694"/>
              <a:ext cx="3865" cy="1164"/>
              <a:chOff x="5648" y="4880"/>
              <a:chExt cx="8796" cy="2662"/>
            </a:xfrm>
          </p:grpSpPr>
          <p:grpSp>
            <p:nvGrpSpPr>
              <p:cNvPr id="23" name="组合 22"/>
              <p:cNvGrpSpPr/>
              <p:nvPr/>
            </p:nvGrpSpPr>
            <p:grpSpPr>
              <a:xfrm>
                <a:off x="5648" y="4880"/>
                <a:ext cx="8797" cy="2662"/>
                <a:chOff x="5648" y="4880"/>
                <a:chExt cx="8797" cy="2662"/>
              </a:xfrm>
            </p:grpSpPr>
            <p:sp>
              <p:nvSpPr>
                <p:cNvPr id="29" name="圆角矩形标注 28"/>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52" name="圆角矩形标注 51"/>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30" name="圆角矩形 29"/>
              <p:cNvSpPr/>
              <p:nvPr/>
            </p:nvSpPr>
            <p:spPr>
              <a:xfrm>
                <a:off x="5797" y="5060"/>
                <a:ext cx="8498" cy="230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文本框 7"/>
            <p:cNvSpPr txBox="1"/>
            <p:nvPr/>
          </p:nvSpPr>
          <p:spPr>
            <a:xfrm>
              <a:off x="5158" y="936"/>
              <a:ext cx="2154"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rPr>
                <a:t>填</a:t>
              </a:r>
              <a:r>
                <a:rPr lang="en-US" altLang="zh-CN" sz="2400" dirty="0">
                  <a:solidFill>
                    <a:schemeClr val="tx1"/>
                  </a:solidFill>
                  <a:latin typeface="微软雅黑" panose="020B0503020204020204" pitchFamily="34" charset="-122"/>
                  <a:ea typeface="微软雅黑" panose="020B0503020204020204" pitchFamily="34" charset="-122"/>
                  <a:cs typeface="楷体" panose="02010609060101010101" charset="-122"/>
                </a:rPr>
                <a:t>     </a:t>
              </a:r>
              <a:r>
                <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rPr>
                <a:t>空</a:t>
              </a:r>
              <a:endParaRPr lang="zh-CN" altLang="en-US" sz="2400" dirty="0">
                <a:solidFill>
                  <a:schemeClr val="tx1"/>
                </a:solidFill>
                <a:latin typeface="微软雅黑" panose="020B0503020204020204" pitchFamily="34" charset="-122"/>
                <a:ea typeface="微软雅黑" panose="020B0503020204020204" pitchFamily="34" charset="-122"/>
                <a:cs typeface="楷体" panose="02010609060101010101"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3" grpId="0"/>
      <p:bldP spid="4" grpId="0"/>
      <p:bldP spid="5" grpId="0"/>
    </p:bldLst>
  </p:timing>
</p:sld>
</file>

<file path=ppt/tags/tag1.xml><?xml version="1.0" encoding="utf-8"?>
<p:tagLst xmlns:p="http://schemas.openxmlformats.org/presentationml/2006/main">
  <p:tag name="KSO_WM_UNIT_TABLE_BEAUTIFY" val="smartTable{ff527d48-5318-43c9-b750-2bdb851e0fff}"/>
  <p:tag name="TABLE_ENDDRAG_ORIGIN_RECT" val="671*268"/>
  <p:tag name="TABLE_ENDDRAG_RECT" val="136*162*671*268"/>
</p:tagLst>
</file>

<file path=ppt/tags/tag2.xml><?xml version="1.0" encoding="utf-8"?>
<p:tagLst xmlns:p="http://schemas.openxmlformats.org/presentationml/2006/main">
  <p:tag name="KSO_WM_UNIT_PLACING_PICTURE_USER_VIEWPORT" val="{&quot;height&quot;:10800,&quot;width&quot;:17280}"/>
</p:tagLst>
</file>

<file path=ppt/tags/tag3.xml><?xml version="1.0" encoding="utf-8"?>
<p:tagLst xmlns:p="http://schemas.openxmlformats.org/presentationml/2006/main">
  <p:tag name="KSO_WM_UNIT_PLACING_PICTURE_USER_VIEWPORT" val="{&quot;height&quot;:10800,&quot;width&quot;:17280}"/>
</p:tagLst>
</file>

<file path=ppt/tags/tag4.xml><?xml version="1.0" encoding="utf-8"?>
<p:tagLst xmlns:p="http://schemas.openxmlformats.org/presentationml/2006/main">
  <p:tag name="KSO_WM_UNIT_PLACING_PICTURE_USER_VIEWPORT" val="{&quot;height&quot;:10800,&quot;width&quot;:12961}"/>
</p:tagLst>
</file>

<file path=ppt/tags/tag5.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1212</Words>
  <Application>WPS 演示</Application>
  <PresentationFormat>宽屏</PresentationFormat>
  <Paragraphs>230</Paragraphs>
  <Slides>15</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15</vt:i4>
      </vt:variant>
    </vt:vector>
  </HeadingPairs>
  <TitlesOfParts>
    <vt:vector size="33" baseType="lpstr">
      <vt:lpstr>Arial</vt:lpstr>
      <vt:lpstr>宋体</vt:lpstr>
      <vt:lpstr>Wingdings</vt:lpstr>
      <vt:lpstr>微软雅黑</vt:lpstr>
      <vt:lpstr>Wingdings</vt:lpstr>
      <vt:lpstr>Times New Roman</vt:lpstr>
      <vt:lpstr>楷体_GB2312</vt:lpstr>
      <vt:lpstr>新宋体</vt:lpstr>
      <vt:lpstr>楷体</vt:lpstr>
      <vt:lpstr>Calibri</vt:lpstr>
      <vt:lpstr>Arial Unicode MS</vt:lpstr>
      <vt:lpstr>等线</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193</cp:revision>
  <dcterms:created xsi:type="dcterms:W3CDTF">2019-06-19T02:08:00Z</dcterms:created>
  <dcterms:modified xsi:type="dcterms:W3CDTF">2023-09-28T14:28:31Z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DE45A57C2ED446F2880FFD83B26A5E32</vt:lpwstr>
  </property>
</Properties>
</file>