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9"/>
  </p:notesMasterIdLst>
  <p:handoutMasterIdLst>
    <p:handoutMasterId r:id="rId20"/>
  </p:handoutMasterIdLst>
  <p:sldIdLst>
    <p:sldId id="1189" r:id="rId4"/>
    <p:sldId id="1090" r:id="rId5"/>
    <p:sldId id="1092" r:id="rId6"/>
    <p:sldId id="1094" r:id="rId7"/>
    <p:sldId id="1229" r:id="rId8"/>
    <p:sldId id="1233" r:id="rId9"/>
    <p:sldId id="1226" r:id="rId10"/>
    <p:sldId id="1227" r:id="rId11"/>
    <p:sldId id="1228" r:id="rId12"/>
    <p:sldId id="1231" r:id="rId13"/>
    <p:sldId id="1145" r:id="rId14"/>
    <p:sldId id="1155" r:id="rId15"/>
    <p:sldId id="1232" r:id="rId16"/>
    <p:sldId id="1234" r:id="rId17"/>
    <p:sldId id="1242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微软雅黑" panose="020B050302020402020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00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2" autoAdjust="0"/>
    <p:restoredTop sz="94705" autoAdjust="0"/>
  </p:normalViewPr>
  <p:slideViewPr>
    <p:cSldViewPr>
      <p:cViewPr>
        <p:scale>
          <a:sx n="75" d="100"/>
          <a:sy n="75" d="100"/>
        </p:scale>
        <p:origin x="-171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51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51470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繁星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-24130"/>
            <a:ext cx="9156065" cy="51923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endParaRPr lang="en-US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9145" y="475613"/>
            <a:ext cx="134458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1.仿写：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610" y="1165860"/>
            <a:ext cx="86944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在作者的笔下，繁星点点，胜似仙境，美妙无比。文章之所以有如此美妙的意境，是因为文章既有对星空真实的描绘，也有作者自己丰富的联想，这种写法就叫作虚实结合。模仿课文的写法，按照句式也写一段这样的话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678" y="2889761"/>
            <a:ext cx="863981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渐渐地</a:t>
            </a:r>
            <a:r>
              <a:rPr lang="en-US" alt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仿佛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看见</a:t>
            </a:r>
            <a:r>
              <a:rPr lang="en-US" alt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仿佛听见</a:t>
            </a:r>
            <a:r>
              <a:rPr 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</a:t>
            </a:r>
            <a:r>
              <a:rPr lang="en-US" alt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我觉得</a:t>
            </a:r>
            <a:r>
              <a:rPr lang="en-US" altLang="zh-CN" sz="2400" b="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</a:t>
            </a:r>
            <a:r>
              <a:rPr lang="zh-CN" altLang="en-US" sz="2400" b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0" u="sng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1356" y="2859782"/>
            <a:ext cx="3058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我想起了家人和故乡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8702" y="2859782"/>
            <a:ext cx="2161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故乡的美景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7979" y="3262213"/>
            <a:ext cx="199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家人的声音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3644" y="3219822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我就像在故乡里和家人聊天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08034" y="3603054"/>
            <a:ext cx="178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欢欢乐乐的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125" y="1056640"/>
            <a:ext cx="84924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）我们和作家巴金一同体验了看星星后的感受，我们还从作家那儿学到了许多方法，收获真不小。其实，我们看过自然界许多事物，像太阳、月亮、大海等等，看了都会产生这样那样的心情，这样那样的感受。现在我们就用刚学到的作家写事物的方法再进行一次语文活动，“看大海（月亮、太阳、蓝天……）”看谁写得快，写得精彩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8125" y="3761105"/>
            <a:ext cx="7070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2）画一幅星空图，并写上几句话。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347" y="381000"/>
            <a:ext cx="1000442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拓展</a:t>
            </a:r>
            <a:endParaRPr lang="zh-CN" altLang="en-US" sz="28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4295" y="1260713"/>
            <a:ext cx="833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</a:rPr>
              <a:t>一、在带点字的正确读音后打上“√”。</a:t>
            </a:r>
            <a:endParaRPr lang="zh-CN" sz="2400" b="1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295" y="2524998"/>
            <a:ext cx="8338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</a:rPr>
              <a:t>二、根据意思写词语。</a:t>
            </a:r>
            <a:endParaRPr lang="zh-CN" sz="2400" b="1" dirty="0">
              <a:ea typeface="宋体" panose="02010600030101010101" pitchFamily="2" charset="-122"/>
            </a:endParaRPr>
          </a:p>
          <a:p>
            <a:pPr indent="0"/>
            <a:r>
              <a:rPr sz="2400" b="0" dirty="0">
                <a:ea typeface="宋体" panose="02010600030101010101" pitchFamily="2" charset="-122"/>
              </a:rPr>
              <a:t>1.又多又密（多指小东西） 。（ </a:t>
            </a:r>
            <a:r>
              <a:rPr lang="en-US" sz="2400" b="0" dirty="0" smtClean="0">
                <a:ea typeface="宋体" panose="02010600030101010101" pitchFamily="2" charset="-122"/>
              </a:rPr>
              <a:t>   </a:t>
            </a:r>
            <a:r>
              <a:rPr sz="2400" b="0" dirty="0" smtClean="0">
                <a:ea typeface="宋体" panose="02010600030101010101" pitchFamily="2" charset="-122"/>
              </a:rPr>
              <a:t>               </a:t>
            </a:r>
            <a:r>
              <a:rPr sz="2400" b="0" dirty="0">
                <a:ea typeface="宋体" panose="02010600030101010101" pitchFamily="2" charset="-122"/>
              </a:rPr>
              <a:t>）</a:t>
            </a:r>
            <a:endParaRPr sz="2400" b="0" dirty="0">
              <a:ea typeface="宋体" panose="02010600030101010101" pitchFamily="2" charset="-122"/>
            </a:endParaRPr>
          </a:p>
          <a:p>
            <a:pPr indent="0"/>
            <a:r>
              <a:rPr sz="2400" b="0" dirty="0">
                <a:ea typeface="宋体" panose="02010600030101010101" pitchFamily="2" charset="-122"/>
              </a:rPr>
              <a:t>2.抬头看 。（                 ）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en-US" altLang="en-US" sz="2400" b="0" u="sng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5110" y="1799193"/>
            <a:ext cx="7067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半明半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昧</a:t>
            </a: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mèi    wèi ）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坠</a:t>
            </a: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落（duì  zhuì）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4550" y="1941433"/>
            <a:ext cx="454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√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4035" y="1924923"/>
            <a:ext cx="454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√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4908" y="2863453"/>
            <a:ext cx="210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密密麻麻</a:t>
            </a:r>
            <a:endParaRPr lang="zh-CN" sz="2400" b="1" dirty="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73900" y="3201908"/>
            <a:ext cx="2101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仰望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0" grpId="0"/>
      <p:bldP spid="11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4625" y="45624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三、仿写句子。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1106805"/>
            <a:ext cx="784887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1.</a:t>
            </a:r>
            <a:r>
              <a:rPr lang="zh-CN" sz="24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星光</a:t>
            </a:r>
            <a:r>
              <a:rPr lang="zh-CN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在我们的肉眼里</a:t>
            </a:r>
            <a:r>
              <a:rPr lang="zh-CN" sz="24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虽然</a:t>
            </a:r>
            <a:r>
              <a:rPr lang="zh-CN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微小，</a:t>
            </a:r>
            <a:r>
              <a:rPr lang="zh-CN" sz="24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然而</a:t>
            </a:r>
            <a:r>
              <a:rPr lang="zh-CN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它使我们觉得光明无处不在。</a:t>
            </a:r>
            <a:endParaRPr lang="zh-CN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/>
            <a:endParaRPr lang="zh-CN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/>
            <a:endParaRPr lang="zh-CN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/>
            <a:endParaRPr lang="zh-CN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/>
            <a:r>
              <a:rPr lang="en-US" sz="2400" b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2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.海上的夜</a:t>
            </a:r>
            <a:r>
              <a:rPr lang="en-US" sz="24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柔和的，</a:t>
            </a:r>
            <a:r>
              <a:rPr lang="en-US" sz="24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静寂的，</a:t>
            </a:r>
            <a:r>
              <a:rPr lang="en-US" sz="24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梦幻的。</a:t>
            </a:r>
            <a:endParaRPr lang="en-US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/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en-US" sz="2400" b="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75" y="1996440"/>
            <a:ext cx="7138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春风虽然有些凉意，然而没有了冬天寒风的刺骨。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16" y="3489325"/>
            <a:ext cx="7025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冬日的阳光是明亮的，是温暖的，是亲切的。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174624" y="1002694"/>
            <a:ext cx="799777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、读“我望着那许多认识的星，我仿佛看见它们在对我眨眼……我觉得自己是一个小孩子，现在睡在母亲的怀里了。”想画面。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67544" y="1059582"/>
            <a:ext cx="8388424" cy="1898596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你们观察过夜晚的天空吗？夜空中有什么？（星星）星星是夜晚的精灵，在无边的夜空，闪烁着智慧的光芒。同学们，你爱看天上的繁星吗？每当你凝望那充满神奇色彩的星星时，你的心情如何？今天，我们来共同学习文坛巨匠——巴金对繁星的观察和感受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1520" y="532638"/>
            <a:ext cx="1774830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FF"/>
                </a:solidFill>
                <a:ea typeface="宋体" panose="02010600030101010101" pitchFamily="2" charset="-122"/>
              </a:rPr>
              <a:t>导入新课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2976995"/>
            <a:ext cx="825559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巴金，原名李尧棠，字芾甘。四川成都市人。代表作有《新生》、《爱情的三部曲》(《雾》《雨》《电》)、《春天里的秋天》、《激流三部曲》(《家》《春》《秋》)，他的文字带有强烈的感情色彩，产生了重大的社会影响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1490" y="527199"/>
            <a:ext cx="357645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FF"/>
                </a:solidFill>
                <a:ea typeface="宋体" panose="02010600030101010101" pitchFamily="2" charset="-122"/>
              </a:rPr>
              <a:t>初读课文，整体感知</a:t>
            </a:r>
            <a:endParaRPr lang="zh-CN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6540" y="708660"/>
            <a:ext cx="46882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800" b="1" dirty="0">
                <a:ea typeface="宋体" panose="02010600030101010101" pitchFamily="2" charset="-122"/>
              </a:rPr>
            </a:br>
            <a:r>
              <a:rPr lang="en-US" altLang="zh-CN" sz="2800" b="1" dirty="0" smtClean="0">
                <a:ea typeface="宋体" panose="02010600030101010101" pitchFamily="2" charset="-122"/>
              </a:rPr>
              <a:t>1.</a:t>
            </a:r>
            <a:r>
              <a:rPr lang="zh-CN" sz="2800" b="1" dirty="0" smtClean="0">
                <a:ea typeface="宋体" panose="02010600030101010101" pitchFamily="2" charset="-122"/>
              </a:rPr>
              <a:t>自由</a:t>
            </a:r>
            <a:r>
              <a:rPr lang="zh-CN" sz="2800" b="1" dirty="0">
                <a:ea typeface="宋体" panose="02010600030101010101" pitchFamily="2" charset="-122"/>
              </a:rPr>
              <a:t>朗读课文，读准字音</a:t>
            </a:r>
            <a:endParaRPr lang="zh-CN" altLang="en-US" sz="2800" b="1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715" y="2449830"/>
            <a:ext cx="331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ea typeface="宋体" panose="02010600030101010101" pitchFamily="2" charset="-122"/>
                <a:sym typeface="+mn-ea"/>
              </a:rPr>
              <a:t>模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403985" y="2253615"/>
            <a:ext cx="15430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57020" y="2074545"/>
            <a:ext cx="839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ea typeface="宋体" panose="02010600030101010101" pitchFamily="2" charset="-122"/>
                <a:sym typeface="+mn-ea"/>
              </a:rPr>
              <a:t>mó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0510" y="2775585"/>
            <a:ext cx="839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ea typeface="宋体" panose="02010600030101010101" pitchFamily="2" charset="-122"/>
                <a:sym typeface="+mn-ea"/>
              </a:rPr>
              <a:t>mú 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3775" y="2074545"/>
            <a:ext cx="2497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ea typeface="宋体" panose="02010600030101010101" pitchFamily="2" charset="-122"/>
                <a:sym typeface="+mn-ea"/>
              </a:rPr>
              <a:t>模型、楷模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7265" y="2847340"/>
            <a:ext cx="2497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ea typeface="宋体" panose="02010600030101010101" pitchFamily="2" charset="-122"/>
                <a:sym typeface="+mn-ea"/>
              </a:rPr>
              <a:t>模样、模具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002655" y="1661795"/>
            <a:ext cx="2230120" cy="1934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 animBg="1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755576" y="471170"/>
            <a:ext cx="372237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2.查字典理解词语</a:t>
            </a:r>
            <a:endParaRPr lang="zh-CN" altLang="en-US" sz="2800" b="1" dirty="0">
              <a:solidFill>
                <a:schemeClr val="tx1"/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295" y="1482090"/>
            <a:ext cx="1402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摇摇欲坠：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7375" y="1482090"/>
            <a:ext cx="706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形容非常危险，就要掉下来或垮下来。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785" y="2111375"/>
            <a:ext cx="1402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半明半昧：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40865" y="2111375"/>
            <a:ext cx="706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昏暗。一会儿明亮，一会儿昏暗。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75" y="2740660"/>
            <a:ext cx="1402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密密麻麻：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4355" y="2740660"/>
            <a:ext cx="706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又多又密（多指小东西）。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847205" y="2819400"/>
            <a:ext cx="1711325" cy="1484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60" y="518418"/>
            <a:ext cx="367240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24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研读</a:t>
            </a:r>
            <a:r>
              <a:rPr lang="zh-CN" sz="2400" b="1" dirty="0">
                <a:solidFill>
                  <a:srgbClr val="FF00FF"/>
                </a:solidFill>
                <a:ea typeface="宋体" panose="02010600030101010101" pitchFamily="2" charset="-122"/>
              </a:rPr>
              <a:t>课文，体验作者情感</a:t>
            </a:r>
            <a:endParaRPr lang="zh-CN" altLang="en-US" sz="24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" y="1321742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1.默读课文，完成填空。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899592" y="2051561"/>
          <a:ext cx="6336704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864096"/>
                <a:gridCol w="792088"/>
                <a:gridCol w="1080120"/>
                <a:gridCol w="2376264"/>
              </a:tblGrid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地点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看到的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感受的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2046" y="791586"/>
            <a:ext cx="604822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根据表格概括课文的主要内容。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043608" y="1756390"/>
          <a:ext cx="6336704" cy="225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864096"/>
                <a:gridCol w="792088"/>
                <a:gridCol w="1080120"/>
                <a:gridCol w="2376264"/>
              </a:tblGrid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地点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看到的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感受的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从前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家乡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密密麻麻的星星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仿佛回到母亲的怀里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三年前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南京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星群密布的蓝天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仿佛和朋友对话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如今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海上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半明半昧的星</a:t>
                      </a:r>
                      <a:r>
                        <a:rPr 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仿佛睡在母亲的怀里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235" y="483518"/>
            <a:ext cx="7379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三次看星空情况和感受会不同？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092" y="1035869"/>
            <a:ext cx="80321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明确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：之所以不同，是因为随着作者年龄和阅历的增长，对星空的观察和感知逐步深入精微了。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505" y="1880836"/>
            <a:ext cx="80327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第一次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“望着星天……母亲的怀里似的。”母亲的怀抱总给人以温馨的，表达了依恋之情。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505" y="2730257"/>
            <a:ext cx="803275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次“星光在我们的肉眼里……和我谈话一样。”表达了与星之亲密，投机的伙伴之感。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235" y="3581028"/>
            <a:ext cx="803338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次“我望着那许多……现在睡在母亲的怀里了。”写出了海上望星的无比舒心、安详和陶醉的感受，以及与星的知心之情。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092" y="1203598"/>
            <a:ext cx="831977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r>
              <a:rPr lang="en-US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我望着那许多认识的星，我仿佛看见它们在对我眨眼，我仿佛听见它们在小声说话。</a:t>
            </a:r>
            <a:endParaRPr lang="zh-CN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排比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r>
              <a:rPr lang="en-US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海上的夜是柔和的，是静寂的，是梦幻的。</a:t>
            </a:r>
            <a:endParaRPr lang="zh-CN" altLang="en-US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2902" y="928370"/>
            <a:ext cx="8543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作者运用排比的修辞手法，依次从触觉、听觉、幻觉的角度写出了海上柔美、静谧和奇妙，营造出童话般的意境，给人一种梦幻般的美感，使读者受到强烈的感染。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9720" y="2148840"/>
            <a:ext cx="85432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br>
              <a:rPr lang="zh-CN" sz="2400" b="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仿写排比句：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我们的生活是</a:t>
            </a:r>
            <a:r>
              <a:rPr lang="en-US" sz="2400" b="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的，是</a:t>
            </a:r>
            <a:r>
              <a:rPr lang="en-US" sz="2400" b="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的，是</a:t>
            </a:r>
            <a:b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sz="2400" b="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3590" y="2807335"/>
            <a:ext cx="1311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3770" y="2862580"/>
            <a:ext cx="1311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温馨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900" y="3221355"/>
            <a:ext cx="1311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DOC_GUID" val="{902e1bdd-e451-4a56-b8a0-6a6849b291a3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1716</Words>
  <Application>WPS 演示</Application>
  <PresentationFormat>全屏显示(16:9)</PresentationFormat>
  <Paragraphs>202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137</cp:revision>
  <dcterms:created xsi:type="dcterms:W3CDTF">2017-03-17T02:28:00Z</dcterms:created>
  <dcterms:modified xsi:type="dcterms:W3CDTF">2023-09-25T17:02:29Z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C1DE08DE8C3E4D2C95FB321253548018_12</vt:lpwstr>
  </property>
</Properties>
</file>