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3"/>
    <p:sldMasterId id="2147483658" r:id="rId4"/>
  </p:sldMasterIdLst>
  <p:notesMasterIdLst>
    <p:notesMasterId r:id="rId45"/>
  </p:notesMasterIdLst>
  <p:handoutMasterIdLst>
    <p:handoutMasterId r:id="rId46"/>
  </p:handoutMasterIdLst>
  <p:sldIdLst>
    <p:sldId id="459" r:id="rId5"/>
    <p:sldId id="461" r:id="rId6"/>
    <p:sldId id="256" r:id="rId7"/>
    <p:sldId id="472" r:id="rId8"/>
    <p:sldId id="473" r:id="rId9"/>
    <p:sldId id="390" r:id="rId10"/>
    <p:sldId id="474" r:id="rId11"/>
    <p:sldId id="475" r:id="rId12"/>
    <p:sldId id="476" r:id="rId13"/>
    <p:sldId id="477" r:id="rId14"/>
    <p:sldId id="478" r:id="rId15"/>
    <p:sldId id="479" r:id="rId16"/>
    <p:sldId id="480" r:id="rId17"/>
    <p:sldId id="481" r:id="rId18"/>
    <p:sldId id="483" r:id="rId19"/>
    <p:sldId id="484" r:id="rId20"/>
    <p:sldId id="485" r:id="rId21"/>
    <p:sldId id="486" r:id="rId22"/>
    <p:sldId id="487" r:id="rId23"/>
    <p:sldId id="469" r:id="rId24"/>
    <p:sldId id="507" r:id="rId25"/>
    <p:sldId id="488" r:id="rId26"/>
    <p:sldId id="489" r:id="rId27"/>
    <p:sldId id="490" r:id="rId28"/>
    <p:sldId id="491" r:id="rId29"/>
    <p:sldId id="492" r:id="rId30"/>
    <p:sldId id="494" r:id="rId31"/>
    <p:sldId id="495" r:id="rId32"/>
    <p:sldId id="496" r:id="rId33"/>
    <p:sldId id="497" r:id="rId34"/>
    <p:sldId id="493" r:id="rId35"/>
    <p:sldId id="498" r:id="rId36"/>
    <p:sldId id="499" r:id="rId37"/>
    <p:sldId id="500" r:id="rId38"/>
    <p:sldId id="501" r:id="rId39"/>
    <p:sldId id="502" r:id="rId40"/>
    <p:sldId id="503" r:id="rId41"/>
    <p:sldId id="482" r:id="rId42"/>
    <p:sldId id="504" r:id="rId43"/>
    <p:sldId id="526" r:id="rId44"/>
  </p:sldIdLst>
  <p:sldSz cx="9144000" cy="5143500"/>
  <p:notesSz cx="6858000" cy="9144000"/>
  <p:custDataLst>
    <p:tags r:id="rId50"/>
  </p:custDataLst>
  <p:defaultTextStyle>
    <a:defPPr>
      <a:defRPr lang="zh-CN"/>
    </a:defPPr>
    <a:lvl1pPr marL="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1pPr>
    <a:lvl2pPr marL="4572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2pPr>
    <a:lvl3pPr marL="9144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3pPr>
    <a:lvl4pPr marL="13716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4pPr>
    <a:lvl5pPr marL="18288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5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32" autoAdjust="0"/>
    <p:restoredTop sz="96353" autoAdjust="0"/>
  </p:normalViewPr>
  <p:slideViewPr>
    <p:cSldViewPr>
      <p:cViewPr>
        <p:scale>
          <a:sx n="100" d="100"/>
          <a:sy n="100" d="100"/>
        </p:scale>
        <p:origin x="0" y="0"/>
      </p:cViewPr>
      <p:guideLst/>
    </p:cSldViewPr>
  </p:slideViewPr>
  <p:notesViewPr>
    <p:cSldViewPr>
      <p:cViewPr varScale="1">
        <p:scale>
          <a:sx n="84" d="100"/>
          <a:sy n="84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0" Type="http://schemas.openxmlformats.org/officeDocument/2006/relationships/tags" Target="tags/tag1.xml"/><Relationship Id="rId5" Type="http://schemas.openxmlformats.org/officeDocument/2006/relationships/slide" Target="slides/slide1.xml"/><Relationship Id="rId49" Type="http://schemas.openxmlformats.org/officeDocument/2006/relationships/tableStyles" Target="tableStyles.xml"/><Relationship Id="rId48" Type="http://schemas.openxmlformats.org/officeDocument/2006/relationships/viewProps" Target="viewProps.xml"/><Relationship Id="rId47" Type="http://schemas.openxmlformats.org/officeDocument/2006/relationships/presProps" Target="presProps.xml"/><Relationship Id="rId46" Type="http://schemas.openxmlformats.org/officeDocument/2006/relationships/handoutMaster" Target="handoutMasters/handoutMaster1.xml"/><Relationship Id="rId45" Type="http://schemas.openxmlformats.org/officeDocument/2006/relationships/notesMaster" Target="notesMasters/notesMaster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4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/>
            <a:r>
              <a:rPr lang="zh-CN" altLang="en-US" sz="1200">
                <a:latin typeface="楷体" panose="02010609060101010101" pitchFamily="49" charset="-122"/>
              </a:rPr>
              <a:t>状元成才路</a:t>
            </a:r>
            <a:endParaRPr lang="zh-CN" altLang="en-US" sz="1200">
              <a:latin typeface="楷体" panose="02010609060101010101" pitchFamily="49" charset="-122"/>
            </a:endParaRPr>
          </a:p>
        </p:txBody>
      </p:sp>
      <p:sp>
        <p:nvSpPr>
          <p:cNvPr id="1024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40CC4324-6823-448A-B638-0721A19596E2}" type="datetime">
              <a:rPr lang="zh-CN" altLang="en-US" sz="1200">
                <a:latin typeface="楷体" panose="02010609060101010101" pitchFamily="49" charset="-122"/>
              </a:rPr>
            </a:fld>
            <a:endParaRPr lang="zh-CN" altLang="en-US" sz="1200">
              <a:latin typeface="楷体" panose="02010609060101010101" pitchFamily="49" charset="-122"/>
            </a:endParaRPr>
          </a:p>
        </p:txBody>
      </p:sp>
      <p:sp>
        <p:nvSpPr>
          <p:cNvPr id="1024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rtlCol="0" anchor="b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1200">
                <a:latin typeface="楷体" panose="02010609060101010101" pitchFamily="49" charset="-122"/>
              </a:rPr>
              <a:t>状元成才路</a:t>
            </a:r>
            <a:endParaRPr lang="zh-CN" altLang="en-US" sz="1200">
              <a:latin typeface="楷体" panose="02010609060101010101" pitchFamily="49" charset="-122"/>
            </a:endParaRPr>
          </a:p>
        </p:txBody>
      </p:sp>
      <p:sp>
        <p:nvSpPr>
          <p:cNvPr id="1024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numCol="1" anchor="b" anchorCtr="0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6486A37A-68BF-42E6-9B71-2B8E3FEE02E2}" type="slidenum">
              <a:rPr lang="zh-CN" altLang="en-US" sz="1200">
                <a:latin typeface="楷体" panose="02010609060101010101" pitchFamily="49" charset="-122"/>
              </a:rPr>
            </a:fld>
            <a:endParaRPr lang="zh-CN" altLang="en-US" sz="1200">
              <a:latin typeface="楷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9218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/>
            <a:r>
              <a:rPr lang="zh-CN" altLang="en-US" sz="1200">
                <a:latin typeface="楷体" panose="02010609060101010101" pitchFamily="49" charset="-122"/>
              </a:rPr>
              <a:t>状元成才路</a:t>
            </a:r>
            <a:endParaRPr lang="zh-CN" altLang="en-US" sz="1200">
              <a:latin typeface="楷体" panose="02010609060101010101" pitchFamily="49" charset="-122"/>
            </a:endParaRPr>
          </a:p>
        </p:txBody>
      </p:sp>
      <p:sp>
        <p:nvSpPr>
          <p:cNvPr id="9219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3C444B28-4B1F-464D-8437-0A94FEDC31B6}" type="datetime">
              <a:rPr lang="zh-CN" altLang="en-US" sz="1200">
                <a:latin typeface="楷体" panose="02010609060101010101" pitchFamily="49" charset="-122"/>
              </a:rPr>
            </a:fld>
            <a:endParaRPr lang="zh-CN" altLang="en-US" sz="1200">
              <a:latin typeface="楷体" panose="02010609060101010101" pitchFamily="49" charset="-122"/>
            </a:endParaRPr>
          </a:p>
        </p:txBody>
      </p:sp>
      <p:sp>
        <p:nvSpPr>
          <p:cNvPr id="9220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9221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t>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9222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rtlCol="0" anchor="b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1200">
                <a:latin typeface="楷体" panose="02010609060101010101" pitchFamily="49" charset="-122"/>
              </a:rPr>
              <a:t>状元成才路</a:t>
            </a:r>
            <a:endParaRPr lang="zh-CN" altLang="en-US" sz="1200">
              <a:latin typeface="楷体" panose="02010609060101010101" pitchFamily="49" charset="-122"/>
            </a:endParaRPr>
          </a:p>
        </p:txBody>
      </p:sp>
      <p:sp>
        <p:nvSpPr>
          <p:cNvPr id="9223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numCol="1" anchor="b" anchorCtr="0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A510D72C-3067-48DF-9020-6E33709BB208}" type="slidenum">
              <a:rPr lang="zh-CN" altLang="en-US" sz="1200">
                <a:latin typeface="楷体" panose="02010609060101010101" pitchFamily="49" charset="-122"/>
              </a:rPr>
            </a:fld>
            <a:endParaRPr lang="zh-CN" altLang="en-US" sz="1200">
              <a:latin typeface="楷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15" Type="http://schemas.openxmlformats.org/officeDocument/2006/relationships/image" Target="../media/image14.png"/><Relationship Id="rId14" Type="http://schemas.openxmlformats.org/officeDocument/2006/relationships/image" Target="../media/image13.png"/><Relationship Id="rId13" Type="http://schemas.openxmlformats.org/officeDocument/2006/relationships/image" Target="../media/image12.png"/><Relationship Id="rId12" Type="http://schemas.openxmlformats.org/officeDocument/2006/relationships/image" Target="../media/image11.png"/><Relationship Id="rId11" Type="http://schemas.openxmlformats.org/officeDocument/2006/relationships/image" Target="../media/image10.png"/><Relationship Id="rId10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image" Target="../media/image35.png"/><Relationship Id="rId4" Type="http://schemas.openxmlformats.org/officeDocument/2006/relationships/image" Target="../media/image34.png"/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35.png"/><Relationship Id="rId4" Type="http://schemas.openxmlformats.org/officeDocument/2006/relationships/image" Target="../media/image34.png"/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15" Type="http://schemas.openxmlformats.org/officeDocument/2006/relationships/image" Target="../media/image14.png"/><Relationship Id="rId14" Type="http://schemas.openxmlformats.org/officeDocument/2006/relationships/image" Target="../media/image17.png"/><Relationship Id="rId13" Type="http://schemas.openxmlformats.org/officeDocument/2006/relationships/image" Target="../media/image16.png"/><Relationship Id="rId12" Type="http://schemas.openxmlformats.org/officeDocument/2006/relationships/image" Target="../media/image11.png"/><Relationship Id="rId11" Type="http://schemas.openxmlformats.org/officeDocument/2006/relationships/image" Target="../media/image10.png"/><Relationship Id="rId10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5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image" Target="../media/image31.png"/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1026" name="组合 2"/>
          <p:cNvGrpSpPr/>
          <p:nvPr/>
        </p:nvGrpSpPr>
        <p:grpSpPr>
          <a:xfrm>
            <a:off x="-7937" y="-22225"/>
            <a:ext cx="9151937" cy="5326063"/>
            <a:chOff x="-7460" y="-33050"/>
            <a:chExt cx="12199460" cy="7101825"/>
          </a:xfrm>
        </p:grpSpPr>
        <p:pic>
          <p:nvPicPr>
            <p:cNvPr id="1040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-33050"/>
              <a:ext cx="12192000" cy="4435161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1041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1217182"/>
              <a:ext cx="12192000" cy="369701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1042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1586993"/>
              <a:ext cx="7105650" cy="4739773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1043" name="图片 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356810" y="2648986"/>
              <a:ext cx="8835190" cy="3056343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1044" name="图片 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917156" y="3482387"/>
              <a:ext cx="8274844" cy="3586388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1045" name="图片 9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0" y="3061454"/>
              <a:ext cx="8617323" cy="3826319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1046" name="图片 10"/>
            <p:cNvPicPr>
              <a:picLocks noChangeAspect="1"/>
            </p:cNvPicPr>
            <p:nvPr/>
          </p:nvPicPr>
          <p:blipFill>
            <a:blip r:embed="rId8"/>
            <a:srcRect r="1068"/>
            <a:stretch>
              <a:fillRect/>
            </a:stretch>
          </p:blipFill>
          <p:spPr>
            <a:xfrm>
              <a:off x="-7460" y="4459731"/>
              <a:ext cx="12187451" cy="2427141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1047" name="图片 11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816537" y="4900924"/>
              <a:ext cx="2552700" cy="127635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1048" name="图片 12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7853362" y="4004056"/>
              <a:ext cx="4338638" cy="2785752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1049" name="图片 13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-7460" y="2784066"/>
              <a:ext cx="3777291" cy="3777291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1050" name="图片 14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10405662" y="104066"/>
              <a:ext cx="1694783" cy="1522724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pic>
        <p:nvPicPr>
          <p:cNvPr id="1027" name="组合 15"/>
          <p:cNvPicPr/>
          <p:nvPr/>
        </p:nvPicPr>
        <p:blipFill>
          <a:blip r:embed="rId13"/>
          <a:stretch>
            <a:fillRect/>
          </a:stretch>
        </p:blipFill>
        <p:spPr>
          <a:xfrm>
            <a:off x="92075" y="66675"/>
            <a:ext cx="9021763" cy="5072063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grpSp>
        <p:nvGrpSpPr>
          <p:cNvPr id="1028" name="组合 17"/>
          <p:cNvGrpSpPr/>
          <p:nvPr/>
        </p:nvGrpSpPr>
        <p:grpSpPr>
          <a:xfrm>
            <a:off x="-12700" y="4141788"/>
            <a:ext cx="9121775" cy="1025525"/>
            <a:chOff x="-12089" y="4540200"/>
            <a:chExt cx="5573464" cy="627086"/>
          </a:xfrm>
        </p:grpSpPr>
        <p:grpSp>
          <p:nvGrpSpPr>
            <p:cNvPr id="1031" name="组合 18"/>
            <p:cNvGrpSpPr/>
            <p:nvPr/>
          </p:nvGrpSpPr>
          <p:grpSpPr>
            <a:xfrm>
              <a:off x="-12089" y="4543281"/>
              <a:ext cx="2096184" cy="624005"/>
              <a:chOff x="-25028" y="4444712"/>
              <a:chExt cx="2417469" cy="719647"/>
            </a:xfrm>
          </p:grpSpPr>
          <p:pic>
            <p:nvPicPr>
              <p:cNvPr id="1038" name="图片 25"/>
              <p:cNvPicPr>
                <a:picLocks noChangeAspect="1"/>
              </p:cNvPicPr>
              <p:nvPr/>
            </p:nvPicPr>
            <p:blipFill>
              <a:blip r:embed="rId14"/>
              <a:srcRect b="30771"/>
              <a:stretch>
                <a:fillRect/>
              </a:stretch>
            </p:blipFill>
            <p:spPr>
              <a:xfrm>
                <a:off x="-25028" y="4444712"/>
                <a:ext cx="2417469" cy="719647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  <p:pic>
            <p:nvPicPr>
              <p:cNvPr id="1039" name="图片 26"/>
              <p:cNvPicPr>
                <a:picLocks noChangeAspect="1"/>
              </p:cNvPicPr>
              <p:nvPr/>
            </p:nvPicPr>
            <p:blipFill>
              <a:blip r:embed="rId14"/>
              <a:srcRect b="30771"/>
              <a:stretch>
                <a:fillRect/>
              </a:stretch>
            </p:blipFill>
            <p:spPr>
              <a:xfrm>
                <a:off x="-25028" y="4444712"/>
                <a:ext cx="2417469" cy="719647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</p:grpSp>
        <p:grpSp>
          <p:nvGrpSpPr>
            <p:cNvPr id="1032" name="组合 19"/>
            <p:cNvGrpSpPr/>
            <p:nvPr/>
          </p:nvGrpSpPr>
          <p:grpSpPr>
            <a:xfrm>
              <a:off x="1941038" y="4540200"/>
              <a:ext cx="2096184" cy="624005"/>
              <a:chOff x="-25028" y="4444712"/>
              <a:chExt cx="2417469" cy="719647"/>
            </a:xfrm>
          </p:grpSpPr>
          <p:pic>
            <p:nvPicPr>
              <p:cNvPr id="1036" name="图片 23"/>
              <p:cNvPicPr>
                <a:picLocks noChangeAspect="1"/>
              </p:cNvPicPr>
              <p:nvPr/>
            </p:nvPicPr>
            <p:blipFill>
              <a:blip r:embed="rId14"/>
              <a:srcRect b="30771"/>
              <a:stretch>
                <a:fillRect/>
              </a:stretch>
            </p:blipFill>
            <p:spPr>
              <a:xfrm>
                <a:off x="-25028" y="4444712"/>
                <a:ext cx="2417469" cy="719647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  <p:pic>
            <p:nvPicPr>
              <p:cNvPr id="1037" name="图片 24"/>
              <p:cNvPicPr>
                <a:picLocks noChangeAspect="1"/>
              </p:cNvPicPr>
              <p:nvPr/>
            </p:nvPicPr>
            <p:blipFill>
              <a:blip r:embed="rId14"/>
              <a:srcRect b="30771"/>
              <a:stretch>
                <a:fillRect/>
              </a:stretch>
            </p:blipFill>
            <p:spPr>
              <a:xfrm>
                <a:off x="-25028" y="4444712"/>
                <a:ext cx="2417469" cy="719647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</p:grpSp>
        <p:grpSp>
          <p:nvGrpSpPr>
            <p:cNvPr id="1033" name="组合 20"/>
            <p:cNvGrpSpPr/>
            <p:nvPr/>
          </p:nvGrpSpPr>
          <p:grpSpPr>
            <a:xfrm>
              <a:off x="3884419" y="4541656"/>
              <a:ext cx="1676956" cy="624005"/>
              <a:chOff x="-25027" y="4444712"/>
              <a:chExt cx="1933985" cy="719647"/>
            </a:xfrm>
          </p:grpSpPr>
          <p:pic>
            <p:nvPicPr>
              <p:cNvPr id="1034" name="图片 21"/>
              <p:cNvPicPr>
                <a:picLocks noChangeAspect="1"/>
              </p:cNvPicPr>
              <p:nvPr/>
            </p:nvPicPr>
            <p:blipFill>
              <a:blip r:embed="rId14"/>
              <a:srcRect r="24198" b="30771"/>
              <a:stretch>
                <a:fillRect/>
              </a:stretch>
            </p:blipFill>
            <p:spPr>
              <a:xfrm>
                <a:off x="-25027" y="4444712"/>
                <a:ext cx="1832490" cy="719647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  <p:pic>
            <p:nvPicPr>
              <p:cNvPr id="1035" name="图片 22"/>
              <p:cNvPicPr>
                <a:picLocks noChangeAspect="1"/>
              </p:cNvPicPr>
              <p:nvPr/>
            </p:nvPicPr>
            <p:blipFill>
              <a:blip r:embed="rId14"/>
              <a:srcRect r="20000" b="30771"/>
              <a:stretch>
                <a:fillRect/>
              </a:stretch>
            </p:blipFill>
            <p:spPr>
              <a:xfrm>
                <a:off x="-25027" y="4444712"/>
                <a:ext cx="1933985" cy="719647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</p:grpSp>
      </p:grpSp>
      <p:pic>
        <p:nvPicPr>
          <p:cNvPr id="1029" name="图片 27"/>
          <p:cNvPicPr>
            <a:picLocks noChangeAspect="1"/>
          </p:cNvPicPr>
          <p:nvPr/>
        </p:nvPicPr>
        <p:blipFill>
          <a:blip r:embed="rId15"/>
          <a:srcRect t="39542"/>
          <a:stretch>
            <a:fillRect/>
          </a:stretch>
        </p:blipFill>
        <p:spPr>
          <a:xfrm>
            <a:off x="4441825" y="2308225"/>
            <a:ext cx="4718050" cy="28511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030" name="图片 45"/>
          <p:cNvPicPr>
            <a:picLocks noChangeAspect="1"/>
          </p:cNvPicPr>
          <p:nvPr/>
        </p:nvPicPr>
        <p:blipFill>
          <a:blip r:embed="rId16"/>
          <a:srcRect r="47202" b="34026"/>
          <a:stretch>
            <a:fillRect/>
          </a:stretch>
        </p:blipFill>
        <p:spPr>
          <a:xfrm>
            <a:off x="8323263" y="4313238"/>
            <a:ext cx="857250" cy="8334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2050" name="组合 2"/>
          <p:cNvGrpSpPr/>
          <p:nvPr/>
        </p:nvGrpSpPr>
        <p:grpSpPr>
          <a:xfrm>
            <a:off x="-7937" y="-22225"/>
            <a:ext cx="9151937" cy="5326063"/>
            <a:chOff x="-7460" y="-33050"/>
            <a:chExt cx="12199460" cy="7101825"/>
          </a:xfrm>
        </p:grpSpPr>
        <p:pic>
          <p:nvPicPr>
            <p:cNvPr id="2067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-33050"/>
              <a:ext cx="12192000" cy="4435161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2068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1217182"/>
              <a:ext cx="12192000" cy="369701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2069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1586993"/>
              <a:ext cx="7105650" cy="4739773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2070" name="图片 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356810" y="2648986"/>
              <a:ext cx="8835190" cy="3056343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2071" name="图片 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917156" y="3482387"/>
              <a:ext cx="8274844" cy="3586388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2072" name="图片 9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5759" y="3034762"/>
              <a:ext cx="8617323" cy="382632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2073" name="图片 10"/>
            <p:cNvPicPr>
              <a:picLocks noChangeAspect="1"/>
            </p:cNvPicPr>
            <p:nvPr/>
          </p:nvPicPr>
          <p:blipFill>
            <a:blip r:embed="rId8"/>
            <a:srcRect r="1068"/>
            <a:stretch>
              <a:fillRect/>
            </a:stretch>
          </p:blipFill>
          <p:spPr>
            <a:xfrm>
              <a:off x="-7460" y="4426875"/>
              <a:ext cx="12187451" cy="2427141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2074" name="图片 11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816537" y="4900924"/>
              <a:ext cx="2552700" cy="127635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2075" name="图片 12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7853362" y="4004056"/>
              <a:ext cx="4338638" cy="2785752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2076" name="图片 13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-7460" y="2784066"/>
              <a:ext cx="3777291" cy="3777291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2077" name="图片 14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10405662" y="104066"/>
              <a:ext cx="1694783" cy="1522724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pic>
        <p:nvPicPr>
          <p:cNvPr id="2051" name="组合 15"/>
          <p:cNvPicPr/>
          <p:nvPr/>
        </p:nvPicPr>
        <p:blipFill>
          <a:blip r:embed="rId13"/>
          <a:stretch>
            <a:fillRect/>
          </a:stretch>
        </p:blipFill>
        <p:spPr>
          <a:xfrm>
            <a:off x="92075" y="66675"/>
            <a:ext cx="9021763" cy="5072063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grpSp>
        <p:nvGrpSpPr>
          <p:cNvPr id="2052" name="组合 18"/>
          <p:cNvGrpSpPr/>
          <p:nvPr/>
        </p:nvGrpSpPr>
        <p:grpSpPr>
          <a:xfrm>
            <a:off x="-20637" y="4524375"/>
            <a:ext cx="7945437" cy="628650"/>
            <a:chOff x="-12089" y="4538575"/>
            <a:chExt cx="7945818" cy="628711"/>
          </a:xfrm>
        </p:grpSpPr>
        <p:grpSp>
          <p:nvGrpSpPr>
            <p:cNvPr id="2055" name="组合 19"/>
            <p:cNvGrpSpPr/>
            <p:nvPr/>
          </p:nvGrpSpPr>
          <p:grpSpPr>
            <a:xfrm>
              <a:off x="-12089" y="4543281"/>
              <a:ext cx="2096184" cy="624005"/>
              <a:chOff x="-25028" y="4444712"/>
              <a:chExt cx="2417469" cy="719647"/>
            </a:xfrm>
          </p:grpSpPr>
          <p:pic>
            <p:nvPicPr>
              <p:cNvPr id="2065" name="图片 29"/>
              <p:cNvPicPr>
                <a:picLocks noChangeAspect="1"/>
              </p:cNvPicPr>
              <p:nvPr/>
            </p:nvPicPr>
            <p:blipFill>
              <a:blip r:embed="rId14"/>
              <a:srcRect b="30771"/>
              <a:stretch>
                <a:fillRect/>
              </a:stretch>
            </p:blipFill>
            <p:spPr>
              <a:xfrm>
                <a:off x="-25028" y="4444712"/>
                <a:ext cx="2417469" cy="719647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  <p:pic>
            <p:nvPicPr>
              <p:cNvPr id="2066" name="图片 30"/>
              <p:cNvPicPr>
                <a:picLocks noChangeAspect="1"/>
              </p:cNvPicPr>
              <p:nvPr/>
            </p:nvPicPr>
            <p:blipFill>
              <a:blip r:embed="rId14"/>
              <a:srcRect b="30771"/>
              <a:stretch>
                <a:fillRect/>
              </a:stretch>
            </p:blipFill>
            <p:spPr>
              <a:xfrm>
                <a:off x="-25028" y="4444712"/>
                <a:ext cx="2417469" cy="719647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</p:grpSp>
        <p:grpSp>
          <p:nvGrpSpPr>
            <p:cNvPr id="2056" name="组合 20"/>
            <p:cNvGrpSpPr/>
            <p:nvPr/>
          </p:nvGrpSpPr>
          <p:grpSpPr>
            <a:xfrm>
              <a:off x="1941038" y="4540200"/>
              <a:ext cx="2096184" cy="624005"/>
              <a:chOff x="-25028" y="4444712"/>
              <a:chExt cx="2417469" cy="719647"/>
            </a:xfrm>
          </p:grpSpPr>
          <p:pic>
            <p:nvPicPr>
              <p:cNvPr id="2063" name="图片 27"/>
              <p:cNvPicPr>
                <a:picLocks noChangeAspect="1"/>
              </p:cNvPicPr>
              <p:nvPr/>
            </p:nvPicPr>
            <p:blipFill>
              <a:blip r:embed="rId14"/>
              <a:srcRect b="30771"/>
              <a:stretch>
                <a:fillRect/>
              </a:stretch>
            </p:blipFill>
            <p:spPr>
              <a:xfrm>
                <a:off x="-25028" y="4444712"/>
                <a:ext cx="2417469" cy="719647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  <p:pic>
            <p:nvPicPr>
              <p:cNvPr id="2064" name="图片 28"/>
              <p:cNvPicPr>
                <a:picLocks noChangeAspect="1"/>
              </p:cNvPicPr>
              <p:nvPr/>
            </p:nvPicPr>
            <p:blipFill>
              <a:blip r:embed="rId14"/>
              <a:srcRect b="30771"/>
              <a:stretch>
                <a:fillRect/>
              </a:stretch>
            </p:blipFill>
            <p:spPr>
              <a:xfrm>
                <a:off x="-25028" y="4444712"/>
                <a:ext cx="2417469" cy="719647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</p:grpSp>
        <p:grpSp>
          <p:nvGrpSpPr>
            <p:cNvPr id="2057" name="组合 21"/>
            <p:cNvGrpSpPr/>
            <p:nvPr/>
          </p:nvGrpSpPr>
          <p:grpSpPr>
            <a:xfrm>
              <a:off x="3884418" y="4541656"/>
              <a:ext cx="2096184" cy="624005"/>
              <a:chOff x="-25028" y="4444712"/>
              <a:chExt cx="2417469" cy="719647"/>
            </a:xfrm>
          </p:grpSpPr>
          <p:pic>
            <p:nvPicPr>
              <p:cNvPr id="2061" name="图片 25"/>
              <p:cNvPicPr>
                <a:picLocks noChangeAspect="1"/>
              </p:cNvPicPr>
              <p:nvPr/>
            </p:nvPicPr>
            <p:blipFill>
              <a:blip r:embed="rId14"/>
              <a:srcRect b="30771"/>
              <a:stretch>
                <a:fillRect/>
              </a:stretch>
            </p:blipFill>
            <p:spPr>
              <a:xfrm>
                <a:off x="-25028" y="4444712"/>
                <a:ext cx="2417469" cy="719647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  <p:pic>
            <p:nvPicPr>
              <p:cNvPr id="2062" name="图片 26"/>
              <p:cNvPicPr>
                <a:picLocks noChangeAspect="1"/>
              </p:cNvPicPr>
              <p:nvPr/>
            </p:nvPicPr>
            <p:blipFill>
              <a:blip r:embed="rId14"/>
              <a:srcRect b="30771"/>
              <a:stretch>
                <a:fillRect/>
              </a:stretch>
            </p:blipFill>
            <p:spPr>
              <a:xfrm>
                <a:off x="-25028" y="4444712"/>
                <a:ext cx="2417469" cy="719647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</p:grpSp>
        <p:grpSp>
          <p:nvGrpSpPr>
            <p:cNvPr id="2058" name="组合 22"/>
            <p:cNvGrpSpPr/>
            <p:nvPr/>
          </p:nvGrpSpPr>
          <p:grpSpPr>
            <a:xfrm>
              <a:off x="5837545" y="4538575"/>
              <a:ext cx="2096184" cy="624005"/>
              <a:chOff x="-25028" y="4444712"/>
              <a:chExt cx="2417469" cy="719647"/>
            </a:xfrm>
          </p:grpSpPr>
          <p:pic>
            <p:nvPicPr>
              <p:cNvPr id="2059" name="图片 23"/>
              <p:cNvPicPr>
                <a:picLocks noChangeAspect="1"/>
              </p:cNvPicPr>
              <p:nvPr/>
            </p:nvPicPr>
            <p:blipFill>
              <a:blip r:embed="rId14"/>
              <a:srcRect b="30771"/>
              <a:stretch>
                <a:fillRect/>
              </a:stretch>
            </p:blipFill>
            <p:spPr>
              <a:xfrm>
                <a:off x="-25028" y="4444712"/>
                <a:ext cx="2417469" cy="719647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  <p:pic>
            <p:nvPicPr>
              <p:cNvPr id="2060" name="图片 24"/>
              <p:cNvPicPr>
                <a:picLocks noChangeAspect="1"/>
              </p:cNvPicPr>
              <p:nvPr/>
            </p:nvPicPr>
            <p:blipFill>
              <a:blip r:embed="rId14"/>
              <a:srcRect b="30771"/>
              <a:stretch>
                <a:fillRect/>
              </a:stretch>
            </p:blipFill>
            <p:spPr>
              <a:xfrm>
                <a:off x="-25028" y="4444712"/>
                <a:ext cx="2417469" cy="719647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</p:grpSp>
      </p:grpSp>
      <p:pic>
        <p:nvPicPr>
          <p:cNvPr id="2053" name="图片 32"/>
          <p:cNvPicPr>
            <a:picLocks noChangeAspect="1"/>
          </p:cNvPicPr>
          <p:nvPr/>
        </p:nvPicPr>
        <p:blipFill>
          <a:blip r:embed="rId15"/>
          <a:srcRect t="39542"/>
          <a:stretch>
            <a:fillRect/>
          </a:stretch>
        </p:blipFill>
        <p:spPr>
          <a:xfrm>
            <a:off x="6767513" y="3730625"/>
            <a:ext cx="2376487" cy="14366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054" name="图片 45"/>
          <p:cNvPicPr>
            <a:picLocks noChangeAspect="1"/>
          </p:cNvPicPr>
          <p:nvPr/>
        </p:nvPicPr>
        <p:blipFill>
          <a:blip r:embed="rId16"/>
          <a:srcRect r="47202" b="34026"/>
          <a:stretch>
            <a:fillRect/>
          </a:stretch>
        </p:blipFill>
        <p:spPr>
          <a:xfrm>
            <a:off x="8323263" y="4313238"/>
            <a:ext cx="857250" cy="8334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074" name="图片 2"/>
          <p:cNvPicPr>
            <a:picLocks noChangeAspect="1"/>
          </p:cNvPicPr>
          <p:nvPr/>
        </p:nvPicPr>
        <p:blipFill>
          <a:blip r:embed="rId2"/>
          <a:srcRect t="55883"/>
          <a:stretch>
            <a:fillRect/>
          </a:stretch>
        </p:blipFill>
        <p:spPr>
          <a:xfrm>
            <a:off x="0" y="0"/>
            <a:ext cx="9144000" cy="20113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3075" name="组合 4"/>
          <p:cNvGrpSpPr/>
          <p:nvPr/>
        </p:nvGrpSpPr>
        <p:grpSpPr>
          <a:xfrm>
            <a:off x="0" y="614363"/>
            <a:ext cx="9144000" cy="4529137"/>
            <a:chOff x="0" y="614320"/>
            <a:chExt cx="9144000" cy="4529180"/>
          </a:xfrm>
        </p:grpSpPr>
        <p:sp>
          <p:nvSpPr>
            <p:cNvPr id="3081" name="矩形 3"/>
            <p:cNvSpPr/>
            <p:nvPr/>
          </p:nvSpPr>
          <p:spPr>
            <a:xfrm>
              <a:off x="0" y="2287561"/>
              <a:ext cx="9144000" cy="2855939"/>
            </a:xfrm>
            <a:prstGeom prst="rect">
              <a:avLst/>
            </a:prstGeom>
            <a:solidFill>
              <a:srgbClr val="E2F2E7"/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/>
              <a:endParaRPr lang="zh-CN" altLang="en-US">
                <a:solidFill>
                  <a:srgbClr val="FFFFFF"/>
                </a:solidFill>
                <a:latin typeface="楷体" panose="02010609060101010101" pitchFamily="49" charset="-122"/>
              </a:endParaRPr>
            </a:p>
          </p:txBody>
        </p:sp>
        <p:pic>
          <p:nvPicPr>
            <p:cNvPr id="3082" name="图片 4"/>
            <p:cNvPicPr>
              <a:picLocks noChangeAspect="1"/>
            </p:cNvPicPr>
            <p:nvPr/>
          </p:nvPicPr>
          <p:blipFill>
            <a:blip r:embed="rId3"/>
            <a:srcRect t="10323"/>
            <a:stretch>
              <a:fillRect/>
            </a:stretch>
          </p:blipFill>
          <p:spPr>
            <a:xfrm>
              <a:off x="0" y="614320"/>
              <a:ext cx="9144000" cy="2043131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  <a:effectLst>
              <a:outerShdw blurRad="50800" dist="38100" dir="16200000">
                <a:srgbClr val="000000">
                  <a:alpha val="39999"/>
                </a:srgbClr>
              </a:outerShdw>
            </a:effectLst>
          </p:spPr>
        </p:pic>
      </p:grpSp>
      <p:pic>
        <p:nvPicPr>
          <p:cNvPr id="3076" name="图片 7"/>
          <p:cNvPicPr>
            <a:picLocks noChangeAspect="1"/>
          </p:cNvPicPr>
          <p:nvPr/>
        </p:nvPicPr>
        <p:blipFill>
          <a:blip r:embed="rId4"/>
          <a:srcRect l="8400" t="12633" r="10401" b="18495"/>
          <a:stretch>
            <a:fillRect/>
          </a:stretch>
        </p:blipFill>
        <p:spPr>
          <a:xfrm>
            <a:off x="98425" y="4200525"/>
            <a:ext cx="935038" cy="7953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3077" name="组合 8"/>
          <p:cNvGrpSpPr/>
          <p:nvPr/>
        </p:nvGrpSpPr>
        <p:grpSpPr>
          <a:xfrm>
            <a:off x="0" y="0"/>
            <a:ext cx="4402138" cy="1004888"/>
            <a:chOff x="1033812" y="0"/>
            <a:chExt cx="4402284" cy="1004887"/>
          </a:xfrm>
        </p:grpSpPr>
        <p:cxnSp>
          <p:nvCxnSpPr>
            <p:cNvPr id="3078" name="直接连接符 7"/>
            <p:cNvCxnSpPr/>
            <p:nvPr/>
          </p:nvCxnSpPr>
          <p:spPr>
            <a:xfrm flipH="1">
              <a:off x="2195901" y="0"/>
              <a:ext cx="0" cy="431800"/>
            </a:xfrm>
            <a:prstGeom prst="line">
              <a:avLst/>
            </a:prstGeom>
            <a:noFill/>
            <a:ln w="38100">
              <a:solidFill>
                <a:srgbClr val="C55A11"/>
              </a:solidFill>
              <a:miter lim="800000"/>
            </a:ln>
          </p:spPr>
        </p:cxnSp>
        <p:cxnSp>
          <p:nvCxnSpPr>
            <p:cNvPr id="3079" name="直接连接符 8"/>
            <p:cNvCxnSpPr/>
            <p:nvPr/>
          </p:nvCxnSpPr>
          <p:spPr>
            <a:xfrm flipH="1">
              <a:off x="3805679" y="0"/>
              <a:ext cx="0" cy="336550"/>
            </a:xfrm>
            <a:prstGeom prst="line">
              <a:avLst/>
            </a:prstGeom>
            <a:noFill/>
            <a:ln w="38100">
              <a:solidFill>
                <a:srgbClr val="C55A11"/>
              </a:solidFill>
              <a:miter lim="800000"/>
            </a:ln>
          </p:spPr>
        </p:cxnSp>
        <p:pic>
          <p:nvPicPr>
            <p:cNvPr id="3080" name="图片 11"/>
            <p:cNvPicPr>
              <a:picLocks noChangeAspect="1"/>
            </p:cNvPicPr>
            <p:nvPr/>
          </p:nvPicPr>
          <p:blipFill>
            <a:blip r:embed="rId5"/>
            <a:srcRect l="14563" t="6688" r="12595" b="73626"/>
            <a:stretch>
              <a:fillRect/>
            </a:stretch>
          </p:blipFill>
          <p:spPr>
            <a:xfrm>
              <a:off x="1033812" y="120780"/>
              <a:ext cx="4402284" cy="884107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4098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8" y="0"/>
            <a:ext cx="9140825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512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5123" name="矩形 2"/>
          <p:cNvSpPr/>
          <p:nvPr/>
        </p:nvSpPr>
        <p:spPr>
          <a:xfrm flipH="1">
            <a:off x="187325" y="180975"/>
            <a:ext cx="8767763" cy="4783138"/>
          </a:xfrm>
          <a:prstGeom prst="rect">
            <a:avLst/>
          </a:prstGeom>
          <a:noFill/>
          <a:ln w="12700">
            <a:solidFill>
              <a:srgbClr val="2B3D64"/>
            </a:solidFill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6146" name="组合 1"/>
          <p:cNvGrpSpPr/>
          <p:nvPr/>
        </p:nvGrpSpPr>
        <p:grpSpPr>
          <a:xfrm>
            <a:off x="0" y="0"/>
            <a:ext cx="9144000" cy="5143500"/>
            <a:chOff x="0" y="0"/>
            <a:chExt cx="12192000" cy="6858000"/>
          </a:xfrm>
        </p:grpSpPr>
        <p:pic>
          <p:nvPicPr>
            <p:cNvPr id="6149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grpSp>
          <p:nvGrpSpPr>
            <p:cNvPr id="6150" name="组合 3"/>
            <p:cNvGrpSpPr/>
            <p:nvPr/>
          </p:nvGrpSpPr>
          <p:grpSpPr>
            <a:xfrm>
              <a:off x="0" y="1017809"/>
              <a:ext cx="12192000" cy="5737227"/>
              <a:chOff x="0" y="1017809"/>
              <a:chExt cx="12192000" cy="5737227"/>
            </a:xfrm>
          </p:grpSpPr>
          <p:sp>
            <p:nvSpPr>
              <p:cNvPr id="6151" name="矩形 4"/>
              <p:cNvSpPr/>
              <p:nvPr/>
            </p:nvSpPr>
            <p:spPr>
              <a:xfrm flipV="1">
                <a:off x="0" y="1018117"/>
                <a:ext cx="12192000" cy="5736167"/>
              </a:xfrm>
              <a:prstGeom prst="rect">
                <a:avLst/>
              </a:prstGeom>
              <a:solidFill>
                <a:srgbClr val="FDFDFD"/>
              </a:solidFill>
              <a:ln w="12700">
                <a:noFill/>
                <a:miter lim="800000"/>
              </a:ln>
            </p:spPr>
            <p:txBody>
              <a:bodyPr anchor="ctr" anchorCtr="0">
                <a:noAutofit/>
              </a:bodyPr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lvl="0" indent="0" algn="ctr"/>
                <a:endParaRPr lang="zh-CN" altLang="en-US">
                  <a:solidFill>
                    <a:srgbClr val="FFFFFF"/>
                  </a:solidFill>
                  <a:latin typeface="字魂35号-经典雅黑"/>
                  <a:ea typeface="字魂35号-经典雅黑"/>
                </a:endParaRPr>
              </a:p>
            </p:txBody>
          </p:sp>
          <p:cxnSp>
            <p:nvCxnSpPr>
              <p:cNvPr id="6152" name="直接连接符 5"/>
              <p:cNvCxnSpPr/>
              <p:nvPr/>
            </p:nvCxnSpPr>
            <p:spPr>
              <a:xfrm>
                <a:off x="0" y="1018117"/>
                <a:ext cx="12189884" cy="0"/>
              </a:xfrm>
              <a:prstGeom prst="line">
                <a:avLst/>
              </a:prstGeom>
              <a:noFill/>
              <a:ln w="6350">
                <a:solidFill>
                  <a:srgbClr val="2B3D64"/>
                </a:solidFill>
                <a:miter lim="800000"/>
              </a:ln>
            </p:spPr>
          </p:cxnSp>
        </p:grpSp>
      </p:grpSp>
      <p:pic>
        <p:nvPicPr>
          <p:cNvPr id="614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30975" y="4306888"/>
            <a:ext cx="2722563" cy="8493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6148" name="矩形 7"/>
          <p:cNvSpPr/>
          <p:nvPr/>
        </p:nvSpPr>
        <p:spPr>
          <a:xfrm>
            <a:off x="0" y="5048250"/>
            <a:ext cx="9142413" cy="95250"/>
          </a:xfrm>
          <a:prstGeom prst="rect">
            <a:avLst/>
          </a:prstGeom>
          <a:solidFill>
            <a:srgbClr val="1C32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节标题">
    <p:bg>
      <p:bgPr>
        <a:solidFill>
          <a:schemeClr val="bg1">
            <a:alpha val="5098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7170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7173" name="圆角矩形 2"/>
          <p:cNvGrpSpPr/>
          <p:nvPr/>
        </p:nvGrpSpPr>
        <p:grpSpPr>
          <a:xfrm>
            <a:off x="396875" y="341313"/>
            <a:ext cx="8350250" cy="4462462"/>
            <a:chOff x="250" y="215"/>
            <a:chExt cx="5260" cy="2811"/>
          </a:xfrm>
        </p:grpSpPr>
        <p:pic>
          <p:nvPicPr>
            <p:cNvPr id="7171" name="圆角矩形 2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250" y="215"/>
              <a:ext cx="5260" cy="2811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</p:pic>
        <p:sp>
          <p:nvSpPr>
            <p:cNvPr id="7172" name="Text Box 4"/>
            <p:cNvSpPr txBox="1"/>
            <p:nvPr/>
          </p:nvSpPr>
          <p:spPr>
            <a:xfrm>
              <a:off x="286" y="250"/>
              <a:ext cx="5188" cy="274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pic>
        <p:nvPicPr>
          <p:cNvPr id="717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750" y="3759200"/>
            <a:ext cx="1638300" cy="13890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节标题">
    <p:bg>
      <p:bgPr>
        <a:solidFill>
          <a:schemeClr val="bg1">
            <a:alpha val="5098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8194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8197" name="圆角矩形 2"/>
          <p:cNvGrpSpPr/>
          <p:nvPr/>
        </p:nvGrpSpPr>
        <p:grpSpPr>
          <a:xfrm>
            <a:off x="396875" y="341313"/>
            <a:ext cx="8350250" cy="4462462"/>
            <a:chOff x="250" y="215"/>
            <a:chExt cx="5260" cy="2811"/>
          </a:xfrm>
        </p:grpSpPr>
        <p:pic>
          <p:nvPicPr>
            <p:cNvPr id="8195" name="圆角矩形 2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250" y="215"/>
              <a:ext cx="5260" cy="2811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</p:pic>
        <p:sp>
          <p:nvSpPr>
            <p:cNvPr id="8196" name="Text Box 4"/>
            <p:cNvSpPr txBox="1"/>
            <p:nvPr/>
          </p:nvSpPr>
          <p:spPr>
            <a:xfrm>
              <a:off x="286" y="250"/>
              <a:ext cx="5188" cy="274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image" Target="../media/image36.jpeg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/>
  <p:txStyles>
    <p:titleStyle>
      <a:lvl1pPr marL="0" indent="0" algn="l" defTabSz="9144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kern="1200" baseline="0">
          <a:solidFill>
            <a:schemeClr val="tx1"/>
          </a:solidFill>
          <a:effectLst/>
          <a:latin typeface="Cambria" panose="02040503050406030204" pitchFamily="18" charset="0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</p:sldLayoutIdLst>
  <p:transition/>
  <p:txStyles>
    <p:titleStyle>
      <a:lvl1pPr marL="0" indent="0" algn="l" defTabSz="9144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kern="1200" baseline="0">
          <a:solidFill>
            <a:schemeClr val="tx1"/>
          </a:solidFill>
          <a:effectLst/>
          <a:latin typeface="Cambria" panose="02040503050406030204" pitchFamily="18" charset="0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slide" Target="slide2.xml"/><Relationship Id="rId2" Type="http://schemas.openxmlformats.org/officeDocument/2006/relationships/image" Target="../media/image38.png"/><Relationship Id="rId1" Type="http://schemas.openxmlformats.org/officeDocument/2006/relationships/slide" Target="slide2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1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2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5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8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8.png"/><Relationship Id="rId1" Type="http://schemas.openxmlformats.org/officeDocument/2006/relationships/image" Target="../media/image54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image" Target="../media/image39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5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5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2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3.GI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图片 4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rcRect l="25200" t="16800" r="23001" b="51002"/>
          <a:stretch>
            <a:fillRect/>
          </a:stretch>
        </p:blipFill>
        <p:spPr>
          <a:xfrm>
            <a:off x="4572000" y="700088"/>
            <a:ext cx="2663825" cy="16557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1267" name="图片 1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2"/>
          <a:srcRect l="25200" t="16800" r="23001" b="51002"/>
          <a:stretch>
            <a:fillRect/>
          </a:stretch>
        </p:blipFill>
        <p:spPr>
          <a:xfrm>
            <a:off x="1692275" y="627063"/>
            <a:ext cx="2663825" cy="16573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1268" name="文本框 1">
            <a:hlinkClick r:id="rId3" action="ppaction://hlinksldjump"/>
          </p:cNvPr>
          <p:cNvSpPr txBox="1"/>
          <p:nvPr/>
        </p:nvSpPr>
        <p:spPr>
          <a:xfrm>
            <a:off x="1692275" y="1271588"/>
            <a:ext cx="2614613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269" name="文本框 2">
            <a:hlinkClick r:id="rId1" action="ppaction://hlinksldjump"/>
          </p:cNvPr>
          <p:cNvSpPr txBox="1"/>
          <p:nvPr/>
        </p:nvSpPr>
        <p:spPr>
          <a:xfrm>
            <a:off x="4572000" y="1319213"/>
            <a:ext cx="261620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文本框 1"/>
          <p:cNvSpPr txBox="1"/>
          <p:nvPr/>
        </p:nvSpPr>
        <p:spPr>
          <a:xfrm>
            <a:off x="539750" y="425450"/>
            <a:ext cx="7127875" cy="539750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20000"/>
              </a:lnSpc>
              <a:spcBef>
                <a:spcPts val="1200"/>
              </a:spcBef>
            </a:pPr>
            <a:r>
              <a:rPr lang="zh-CN" altLang="en-US" sz="2800" b="1" spc="0">
                <a:latin typeface="宋体" panose="02010600030101010101" pitchFamily="2" charset="-122"/>
              </a:rPr>
              <a:t>读课文第</a:t>
            </a:r>
            <a:r>
              <a:rPr lang="en-US" altLang="zh-CN" sz="2800" b="1" spc="0">
                <a:latin typeface="宋体" panose="02010600030101010101" pitchFamily="2" charset="-122"/>
              </a:rPr>
              <a:t>1</a:t>
            </a:r>
            <a:r>
              <a:rPr lang="en-US" altLang="zh-CN" sz="2800" b="1" spc="0">
                <a:latin typeface="宋体" panose="02010600030101010101" pitchFamily="2" charset="-122"/>
              </a:rPr>
              <a:t>—</a:t>
            </a:r>
            <a:r>
              <a:rPr lang="en-US" altLang="zh-CN" sz="2800" b="1">
                <a:latin typeface="宋体" panose="02010600030101010101" pitchFamily="2" charset="-122"/>
              </a:rPr>
              <a:t>5</a:t>
            </a:r>
            <a:r>
              <a:rPr lang="zh-CN" altLang="en-US" sz="2800" b="1">
                <a:latin typeface="宋体" panose="02010600030101010101" pitchFamily="2" charset="-122"/>
              </a:rPr>
              <a:t>自然段。这个故事写的是什么？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pic>
        <p:nvPicPr>
          <p:cNvPr id="20483" name="图片 3"/>
          <p:cNvPicPr>
            <a:picLocks noChangeAspect="1"/>
          </p:cNvPicPr>
          <p:nvPr/>
        </p:nvPicPr>
        <p:blipFill>
          <a:blip r:embed="rId1"/>
          <a:srcRect t="25850" b="23751"/>
          <a:stretch>
            <a:fillRect/>
          </a:stretch>
        </p:blipFill>
        <p:spPr>
          <a:xfrm>
            <a:off x="539750" y="1058863"/>
            <a:ext cx="3359150" cy="22574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0484" name="椭圆 10"/>
          <p:cNvSpPr/>
          <p:nvPr/>
        </p:nvSpPr>
        <p:spPr>
          <a:xfrm>
            <a:off x="2379663" y="2935288"/>
            <a:ext cx="649287" cy="287337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485" name="文本框 11"/>
          <p:cNvSpPr txBox="1"/>
          <p:nvPr/>
        </p:nvSpPr>
        <p:spPr>
          <a:xfrm>
            <a:off x="5219700" y="2047875"/>
            <a:ext cx="1628775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8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帮助小猫</a:t>
            </a:r>
            <a:endParaRPr lang="zh-CN" altLang="en-US" sz="2800" b="1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6" name="文本框 12"/>
          <p:cNvSpPr txBox="1"/>
          <p:nvPr/>
        </p:nvSpPr>
        <p:spPr>
          <a:xfrm>
            <a:off x="5251450" y="2763838"/>
            <a:ext cx="1627188" cy="522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8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安心睡觉</a:t>
            </a:r>
            <a:endParaRPr lang="zh-CN" altLang="en-US" sz="2800" b="1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487" name="图片 2"/>
          <p:cNvPicPr>
            <a:picLocks noChangeAspect="1"/>
          </p:cNvPicPr>
          <p:nvPr/>
        </p:nvPicPr>
        <p:blipFill>
          <a:blip r:embed="rId2"/>
          <a:srcRect r="1735"/>
          <a:stretch>
            <a:fillRect/>
          </a:stretch>
        </p:blipFill>
        <p:spPr>
          <a:xfrm>
            <a:off x="539750" y="3316288"/>
            <a:ext cx="3359150" cy="11811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 animBg="1"/>
      <p:bldP spid="20485" grpId="0"/>
      <p:bldP spid="2048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6" name="图片 1"/>
          <p:cNvPicPr>
            <a:picLocks noChangeAspect="1"/>
          </p:cNvPicPr>
          <p:nvPr/>
        </p:nvPicPr>
        <p:blipFill>
          <a:blip r:embed="rId1"/>
          <a:srcRect l="12201"/>
          <a:stretch>
            <a:fillRect/>
          </a:stretch>
        </p:blipFill>
        <p:spPr>
          <a:xfrm>
            <a:off x="3232150" y="1058863"/>
            <a:ext cx="2549525" cy="38719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1507" name="图片 2"/>
          <p:cNvPicPr>
            <a:picLocks noChangeAspect="1"/>
          </p:cNvPicPr>
          <p:nvPr/>
        </p:nvPicPr>
        <p:blipFill>
          <a:blip r:embed="rId2"/>
          <a:srcRect l="8000" t="27181" b="-25480"/>
          <a:stretch>
            <a:fillRect/>
          </a:stretch>
        </p:blipFill>
        <p:spPr>
          <a:xfrm>
            <a:off x="561975" y="1058863"/>
            <a:ext cx="2670175" cy="38068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1508" name="文本框 3"/>
          <p:cNvSpPr txBox="1"/>
          <p:nvPr/>
        </p:nvSpPr>
        <p:spPr>
          <a:xfrm>
            <a:off x="468313" y="407988"/>
            <a:ext cx="7127875" cy="539750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20000"/>
              </a:lnSpc>
              <a:spcBef>
                <a:spcPts val="1200"/>
              </a:spcBef>
            </a:pPr>
            <a:r>
              <a:rPr lang="zh-CN" altLang="en-US" sz="2800" b="1" spc="0">
                <a:latin typeface="宋体" panose="02010600030101010101" pitchFamily="2" charset="-122"/>
              </a:rPr>
              <a:t>读后面两个故事，运用上面的方法概括。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21509" name="椭圆 4"/>
          <p:cNvSpPr/>
          <p:nvPr/>
        </p:nvSpPr>
        <p:spPr>
          <a:xfrm>
            <a:off x="817563" y="2112963"/>
            <a:ext cx="542925" cy="238125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1510" name="椭圆 5"/>
          <p:cNvSpPr/>
          <p:nvPr/>
        </p:nvSpPr>
        <p:spPr>
          <a:xfrm>
            <a:off x="4384675" y="1928813"/>
            <a:ext cx="720725" cy="206375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1511" name="文本框 6"/>
          <p:cNvSpPr txBox="1"/>
          <p:nvPr/>
        </p:nvSpPr>
        <p:spPr>
          <a:xfrm>
            <a:off x="5930900" y="1916113"/>
            <a:ext cx="2370138" cy="954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8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帮助老母鸡　安心孵蛋</a:t>
            </a:r>
            <a:endParaRPr lang="zh-CN" altLang="en-US" sz="2800" b="1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12" name="文本框 7"/>
          <p:cNvSpPr txBox="1"/>
          <p:nvPr/>
        </p:nvSpPr>
        <p:spPr>
          <a:xfrm>
            <a:off x="5902325" y="3321050"/>
            <a:ext cx="2368550" cy="954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8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帮助小蜘蛛</a:t>
            </a:r>
            <a:endParaRPr lang="en-US" altLang="zh-CN" sz="2800" b="1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/>
            <a:r>
              <a:rPr lang="zh-CN" altLang="en-US" sz="28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安心织网抓虫</a:t>
            </a:r>
            <a:endParaRPr lang="zh-CN" altLang="en-US" sz="2800" b="1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9" grpId="0" animBg="1"/>
      <p:bldP spid="21510" grpId="0" animBg="1"/>
      <p:bldP spid="21511" grpId="0"/>
      <p:bldP spid="215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文本框 1"/>
          <p:cNvSpPr txBox="1"/>
          <p:nvPr/>
        </p:nvSpPr>
        <p:spPr>
          <a:xfrm>
            <a:off x="827088" y="700088"/>
            <a:ext cx="7632700" cy="1574800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20000"/>
              </a:lnSpc>
              <a:spcBef>
                <a:spcPts val="1200"/>
              </a:spcBef>
            </a:pPr>
            <a:r>
              <a:rPr lang="zh-CN" altLang="en-US" sz="2800" b="1" spc="0">
                <a:latin typeface="宋体" panose="02010600030101010101" pitchFamily="2" charset="-122"/>
              </a:rPr>
              <a:t>    这样老的老屋，眼看就要倒下去了，但为什么总也倒不了呢？用上</a:t>
            </a:r>
            <a:r>
              <a:rPr lang="zh-CN" altLang="en-US" sz="2800" b="1" spc="0">
                <a:latin typeface="宋体" panose="02010600030101010101" pitchFamily="2" charset="-122"/>
              </a:rPr>
              <a:t>“</a:t>
            </a:r>
            <a:r>
              <a:rPr lang="zh-CN" altLang="en-US" sz="2800" b="1" spc="0">
                <a:latin typeface="宋体" panose="02010600030101010101" pitchFamily="2" charset="-122"/>
              </a:rPr>
              <a:t>因为</a:t>
            </a:r>
            <a:r>
              <a:rPr lang="en-US" altLang="zh-CN" sz="2800" b="1" spc="0">
                <a:latin typeface="宋体" panose="02010600030101010101" pitchFamily="2" charset="-122"/>
              </a:rPr>
              <a:t>……</a:t>
            </a:r>
            <a:r>
              <a:rPr lang="zh-CN" altLang="en-US" sz="2800" b="1" spc="0">
                <a:latin typeface="宋体" panose="02010600030101010101" pitchFamily="2" charset="-122"/>
              </a:rPr>
              <a:t>所以</a:t>
            </a:r>
            <a:r>
              <a:rPr lang="en-US" altLang="zh-CN" sz="2800" b="1">
                <a:latin typeface="宋体" panose="02010600030101010101" pitchFamily="2" charset="-122"/>
              </a:rPr>
              <a:t>……</a:t>
            </a:r>
            <a:r>
              <a:rPr lang="zh-CN" altLang="en-US" sz="2800" b="1">
                <a:latin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</a:rPr>
              <a:t>说一说。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4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86138" y="417513"/>
            <a:ext cx="2317750" cy="33734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3555" name="图片 2"/>
          <p:cNvPicPr>
            <a:picLocks noChangeAspect="1"/>
          </p:cNvPicPr>
          <p:nvPr/>
        </p:nvPicPr>
        <p:blipFill>
          <a:blip r:embed="rId2"/>
          <a:srcRect l="17391" t="5600" r="5202"/>
          <a:stretch>
            <a:fillRect/>
          </a:stretch>
        </p:blipFill>
        <p:spPr>
          <a:xfrm>
            <a:off x="1331913" y="417513"/>
            <a:ext cx="2055812" cy="33448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3556" name="图片 3"/>
          <p:cNvPicPr>
            <a:picLocks noChangeAspect="1"/>
          </p:cNvPicPr>
          <p:nvPr/>
        </p:nvPicPr>
        <p:blipFill>
          <a:blip r:embed="rId3"/>
          <a:srcRect l="12201"/>
          <a:stretch>
            <a:fillRect/>
          </a:stretch>
        </p:blipFill>
        <p:spPr>
          <a:xfrm>
            <a:off x="5703888" y="417513"/>
            <a:ext cx="2220912" cy="33734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3557" name="文本框 6"/>
          <p:cNvSpPr txBox="1"/>
          <p:nvPr/>
        </p:nvSpPr>
        <p:spPr>
          <a:xfrm>
            <a:off x="1804988" y="1689100"/>
            <a:ext cx="1438275" cy="460375"/>
          </a:xfrm>
          <a:prstGeom prst="rect">
            <a:avLst/>
          </a:prstGeom>
          <a:gradFill rotWithShape="1">
            <a:gsLst>
              <a:gs pos="0">
                <a:srgbClr val="B5D5A7"/>
              </a:gs>
              <a:gs pos="50000">
                <a:srgbClr val="AACE99"/>
              </a:gs>
              <a:gs pos="100000">
                <a:srgbClr val="9CCA86"/>
              </a:gs>
            </a:gsLst>
            <a:lin ang="5400000"/>
          </a:gradFill>
          <a:ln w="6350">
            <a:solidFill>
              <a:srgbClr val="70AD47"/>
            </a:solidFill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r>
              <a:rPr lang="zh-CN" altLang="en-US" sz="2400" b="1" spc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帮助小鸡</a:t>
            </a:r>
            <a:endParaRPr lang="zh-CN" altLang="en-US" sz="2400" b="1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58" name="文本框 7"/>
          <p:cNvSpPr txBox="1"/>
          <p:nvPr/>
        </p:nvSpPr>
        <p:spPr>
          <a:xfrm>
            <a:off x="3962400" y="2149475"/>
            <a:ext cx="1773238" cy="461963"/>
          </a:xfrm>
          <a:prstGeom prst="rect">
            <a:avLst/>
          </a:prstGeom>
          <a:gradFill rotWithShape="1">
            <a:gsLst>
              <a:gs pos="0">
                <a:srgbClr val="B5D5A7"/>
              </a:gs>
              <a:gs pos="50000">
                <a:srgbClr val="AACE99"/>
              </a:gs>
              <a:gs pos="100000">
                <a:srgbClr val="9CCA86"/>
              </a:gs>
            </a:gsLst>
            <a:lin ang="5400000"/>
          </a:gradFill>
          <a:ln w="6350">
            <a:solidFill>
              <a:srgbClr val="70AD47"/>
            </a:solidFill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r>
              <a:rPr lang="zh-CN" altLang="en-US" sz="2400" b="1" spc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帮助老母鸡　</a:t>
            </a:r>
            <a:endParaRPr lang="zh-CN" altLang="en-US" sz="2400" b="1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59" name="文本框 8"/>
          <p:cNvSpPr txBox="1"/>
          <p:nvPr/>
        </p:nvSpPr>
        <p:spPr>
          <a:xfrm>
            <a:off x="6388100" y="1803400"/>
            <a:ext cx="1773238" cy="461963"/>
          </a:xfrm>
          <a:prstGeom prst="rect">
            <a:avLst/>
          </a:prstGeom>
          <a:gradFill rotWithShape="1">
            <a:gsLst>
              <a:gs pos="0">
                <a:srgbClr val="B5D5A7"/>
              </a:gs>
              <a:gs pos="50000">
                <a:srgbClr val="AACE99"/>
              </a:gs>
              <a:gs pos="100000">
                <a:srgbClr val="9CCA86"/>
              </a:gs>
            </a:gsLst>
            <a:lin ang="5400000"/>
          </a:gradFill>
          <a:ln w="6350">
            <a:solidFill>
              <a:srgbClr val="70AD47"/>
            </a:solidFill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r>
              <a:rPr lang="zh-CN" altLang="en-US" sz="2400" b="1" spc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帮助小蜘蛛</a:t>
            </a:r>
            <a:endParaRPr lang="zh-CN" altLang="en-US" sz="2400" b="1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60" name="文本框 9"/>
          <p:cNvSpPr txBox="1"/>
          <p:nvPr/>
        </p:nvSpPr>
        <p:spPr>
          <a:xfrm>
            <a:off x="2555875" y="3762375"/>
            <a:ext cx="6119813" cy="954088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spcBef>
                <a:spcPts val="1200"/>
              </a:spcBef>
            </a:pPr>
            <a:r>
              <a:rPr lang="zh-CN" altLang="en-US" sz="2800" b="1" spc="0">
                <a:latin typeface="宋体" panose="02010600030101010101" pitchFamily="2" charset="-122"/>
              </a:rPr>
              <a:t>    想一想这三个故事能不能调换顺序。从课文中找出关键词来说明理由。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5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7" grpId="0" animBg="1"/>
      <p:bldP spid="23558" grpId="0" animBg="1"/>
      <p:bldP spid="2355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文本框 1"/>
          <p:cNvSpPr txBox="1"/>
          <p:nvPr/>
        </p:nvSpPr>
        <p:spPr>
          <a:xfrm>
            <a:off x="684213" y="484188"/>
            <a:ext cx="4679950" cy="541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1200"/>
              </a:spcBef>
            </a:pPr>
            <a:r>
              <a:rPr lang="zh-CN" altLang="en-US" sz="28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不能调换顺序。</a:t>
            </a:r>
            <a:endParaRPr lang="zh-CN" altLang="en-US" sz="2800" b="1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579" name="文本框 2"/>
          <p:cNvSpPr txBox="1"/>
          <p:nvPr/>
        </p:nvSpPr>
        <p:spPr>
          <a:xfrm>
            <a:off x="684213" y="1420813"/>
            <a:ext cx="7704137" cy="23145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spcBef>
                <a:spcPts val="1200"/>
              </a:spcBef>
              <a:buFont typeface="Wingdings" panose="05000000000000000000" pitchFamily="2" charset="2"/>
              <a:buChar char="l"/>
            </a:pPr>
            <a:r>
              <a:rPr lang="zh-CN" altLang="en-US" sz="28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时间上由短到长，符合事情由易到难的规律。</a:t>
            </a:r>
            <a:endParaRPr lang="en-US" altLang="zh-CN" sz="2800" b="1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1">
              <a:lnSpc>
                <a:spcPct val="120000"/>
              </a:lnSpc>
              <a:spcBef>
                <a:spcPts val="1200"/>
              </a:spcBef>
              <a:buFont typeface="Wingdings" panose="05000000000000000000" pitchFamily="2" charset="2"/>
              <a:buChar char="l"/>
            </a:pPr>
            <a:r>
              <a:rPr lang="zh-CN" altLang="en-US" sz="28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事情越来越重要。从帮助小猫睡一觉，到帮助老母鸡孵小鸡孕育新生命，最后到帮助小蜘蛛生存下来，事情一件比一件重要。</a:t>
            </a:r>
            <a:endParaRPr lang="zh-CN" altLang="en-US" sz="2800" b="1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文本框 2"/>
          <p:cNvSpPr txBox="1"/>
          <p:nvPr/>
        </p:nvSpPr>
        <p:spPr>
          <a:xfrm>
            <a:off x="431800" y="1419225"/>
            <a:ext cx="8280400" cy="2576513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50000"/>
              </a:lnSpc>
              <a:spcBef>
                <a:spcPts val="1200"/>
              </a:spcBef>
            </a:pPr>
            <a:r>
              <a:rPr lang="zh-CN" altLang="en-US" sz="2800" b="1" spc="0">
                <a:latin typeface="宋体" panose="02010600030101010101" pitchFamily="2" charset="-122"/>
              </a:rPr>
              <a:t>    刚开始读题目时，我们预测，老屋总也倒不了，是不是被施了魔法？现在故事读完了，老屋是被施了魔法吗？显然不是。我们的这一次预测，与故事的内容并不一样，你是什么感受呢？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25603" name="TextBox 13"/>
          <p:cNvSpPr txBox="1"/>
          <p:nvPr/>
        </p:nvSpPr>
        <p:spPr>
          <a:xfrm>
            <a:off x="3125788" y="53975"/>
            <a:ext cx="2892425" cy="646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dist"/>
            <a:r>
              <a:rPr lang="en-US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再谈预测</a:t>
            </a:r>
            <a:endParaRPr lang="en-US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5604" name="组合 4"/>
          <p:cNvGrpSpPr/>
          <p:nvPr/>
        </p:nvGrpSpPr>
        <p:grpSpPr>
          <a:xfrm>
            <a:off x="2124075" y="377825"/>
            <a:ext cx="4895850" cy="0"/>
            <a:chOff x="2123728" y="377254"/>
            <a:chExt cx="4896544" cy="0"/>
          </a:xfrm>
        </p:grpSpPr>
        <p:cxnSp>
          <p:nvCxnSpPr>
            <p:cNvPr id="25605" name="直接连接符 5"/>
            <p:cNvCxnSpPr/>
            <p:nvPr/>
          </p:nvCxnSpPr>
          <p:spPr>
            <a:xfrm>
              <a:off x="2123728" y="377254"/>
              <a:ext cx="936758" cy="0"/>
            </a:xfrm>
            <a:prstGeom prst="line">
              <a:avLst/>
            </a:prstGeom>
            <a:noFill/>
            <a:ln w="73025" cmpd="thickThin">
              <a:solidFill>
                <a:srgbClr val="1C324F"/>
              </a:solidFill>
              <a:miter lim="800000"/>
            </a:ln>
          </p:spPr>
        </p:cxnSp>
        <p:cxnSp>
          <p:nvCxnSpPr>
            <p:cNvPr id="25606" name="直接连接符 6"/>
            <p:cNvCxnSpPr/>
            <p:nvPr/>
          </p:nvCxnSpPr>
          <p:spPr>
            <a:xfrm>
              <a:off x="6083514" y="377254"/>
              <a:ext cx="936758" cy="0"/>
            </a:xfrm>
            <a:prstGeom prst="line">
              <a:avLst/>
            </a:prstGeom>
            <a:noFill/>
            <a:ln w="73025" cmpd="thickThin">
              <a:solidFill>
                <a:srgbClr val="1C324F"/>
              </a:solidFill>
              <a:miter lim="800000"/>
            </a:ln>
          </p:spPr>
        </p:cxn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6" name="图片 2"/>
          <p:cNvPicPr>
            <a:picLocks noChangeAspect="1"/>
          </p:cNvPicPr>
          <p:nvPr/>
        </p:nvPicPr>
        <p:blipFill>
          <a:blip r:embed="rId1"/>
          <a:srcRect r="3799"/>
          <a:stretch>
            <a:fillRect/>
          </a:stretch>
        </p:blipFill>
        <p:spPr>
          <a:xfrm>
            <a:off x="4643438" y="230188"/>
            <a:ext cx="3379787" cy="46831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6627" name="椭圆 3"/>
          <p:cNvSpPr/>
          <p:nvPr/>
        </p:nvSpPr>
        <p:spPr>
          <a:xfrm>
            <a:off x="4679950" y="484188"/>
            <a:ext cx="720725" cy="50323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6628" name="文本框 4"/>
          <p:cNvSpPr txBox="1"/>
          <p:nvPr/>
        </p:nvSpPr>
        <p:spPr>
          <a:xfrm>
            <a:off x="1366838" y="742950"/>
            <a:ext cx="3276600" cy="2608263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20000"/>
              </a:lnSpc>
              <a:spcBef>
                <a:spcPts val="1200"/>
              </a:spcBef>
            </a:pPr>
            <a:r>
              <a:rPr lang="zh-CN" altLang="en-US" sz="2800" b="1" spc="0">
                <a:latin typeface="宋体" panose="02010600030101010101" pitchFamily="2" charset="-122"/>
              </a:rPr>
              <a:t>    有一个小读者，把自己的预测都写在了课文旁边，我们也一起学习一些预测方法。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文本框 1"/>
          <p:cNvSpPr txBox="1"/>
          <p:nvPr/>
        </p:nvSpPr>
        <p:spPr>
          <a:xfrm>
            <a:off x="611188" y="484188"/>
            <a:ext cx="6550025" cy="539750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20000"/>
              </a:lnSpc>
              <a:spcBef>
                <a:spcPts val="1200"/>
              </a:spcBef>
            </a:pPr>
            <a:r>
              <a:rPr lang="zh-CN" altLang="en-US" sz="2800" b="1" spc="0">
                <a:latin typeface="宋体" panose="02010600030101010101" pitchFamily="2" charset="-122"/>
              </a:rPr>
              <a:t>积累词语，书写字词。抄写以下生字。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27651" name="文本框 2"/>
          <p:cNvSpPr txBox="1"/>
          <p:nvPr/>
        </p:nvSpPr>
        <p:spPr>
          <a:xfrm>
            <a:off x="619125" y="1343025"/>
            <a:ext cx="8213725" cy="2286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8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变成　 门板　 </a:t>
            </a:r>
            <a:r>
              <a:rPr lang="zh-CN" altLang="en-US" sz="28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准 备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　 </a:t>
            </a:r>
            <a:r>
              <a:rPr lang="zh-CN" altLang="en-US" sz="28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暴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风雨　 安心　  主人　墙</a:t>
            </a:r>
            <a:r>
              <a:rPr lang="zh-CN" altLang="en-US" sz="28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壁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　母鸡 　注意   根本　  </a:t>
            </a:r>
            <a:r>
              <a:rPr lang="zh-CN" altLang="en-US" sz="28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蜘 蛛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　   </a:t>
            </a:r>
            <a:r>
              <a:rPr lang="zh-CN" altLang="en-US" sz="28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漂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亮　因此　 破洞　 </a:t>
            </a:r>
            <a:r>
              <a:rPr lang="zh-CN" altLang="en-US" sz="28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撞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倒　 吃</a:t>
            </a:r>
            <a:r>
              <a:rPr lang="zh-CN" altLang="en-US" sz="28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饱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　   </a:t>
            </a:r>
            <a:r>
              <a:rPr lang="zh-CN" altLang="en-US" sz="28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晒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太阳　 </a:t>
            </a:r>
            <a:r>
              <a:rPr lang="zh-CN" altLang="en-US" sz="28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砍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树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52" name="文本框 3"/>
          <p:cNvSpPr txBox="1"/>
          <p:nvPr/>
        </p:nvSpPr>
        <p:spPr>
          <a:xfrm>
            <a:off x="2940050" y="1220788"/>
            <a:ext cx="1428750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r>
              <a:rPr lang="en-US" altLang="zh-CN" sz="2400" b="1" spc="0">
                <a:solidFill>
                  <a:srgbClr val="FF0000"/>
                </a:solidFill>
                <a:latin typeface="宋体" panose="02010600030101010101" pitchFamily="2" charset="-122"/>
              </a:rPr>
              <a:t>zhǔn b</a:t>
            </a:r>
            <a:r>
              <a:rPr lang="en-US" altLang="zh-CN" sz="2400" b="1" spc="0">
                <a:solidFill>
                  <a:srgbClr val="FF0000"/>
                </a:solidFill>
                <a:latin typeface="宋体" panose="02010600030101010101" pitchFamily="2" charset="-122"/>
              </a:rPr>
              <a:t>è</a:t>
            </a:r>
            <a:r>
              <a:rPr lang="en-US" altLang="zh-CN" sz="2400" b="1" spc="0">
                <a:solidFill>
                  <a:srgbClr val="FF0000"/>
                </a:solidFill>
                <a:latin typeface="宋体" panose="02010600030101010101" pitchFamily="2" charset="-122"/>
              </a:rPr>
              <a:t>i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27653" name="文本框 4"/>
          <p:cNvSpPr txBox="1"/>
          <p:nvPr/>
        </p:nvSpPr>
        <p:spPr>
          <a:xfrm>
            <a:off x="4514850" y="1241425"/>
            <a:ext cx="650875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r>
              <a:rPr lang="en-US" altLang="zh-CN" sz="2400" b="1" spc="0">
                <a:solidFill>
                  <a:srgbClr val="FF0000"/>
                </a:solidFill>
                <a:latin typeface="宋体" panose="02010600030101010101" pitchFamily="2" charset="-122"/>
              </a:rPr>
              <a:t>b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à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o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27654" name="文本框 5"/>
          <p:cNvSpPr txBox="1"/>
          <p:nvPr/>
        </p:nvSpPr>
        <p:spPr>
          <a:xfrm>
            <a:off x="1028700" y="2044700"/>
            <a:ext cx="495300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r>
              <a:rPr lang="en-US" altLang="zh-CN" sz="2400" b="1" spc="0">
                <a:solidFill>
                  <a:srgbClr val="FF0000"/>
                </a:solidFill>
                <a:latin typeface="宋体" panose="02010600030101010101" pitchFamily="2" charset="-122"/>
              </a:rPr>
              <a:t>b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ì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27655" name="文本框 6"/>
          <p:cNvSpPr txBox="1"/>
          <p:nvPr/>
        </p:nvSpPr>
        <p:spPr>
          <a:xfrm>
            <a:off x="5676900" y="2024063"/>
            <a:ext cx="1273175" cy="461962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zhī zhū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27656" name="文本框 7"/>
          <p:cNvSpPr txBox="1"/>
          <p:nvPr/>
        </p:nvSpPr>
        <p:spPr>
          <a:xfrm>
            <a:off x="7488238" y="2046288"/>
            <a:ext cx="806450" cy="461962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r>
              <a:rPr lang="en-US" altLang="zh-CN" sz="2400" b="1" spc="0">
                <a:solidFill>
                  <a:srgbClr val="FF0000"/>
                </a:solidFill>
                <a:latin typeface="宋体" panose="02010600030101010101" pitchFamily="2" charset="-122"/>
              </a:rPr>
              <a:t>pi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à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o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27657" name="文本框 8"/>
          <p:cNvSpPr txBox="1"/>
          <p:nvPr/>
        </p:nvSpPr>
        <p:spPr>
          <a:xfrm>
            <a:off x="2835275" y="2789238"/>
            <a:ext cx="1117600" cy="461962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r>
              <a:rPr lang="en-US" altLang="zh-CN" sz="2400" b="1" spc="0">
                <a:solidFill>
                  <a:srgbClr val="FF0000"/>
                </a:solidFill>
                <a:latin typeface="宋体" panose="02010600030101010101" pitchFamily="2" charset="-122"/>
              </a:rPr>
              <a:t>zhu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à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nɡ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27658" name="文本框 9"/>
          <p:cNvSpPr txBox="1"/>
          <p:nvPr/>
        </p:nvSpPr>
        <p:spPr>
          <a:xfrm>
            <a:off x="4672013" y="2820988"/>
            <a:ext cx="650875" cy="461962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r>
              <a:rPr lang="en-US" altLang="zh-CN" sz="2400" b="1" spc="0">
                <a:solidFill>
                  <a:srgbClr val="FF0000"/>
                </a:solidFill>
                <a:latin typeface="宋体" panose="02010600030101010101" pitchFamily="2" charset="-122"/>
              </a:rPr>
              <a:t>bǎo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27659" name="文本框 10"/>
          <p:cNvSpPr txBox="1"/>
          <p:nvPr/>
        </p:nvSpPr>
        <p:spPr>
          <a:xfrm>
            <a:off x="5864225" y="2843213"/>
            <a:ext cx="806450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r>
              <a:rPr lang="en-US" altLang="zh-CN" sz="2400" b="1" spc="0">
                <a:solidFill>
                  <a:srgbClr val="FF0000"/>
                </a:solidFill>
                <a:latin typeface="宋体" panose="02010600030101010101" pitchFamily="2" charset="-122"/>
              </a:rPr>
              <a:t>sh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à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i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27660" name="文本框 11"/>
          <p:cNvSpPr txBox="1"/>
          <p:nvPr/>
        </p:nvSpPr>
        <p:spPr>
          <a:xfrm>
            <a:off x="7566025" y="2838450"/>
            <a:ext cx="650875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r>
              <a:rPr lang="en-US" altLang="zh-CN" sz="2400" b="1" spc="0">
                <a:solidFill>
                  <a:srgbClr val="FF0000"/>
                </a:solidFill>
                <a:latin typeface="宋体" panose="02010600030101010101" pitchFamily="2" charset="-122"/>
              </a:rPr>
              <a:t>kǎn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7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7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7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/>
      <p:bldP spid="27653" grpId="0"/>
      <p:bldP spid="27654" grpId="0"/>
      <p:bldP spid="27655" grpId="0"/>
      <p:bldP spid="27656" grpId="0"/>
      <p:bldP spid="27657" grpId="0"/>
      <p:bldP spid="27658" grpId="0"/>
      <p:bldP spid="27659" grpId="0"/>
      <p:bldP spid="2766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8674" name="暴.mp4">
            <a:hlinkClick r:id="" action="ppaction://media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413" y="341313"/>
            <a:ext cx="1673225" cy="16668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8675" name="文本框 2"/>
          <p:cNvSpPr txBox="1"/>
          <p:nvPr/>
        </p:nvSpPr>
        <p:spPr>
          <a:xfrm>
            <a:off x="1798638" y="539750"/>
            <a:ext cx="6748462" cy="2676525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20000"/>
              </a:lnSpc>
              <a:spcBef>
                <a:spcPts val="1200"/>
              </a:spcBef>
            </a:pPr>
            <a:r>
              <a:rPr lang="zh-CN" altLang="en-US" sz="2800" b="1" spc="0">
                <a:latin typeface="宋体" panose="02010600030101010101" pitchFamily="2" charset="-122"/>
              </a:rPr>
              <a:t>    上面的</a:t>
            </a:r>
            <a:r>
              <a:rPr lang="zh-CN" altLang="en-US" sz="2800" b="1">
                <a:latin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</a:rPr>
              <a:t>日</a:t>
            </a:r>
            <a:r>
              <a:rPr lang="zh-CN" altLang="en-US" sz="2800" b="1">
                <a:latin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</a:rPr>
              <a:t>，表示太阳出来，太阳出来人们就伸出双手，把东西捧起来晒，所以，</a:t>
            </a:r>
            <a:r>
              <a:rPr lang="zh-CN" altLang="en-US" sz="2800" b="1">
                <a:latin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</a:rPr>
              <a:t>日</a:t>
            </a:r>
            <a:r>
              <a:rPr lang="zh-CN" altLang="en-US" sz="2800" b="1">
                <a:latin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</a:rPr>
              <a:t>的下面是两横两竖加撇、捺。晒什么呢？晒的是</a:t>
            </a:r>
            <a:r>
              <a:rPr lang="zh-CN" altLang="en-US" sz="2800" b="1">
                <a:latin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</a:rPr>
              <a:t>米</a:t>
            </a:r>
            <a:r>
              <a:rPr lang="zh-CN" altLang="en-US" sz="2800" b="1">
                <a:latin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</a:rPr>
              <a:t>，</a:t>
            </a:r>
            <a:r>
              <a:rPr lang="zh-CN" altLang="en-US" sz="2800" b="1">
                <a:latin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</a:rPr>
              <a:t>暴</a:t>
            </a:r>
            <a:r>
              <a:rPr lang="zh-CN" altLang="en-US" sz="2800" b="1">
                <a:latin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</a:rPr>
              <a:t> 字下面原来是</a:t>
            </a:r>
            <a:r>
              <a:rPr lang="zh-CN" altLang="en-US" sz="2800" b="1">
                <a:latin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</a:rPr>
              <a:t>米</a:t>
            </a:r>
            <a:r>
              <a:rPr lang="zh-CN" altLang="en-US" sz="2800" b="1">
                <a:latin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</a:rPr>
              <a:t>，后来演变成</a:t>
            </a:r>
            <a:r>
              <a:rPr lang="zh-CN" altLang="en-US" sz="2800" b="1">
                <a:latin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</a:rPr>
              <a:t>氺</a:t>
            </a:r>
            <a:r>
              <a:rPr lang="zh-CN" altLang="en-US" sz="2800" b="1">
                <a:latin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28676" name="文本框 3"/>
          <p:cNvSpPr txBox="1"/>
          <p:nvPr/>
        </p:nvSpPr>
        <p:spPr>
          <a:xfrm>
            <a:off x="2286000" y="3240088"/>
            <a:ext cx="1258888" cy="7080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40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墙壁</a:t>
            </a:r>
            <a:endParaRPr lang="zh-CN" altLang="en-US" sz="4000" b="1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77" name="椭圆 4"/>
          <p:cNvSpPr/>
          <p:nvPr/>
        </p:nvSpPr>
        <p:spPr>
          <a:xfrm>
            <a:off x="2351088" y="3394075"/>
            <a:ext cx="233362" cy="43180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8678" name="椭圆 5"/>
          <p:cNvSpPr/>
          <p:nvPr/>
        </p:nvSpPr>
        <p:spPr>
          <a:xfrm>
            <a:off x="2928938" y="3640138"/>
            <a:ext cx="457200" cy="307975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8679" name="文本框 6"/>
          <p:cNvSpPr txBox="1"/>
          <p:nvPr/>
        </p:nvSpPr>
        <p:spPr>
          <a:xfrm>
            <a:off x="2916238" y="3414713"/>
            <a:ext cx="5630862" cy="1127125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20000"/>
              </a:lnSpc>
              <a:spcBef>
                <a:spcPts val="1200"/>
              </a:spcBef>
            </a:pPr>
            <a:r>
              <a:rPr lang="zh-CN" altLang="en-US" sz="2800" b="1" spc="0">
                <a:latin typeface="宋体" panose="02010600030101010101" pitchFamily="2" charset="-122"/>
              </a:rPr>
              <a:t>    观察</a:t>
            </a:r>
            <a:r>
              <a:rPr lang="zh-CN" altLang="en-US" sz="2800" b="1">
                <a:latin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</a:rPr>
              <a:t>土</a:t>
            </a:r>
            <a:r>
              <a:rPr lang="zh-CN" altLang="en-US" sz="2800" b="1">
                <a:latin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</a:rPr>
              <a:t>在两个字中不同的位置，说说书写时有什么不同。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6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6" grpId="0"/>
      <p:bldP spid="28677" grpId="0" animBg="1"/>
      <p:bldP spid="2867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文本框 2"/>
          <p:cNvSpPr txBox="1"/>
          <p:nvPr/>
        </p:nvSpPr>
        <p:spPr>
          <a:xfrm>
            <a:off x="2933700" y="1131888"/>
            <a:ext cx="3276600" cy="539750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20000"/>
              </a:lnSpc>
              <a:spcBef>
                <a:spcPts val="1200"/>
              </a:spcBef>
            </a:pPr>
            <a:r>
              <a:rPr lang="zh-CN" altLang="en-US" sz="2800" b="1" spc="0">
                <a:latin typeface="宋体" panose="02010600030101010101" pitchFamily="2" charset="-122"/>
              </a:rPr>
              <a:t>总也倒不了的老屋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29699" name="文本框 3"/>
          <p:cNvSpPr txBox="1"/>
          <p:nvPr/>
        </p:nvSpPr>
        <p:spPr>
          <a:xfrm>
            <a:off x="2819400" y="1973263"/>
            <a:ext cx="1728788" cy="539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1200"/>
              </a:spcBef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帮助小猫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700" name="箭头: 右 4"/>
          <p:cNvSpPr/>
          <p:nvPr/>
        </p:nvSpPr>
        <p:spPr>
          <a:xfrm>
            <a:off x="6484938" y="3662363"/>
            <a:ext cx="368300" cy="217487"/>
          </a:xfrm>
          <a:prstGeom prst="rightArrow">
            <a:avLst>
              <a:gd name="adj1" fmla="val 50000"/>
              <a:gd name="adj2" fmla="val 50003"/>
            </a:avLst>
          </a:prstGeom>
          <a:gradFill rotWithShape="1">
            <a:gsLst>
              <a:gs pos="0">
                <a:srgbClr val="B5D5A7"/>
              </a:gs>
              <a:gs pos="50000">
                <a:srgbClr val="AACE99"/>
              </a:gs>
              <a:gs pos="100000">
                <a:srgbClr val="9CCA86"/>
              </a:gs>
            </a:gsLst>
            <a:lin ang="5400000"/>
          </a:gradFill>
          <a:ln w="6350">
            <a:solidFill>
              <a:srgbClr val="70AD47"/>
            </a:solidFill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9701" name="文本框 5"/>
          <p:cNvSpPr txBox="1"/>
          <p:nvPr/>
        </p:nvSpPr>
        <p:spPr>
          <a:xfrm>
            <a:off x="4859338" y="1990725"/>
            <a:ext cx="1727200" cy="541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1200"/>
              </a:spcBef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安心睡觉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702" name="文本框 6"/>
          <p:cNvSpPr txBox="1"/>
          <p:nvPr/>
        </p:nvSpPr>
        <p:spPr>
          <a:xfrm>
            <a:off x="3779838" y="2714625"/>
            <a:ext cx="1727200" cy="541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1200"/>
              </a:spcBef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乐于助人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703" name="文本框 7"/>
          <p:cNvSpPr txBox="1"/>
          <p:nvPr/>
        </p:nvSpPr>
        <p:spPr>
          <a:xfrm>
            <a:off x="2500313" y="3294063"/>
            <a:ext cx="1489075" cy="954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帮助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老母鸡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704" name="文本框 8"/>
          <p:cNvSpPr txBox="1"/>
          <p:nvPr/>
        </p:nvSpPr>
        <p:spPr>
          <a:xfrm>
            <a:off x="5116513" y="3294063"/>
            <a:ext cx="1489075" cy="954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帮助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小蜘蛛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705" name="箭头: 右 10"/>
          <p:cNvSpPr/>
          <p:nvPr/>
        </p:nvSpPr>
        <p:spPr>
          <a:xfrm>
            <a:off x="4449763" y="2208213"/>
            <a:ext cx="288925" cy="144462"/>
          </a:xfrm>
          <a:prstGeom prst="rightArrow">
            <a:avLst>
              <a:gd name="adj1" fmla="val 50000"/>
              <a:gd name="adj2" fmla="val 50000"/>
            </a:avLst>
          </a:prstGeom>
          <a:gradFill rotWithShape="1">
            <a:gsLst>
              <a:gs pos="0">
                <a:srgbClr val="B5D5A7"/>
              </a:gs>
              <a:gs pos="50000">
                <a:srgbClr val="AACE99"/>
              </a:gs>
              <a:gs pos="100000">
                <a:srgbClr val="9CCA86"/>
              </a:gs>
            </a:gsLst>
            <a:lin ang="5400000"/>
          </a:gradFill>
          <a:ln w="6350">
            <a:solidFill>
              <a:srgbClr val="70AD47"/>
            </a:solidFill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9706" name="箭头: 右 12"/>
          <p:cNvSpPr/>
          <p:nvPr/>
        </p:nvSpPr>
        <p:spPr>
          <a:xfrm flipH="1">
            <a:off x="2339975" y="3662363"/>
            <a:ext cx="352425" cy="217487"/>
          </a:xfrm>
          <a:prstGeom prst="rightArrow">
            <a:avLst>
              <a:gd name="adj1" fmla="val 50000"/>
              <a:gd name="adj2" fmla="val 50001"/>
            </a:avLst>
          </a:prstGeom>
          <a:gradFill rotWithShape="1">
            <a:gsLst>
              <a:gs pos="0">
                <a:srgbClr val="B5D5A7"/>
              </a:gs>
              <a:gs pos="50000">
                <a:srgbClr val="AACE99"/>
              </a:gs>
              <a:gs pos="100000">
                <a:srgbClr val="9CCA86"/>
              </a:gs>
            </a:gsLst>
            <a:lin ang="5400000"/>
          </a:gradFill>
          <a:ln w="6350">
            <a:solidFill>
              <a:srgbClr val="70AD47"/>
            </a:solidFill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9707" name="文本框 13"/>
          <p:cNvSpPr txBox="1"/>
          <p:nvPr/>
        </p:nvSpPr>
        <p:spPr>
          <a:xfrm>
            <a:off x="1339850" y="3294063"/>
            <a:ext cx="1120775" cy="954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安心孵蛋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708" name="文本框 14"/>
          <p:cNvSpPr txBox="1"/>
          <p:nvPr/>
        </p:nvSpPr>
        <p:spPr>
          <a:xfrm>
            <a:off x="6765925" y="3294063"/>
            <a:ext cx="1397000" cy="954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安心织网抓虫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709" name="TextBox 13"/>
          <p:cNvSpPr txBox="1"/>
          <p:nvPr/>
        </p:nvSpPr>
        <p:spPr>
          <a:xfrm>
            <a:off x="3125788" y="53975"/>
            <a:ext cx="2892425" cy="646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dist"/>
            <a:r>
              <a:rPr lang="en-US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板书设计</a:t>
            </a:r>
            <a:endParaRPr lang="en-US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9710" name="组合 16"/>
          <p:cNvGrpSpPr/>
          <p:nvPr/>
        </p:nvGrpSpPr>
        <p:grpSpPr>
          <a:xfrm>
            <a:off x="2124075" y="377825"/>
            <a:ext cx="4895850" cy="0"/>
            <a:chOff x="2123728" y="377254"/>
            <a:chExt cx="4896544" cy="0"/>
          </a:xfrm>
        </p:grpSpPr>
        <p:cxnSp>
          <p:nvCxnSpPr>
            <p:cNvPr id="29711" name="直接连接符 17"/>
            <p:cNvCxnSpPr/>
            <p:nvPr/>
          </p:nvCxnSpPr>
          <p:spPr>
            <a:xfrm>
              <a:off x="2123728" y="377254"/>
              <a:ext cx="936758" cy="0"/>
            </a:xfrm>
            <a:prstGeom prst="line">
              <a:avLst/>
            </a:prstGeom>
            <a:noFill/>
            <a:ln w="73025" cmpd="thickThin">
              <a:solidFill>
                <a:srgbClr val="1C324F"/>
              </a:solidFill>
              <a:miter lim="800000"/>
            </a:ln>
          </p:spPr>
        </p:cxnSp>
        <p:cxnSp>
          <p:nvCxnSpPr>
            <p:cNvPr id="29712" name="直接连接符 18"/>
            <p:cNvCxnSpPr/>
            <p:nvPr/>
          </p:nvCxnSpPr>
          <p:spPr>
            <a:xfrm>
              <a:off x="6083514" y="377254"/>
              <a:ext cx="936758" cy="0"/>
            </a:xfrm>
            <a:prstGeom prst="line">
              <a:avLst/>
            </a:prstGeom>
            <a:noFill/>
            <a:ln w="73025" cmpd="thickThin">
              <a:solidFill>
                <a:srgbClr val="1C324F"/>
              </a:solidFill>
              <a:miter lim="800000"/>
            </a:ln>
          </p:spPr>
        </p:cxn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9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7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97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9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9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97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0" grpId="0" animBg="1"/>
      <p:bldP spid="29703" grpId="0"/>
      <p:bldP spid="29704" grpId="0"/>
      <p:bldP spid="29705" grpId="0" animBg="1"/>
      <p:bldP spid="2970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文本框 1"/>
          <p:cNvSpPr txBox="1"/>
          <p:nvPr/>
        </p:nvSpPr>
        <p:spPr>
          <a:xfrm>
            <a:off x="7488238" y="771525"/>
            <a:ext cx="1655762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291" name="矩形 2"/>
          <p:cNvSpPr/>
          <p:nvPr/>
        </p:nvSpPr>
        <p:spPr>
          <a:xfrm>
            <a:off x="3348038" y="865188"/>
            <a:ext cx="2447925" cy="8604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20000"/>
              </a:lnSpc>
            </a:pPr>
            <a:r>
              <a:rPr lang="zh-CN" altLang="en-US" sz="4800" b="1">
                <a:solidFill>
                  <a:srgbClr val="1C324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老屋</a:t>
            </a:r>
            <a:endParaRPr lang="zh-CN" altLang="en-US" sz="2800">
              <a:solidFill>
                <a:srgbClr val="1C324F"/>
              </a:solidFill>
              <a:latin typeface="楷体" panose="02010609060101010101" pitchFamily="49" charset="-122"/>
            </a:endParaRPr>
          </a:p>
        </p:txBody>
      </p:sp>
      <p:sp>
        <p:nvSpPr>
          <p:cNvPr id="12292" name="TextBox 13"/>
          <p:cNvSpPr txBox="1"/>
          <p:nvPr/>
        </p:nvSpPr>
        <p:spPr>
          <a:xfrm>
            <a:off x="3125788" y="53975"/>
            <a:ext cx="2892425" cy="646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dist"/>
            <a:r>
              <a:rPr lang="en-US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初感预测</a:t>
            </a:r>
            <a:endParaRPr lang="en-US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293" name="矩形 2"/>
          <p:cNvSpPr/>
          <p:nvPr/>
        </p:nvSpPr>
        <p:spPr>
          <a:xfrm>
            <a:off x="414338" y="1617663"/>
            <a:ext cx="8675687" cy="5715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>
                <a:solidFill>
                  <a:srgbClr val="000000"/>
                </a:solidFill>
                <a:latin typeface="宋体" panose="02010600030101010101" pitchFamily="2" charset="-122"/>
              </a:rPr>
              <a:t>读到这个词，你脑海里出现的是什么样的屋子？</a:t>
            </a:r>
            <a:endParaRPr lang="zh-CN" altLang="en-US" sz="3000">
              <a:latin typeface="宋体" panose="02010600030101010101" pitchFamily="2" charset="-122"/>
            </a:endParaRPr>
          </a:p>
        </p:txBody>
      </p:sp>
      <p:sp>
        <p:nvSpPr>
          <p:cNvPr id="12294" name="矩形 2"/>
          <p:cNvSpPr/>
          <p:nvPr/>
        </p:nvSpPr>
        <p:spPr>
          <a:xfrm>
            <a:off x="323850" y="2212975"/>
            <a:ext cx="8280400" cy="11255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老屋已经活了一百多岁了。它的窗户变成了黑窟窿，门板也破了洞。它很久很久没人住了。</a:t>
            </a:r>
            <a:endParaRPr lang="zh-CN" altLang="en-US" sz="3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295" name="组合 4"/>
          <p:cNvGrpSpPr/>
          <p:nvPr/>
        </p:nvGrpSpPr>
        <p:grpSpPr>
          <a:xfrm>
            <a:off x="2124075" y="377825"/>
            <a:ext cx="4895850" cy="0"/>
            <a:chOff x="2123728" y="377254"/>
            <a:chExt cx="4896544" cy="0"/>
          </a:xfrm>
        </p:grpSpPr>
        <p:cxnSp>
          <p:nvCxnSpPr>
            <p:cNvPr id="12297" name="直接连接符 2"/>
            <p:cNvCxnSpPr/>
            <p:nvPr/>
          </p:nvCxnSpPr>
          <p:spPr>
            <a:xfrm>
              <a:off x="2123728" y="377254"/>
              <a:ext cx="936758" cy="0"/>
            </a:xfrm>
            <a:prstGeom prst="line">
              <a:avLst/>
            </a:prstGeom>
            <a:noFill/>
            <a:ln w="73025" cmpd="thickThin">
              <a:solidFill>
                <a:srgbClr val="1C324F"/>
              </a:solidFill>
              <a:miter lim="800000"/>
            </a:ln>
          </p:spPr>
        </p:cxnSp>
        <p:cxnSp>
          <p:nvCxnSpPr>
            <p:cNvPr id="12298" name="直接连接符 9"/>
            <p:cNvCxnSpPr/>
            <p:nvPr/>
          </p:nvCxnSpPr>
          <p:spPr>
            <a:xfrm>
              <a:off x="6083514" y="377254"/>
              <a:ext cx="936758" cy="0"/>
            </a:xfrm>
            <a:prstGeom prst="line">
              <a:avLst/>
            </a:prstGeom>
            <a:noFill/>
            <a:ln w="73025" cmpd="thickThin">
              <a:solidFill>
                <a:srgbClr val="1C324F"/>
              </a:solidFill>
              <a:miter lim="800000"/>
            </a:ln>
          </p:spPr>
        </p:cxnSp>
      </p:grpSp>
      <p:sp>
        <p:nvSpPr>
          <p:cNvPr id="12296" name="矩形 2"/>
          <p:cNvSpPr/>
          <p:nvPr/>
        </p:nvSpPr>
        <p:spPr>
          <a:xfrm>
            <a:off x="323850" y="3414713"/>
            <a:ext cx="8496300" cy="11255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>
                <a:solidFill>
                  <a:srgbClr val="000000"/>
                </a:solidFill>
                <a:latin typeface="宋体" panose="02010600030101010101" pitchFamily="2" charset="-122"/>
              </a:rPr>
              <a:t>    说一说：你从哪些描写中感受到</a:t>
            </a:r>
            <a:r>
              <a:rPr lang="zh-CN" altLang="en-US" sz="3000" b="1">
                <a:solidFill>
                  <a:srgbClr val="000000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3000" b="1">
                <a:solidFill>
                  <a:srgbClr val="000000"/>
                </a:solidFill>
                <a:latin typeface="宋体" panose="02010600030101010101" pitchFamily="2" charset="-122"/>
              </a:rPr>
              <a:t>了老屋的</a:t>
            </a:r>
            <a:r>
              <a:rPr lang="zh-CN" altLang="en-US" sz="3000" b="1">
                <a:solidFill>
                  <a:srgbClr val="000000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000" b="1">
                <a:solidFill>
                  <a:srgbClr val="000000"/>
                </a:solidFill>
                <a:latin typeface="宋体" panose="02010600030101010101" pitchFamily="2" charset="-122"/>
              </a:rPr>
              <a:t>老</a:t>
            </a:r>
            <a:r>
              <a:rPr lang="zh-CN" altLang="en-US" sz="3000" b="1">
                <a:solidFill>
                  <a:srgbClr val="000000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3000" b="1">
                <a:solidFill>
                  <a:srgbClr val="000000"/>
                </a:solidFill>
                <a:latin typeface="宋体" panose="02010600030101010101" pitchFamily="2" charset="-122"/>
              </a:rPr>
              <a:t>？这样的老屋，给了你什么样的感受？</a:t>
            </a:r>
            <a:endParaRPr lang="zh-CN" altLang="en-US" sz="300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4" grpId="0"/>
      <p:bldP spid="1229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文本框 1"/>
          <p:cNvSpPr txBox="1"/>
          <p:nvPr/>
        </p:nvSpPr>
        <p:spPr>
          <a:xfrm>
            <a:off x="7681913" y="758825"/>
            <a:ext cx="1606550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723" name="文本框 4"/>
          <p:cNvSpPr txBox="1"/>
          <p:nvPr/>
        </p:nvSpPr>
        <p:spPr>
          <a:xfrm>
            <a:off x="431800" y="1282700"/>
            <a:ext cx="8053388" cy="541338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20000"/>
              </a:lnSpc>
              <a:spcBef>
                <a:spcPts val="1200"/>
              </a:spcBef>
            </a:pPr>
            <a:r>
              <a:rPr lang="zh-CN" altLang="en-US" sz="2800" b="1" spc="0">
                <a:latin typeface="宋体" panose="02010600030101010101" pitchFamily="2" charset="-122"/>
              </a:rPr>
              <a:t>听写词语，要求掌握的字和词语。互相改错、订正。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30724" name="文本框 6"/>
          <p:cNvSpPr txBox="1"/>
          <p:nvPr/>
        </p:nvSpPr>
        <p:spPr>
          <a:xfrm>
            <a:off x="611188" y="1914525"/>
            <a:ext cx="8213725" cy="2286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8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变成　 门板　 准备　 暴风雨　 安心　  主人　墙壁 　母鸡 　注意   根本　   蜘蛛　  漂亮　因此　 破洞　 撞倒　 吃饱　   晒太阳　砍树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25" name="TextBox 13"/>
          <p:cNvSpPr txBox="1"/>
          <p:nvPr/>
        </p:nvSpPr>
        <p:spPr>
          <a:xfrm>
            <a:off x="3125788" y="53975"/>
            <a:ext cx="2959100" cy="646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r>
              <a:rPr lang="en-US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复习导入新课</a:t>
            </a:r>
            <a:endParaRPr lang="en-US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0726" name="组合 7"/>
          <p:cNvGrpSpPr/>
          <p:nvPr/>
        </p:nvGrpSpPr>
        <p:grpSpPr>
          <a:xfrm>
            <a:off x="2124075" y="377825"/>
            <a:ext cx="4895850" cy="0"/>
            <a:chOff x="2123728" y="377254"/>
            <a:chExt cx="4896544" cy="0"/>
          </a:xfrm>
        </p:grpSpPr>
        <p:cxnSp>
          <p:nvCxnSpPr>
            <p:cNvPr id="30727" name="直接连接符 8"/>
            <p:cNvCxnSpPr/>
            <p:nvPr/>
          </p:nvCxnSpPr>
          <p:spPr>
            <a:xfrm>
              <a:off x="2123728" y="377254"/>
              <a:ext cx="936758" cy="0"/>
            </a:xfrm>
            <a:prstGeom prst="line">
              <a:avLst/>
            </a:prstGeom>
            <a:noFill/>
            <a:ln w="73025" cmpd="thickThin">
              <a:solidFill>
                <a:srgbClr val="1C324F"/>
              </a:solidFill>
              <a:miter lim="800000"/>
            </a:ln>
          </p:spPr>
        </p:cxnSp>
        <p:cxnSp>
          <p:nvCxnSpPr>
            <p:cNvPr id="30728" name="直接连接符 9"/>
            <p:cNvCxnSpPr/>
            <p:nvPr/>
          </p:nvCxnSpPr>
          <p:spPr>
            <a:xfrm>
              <a:off x="6083514" y="377254"/>
              <a:ext cx="936758" cy="0"/>
            </a:xfrm>
            <a:prstGeom prst="line">
              <a:avLst/>
            </a:prstGeom>
            <a:noFill/>
            <a:ln w="73025" cmpd="thickThin">
              <a:solidFill>
                <a:srgbClr val="1C324F"/>
              </a:solidFill>
              <a:miter lim="800000"/>
            </a:ln>
          </p:spPr>
        </p:cxn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文本框 1"/>
          <p:cNvSpPr txBox="1"/>
          <p:nvPr/>
        </p:nvSpPr>
        <p:spPr>
          <a:xfrm>
            <a:off x="1187450" y="484188"/>
            <a:ext cx="7273925" cy="3322637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50000"/>
              </a:lnSpc>
              <a:spcBef>
                <a:spcPts val="12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    通过读课题，猜想老屋可能是被施了魔法，所以总也倒不了。通过阅读验证，发现并不是这样，而是因为老屋答应帮助小猫（        ），帮助老母鸡（        ），帮助小蜘蛛（           ）。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31747" name="矩形 2"/>
          <p:cNvSpPr/>
          <p:nvPr/>
        </p:nvSpPr>
        <p:spPr>
          <a:xfrm>
            <a:off x="1538288" y="2501900"/>
            <a:ext cx="1627187" cy="609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1200"/>
              </a:spcBef>
            </a:pPr>
            <a:r>
              <a:rPr lang="zh-CN" altLang="en-US" sz="28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安心睡觉</a:t>
            </a:r>
            <a:endParaRPr lang="zh-CN" altLang="en-US" sz="2800" b="1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748" name="矩形 3"/>
          <p:cNvSpPr/>
          <p:nvPr/>
        </p:nvSpPr>
        <p:spPr>
          <a:xfrm>
            <a:off x="5849938" y="2481263"/>
            <a:ext cx="1627187" cy="541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1200"/>
              </a:spcBef>
            </a:pPr>
            <a:r>
              <a:rPr lang="zh-CN" altLang="en-US" sz="28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安心孵蛋</a:t>
            </a:r>
            <a:endParaRPr lang="zh-CN" altLang="en-US" sz="2800" b="1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749" name="矩形 4"/>
          <p:cNvSpPr/>
          <p:nvPr/>
        </p:nvSpPr>
        <p:spPr>
          <a:xfrm>
            <a:off x="3270250" y="3132138"/>
            <a:ext cx="2376488" cy="609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1200"/>
              </a:spcBef>
            </a:pPr>
            <a:r>
              <a:rPr lang="zh-CN" altLang="en-US" sz="28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安心织网抓虫</a:t>
            </a:r>
            <a:endParaRPr lang="zh-CN" altLang="en-US" sz="2800" b="1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/>
      <p:bldP spid="31748" grpId="0"/>
      <p:bldP spid="3174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文本框 2"/>
          <p:cNvSpPr txBox="1"/>
          <p:nvPr/>
        </p:nvSpPr>
        <p:spPr>
          <a:xfrm>
            <a:off x="395288" y="876300"/>
            <a:ext cx="8051800" cy="1057275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20000"/>
              </a:lnSpc>
              <a:spcBef>
                <a:spcPts val="1200"/>
              </a:spcBef>
            </a:pPr>
            <a:r>
              <a:rPr lang="zh-CN" altLang="en-US" sz="2800" b="1" spc="0">
                <a:latin typeface="宋体" panose="02010600030101010101" pitchFamily="2" charset="-122"/>
              </a:rPr>
              <a:t>    读</a:t>
            </a:r>
            <a:r>
              <a:rPr lang="en-US" altLang="zh-CN" sz="2800" b="1" spc="0">
                <a:latin typeface="宋体" panose="02010600030101010101" pitchFamily="2" charset="-122"/>
              </a:rPr>
              <a:t>1</a:t>
            </a:r>
            <a:r>
              <a:rPr lang="en-US" altLang="zh-CN" sz="2800" b="1" spc="0">
                <a:latin typeface="宋体" panose="02010600030101010101" pitchFamily="2" charset="-122"/>
              </a:rPr>
              <a:t>—</a:t>
            </a:r>
            <a:r>
              <a:rPr lang="en-US" altLang="zh-CN" sz="2800" b="1" spc="0">
                <a:latin typeface="宋体" panose="02010600030101010101" pitchFamily="2" charset="-122"/>
              </a:rPr>
              <a:t>3</a:t>
            </a:r>
            <a:r>
              <a:rPr lang="zh-CN" altLang="en-US" sz="2800" b="1">
                <a:latin typeface="宋体" panose="02010600030101010101" pitchFamily="2" charset="-122"/>
              </a:rPr>
              <a:t>自然段，你猜老屋会答应吗？你的依据是什么？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pic>
        <p:nvPicPr>
          <p:cNvPr id="32771" name="图片 3"/>
          <p:cNvPicPr>
            <a:picLocks noChangeAspect="1"/>
          </p:cNvPicPr>
          <p:nvPr/>
        </p:nvPicPr>
        <p:blipFill>
          <a:blip r:embed="rId1"/>
          <a:srcRect r="3799"/>
          <a:stretch>
            <a:fillRect/>
          </a:stretch>
        </p:blipFill>
        <p:spPr>
          <a:xfrm>
            <a:off x="2124075" y="1555750"/>
            <a:ext cx="2447925" cy="33924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2772" name="矩形 2"/>
          <p:cNvSpPr/>
          <p:nvPr/>
        </p:nvSpPr>
        <p:spPr>
          <a:xfrm>
            <a:off x="4760913" y="1749425"/>
            <a:ext cx="3686175" cy="14779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3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图中的老屋看上去那么慈祥，它应该会答应吧！</a:t>
            </a:r>
            <a:endParaRPr lang="zh-CN" altLang="en-US" sz="3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2773" name="组合 10"/>
          <p:cNvGrpSpPr/>
          <p:nvPr/>
        </p:nvGrpSpPr>
        <p:grpSpPr>
          <a:xfrm>
            <a:off x="5824538" y="3584575"/>
            <a:ext cx="1997075" cy="603250"/>
            <a:chOff x="5210314" y="4173369"/>
            <a:chExt cx="1996681" cy="602486"/>
          </a:xfrm>
        </p:grpSpPr>
        <p:sp>
          <p:nvSpPr>
            <p:cNvPr id="32778" name="思想气泡: 云 5"/>
            <p:cNvSpPr/>
            <p:nvPr/>
          </p:nvSpPr>
          <p:spPr>
            <a:xfrm>
              <a:off x="5210314" y="4173369"/>
              <a:ext cx="1996681" cy="602486"/>
            </a:xfrm>
            <a:prstGeom prst="cloudCallout">
              <a:avLst>
                <a:gd name="adj1" fmla="val -130750"/>
                <a:gd name="adj2" fmla="val -15833"/>
              </a:avLst>
            </a:prstGeom>
            <a:gradFill rotWithShape="1">
              <a:gsLst>
                <a:gs pos="0">
                  <a:srgbClr val="B5D5A7"/>
                </a:gs>
                <a:gs pos="50000">
                  <a:srgbClr val="AACE99"/>
                </a:gs>
                <a:gs pos="100000">
                  <a:srgbClr val="9CCA86"/>
                </a:gs>
              </a:gsLst>
              <a:lin ang="5400000"/>
            </a:gradFill>
            <a:ln w="6350">
              <a:solidFill>
                <a:srgbClr val="70AD47"/>
              </a:solidFill>
              <a:miter lim="800000"/>
            </a:ln>
          </p:spPr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2779" name="文本框 9"/>
            <p:cNvSpPr txBox="1"/>
            <p:nvPr/>
          </p:nvSpPr>
          <p:spPr>
            <a:xfrm>
              <a:off x="5328948" y="4227934"/>
              <a:ext cx="1759415" cy="52322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/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依据插图</a:t>
              </a: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2774" name="TextBox 13"/>
          <p:cNvSpPr txBox="1"/>
          <p:nvPr/>
        </p:nvSpPr>
        <p:spPr>
          <a:xfrm>
            <a:off x="3125788" y="53975"/>
            <a:ext cx="2959100" cy="646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r>
              <a:rPr lang="en-US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发现预测依据</a:t>
            </a:r>
            <a:endParaRPr lang="en-US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2775" name="组合 9"/>
          <p:cNvGrpSpPr/>
          <p:nvPr/>
        </p:nvGrpSpPr>
        <p:grpSpPr>
          <a:xfrm>
            <a:off x="2124075" y="377825"/>
            <a:ext cx="4895850" cy="0"/>
            <a:chOff x="2123728" y="377254"/>
            <a:chExt cx="4896544" cy="0"/>
          </a:xfrm>
        </p:grpSpPr>
        <p:cxnSp>
          <p:nvCxnSpPr>
            <p:cNvPr id="32776" name="直接连接符 10"/>
            <p:cNvCxnSpPr/>
            <p:nvPr/>
          </p:nvCxnSpPr>
          <p:spPr>
            <a:xfrm>
              <a:off x="2123728" y="377254"/>
              <a:ext cx="936758" cy="0"/>
            </a:xfrm>
            <a:prstGeom prst="line">
              <a:avLst/>
            </a:prstGeom>
            <a:noFill/>
            <a:ln w="73025" cmpd="thickThin">
              <a:solidFill>
                <a:srgbClr val="1C324F"/>
              </a:solidFill>
              <a:miter lim="800000"/>
            </a:ln>
          </p:spPr>
        </p:cxnSp>
        <p:cxnSp>
          <p:nvCxnSpPr>
            <p:cNvPr id="32777" name="直接连接符 11"/>
            <p:cNvCxnSpPr/>
            <p:nvPr/>
          </p:nvCxnSpPr>
          <p:spPr>
            <a:xfrm>
              <a:off x="6083514" y="377254"/>
              <a:ext cx="936758" cy="0"/>
            </a:xfrm>
            <a:prstGeom prst="line">
              <a:avLst/>
            </a:prstGeom>
            <a:noFill/>
            <a:ln w="73025" cmpd="thickThin">
              <a:solidFill>
                <a:srgbClr val="1C324F"/>
              </a:solidFill>
              <a:miter lim="800000"/>
            </a:ln>
          </p:spPr>
        </p:cxn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文本框 1"/>
          <p:cNvSpPr txBox="1"/>
          <p:nvPr/>
        </p:nvSpPr>
        <p:spPr>
          <a:xfrm>
            <a:off x="546100" y="555625"/>
            <a:ext cx="7842250" cy="1797050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20000"/>
              </a:lnSpc>
              <a:spcBef>
                <a:spcPts val="1200"/>
              </a:spcBef>
            </a:pPr>
            <a:r>
              <a:rPr lang="zh-CN" altLang="en-US" sz="2800" b="1" spc="0">
                <a:latin typeface="宋体" panose="02010600030101010101" pitchFamily="2" charset="-122"/>
              </a:rPr>
              <a:t>    做出猜测之后，你最想做的是什么？</a:t>
            </a:r>
            <a:endParaRPr lang="en-US" altLang="zh-CN" sz="2800" b="1">
              <a:latin typeface="宋体" panose="02010600030101010101" pitchFamily="2" charset="-122"/>
            </a:endParaRPr>
          </a:p>
          <a:p>
            <a:pPr marL="0" lvl="0" indent="0" eaLnBrk="1" hangingPunct="0">
              <a:lnSpc>
                <a:spcPct val="120000"/>
              </a:lnSpc>
              <a:spcBef>
                <a:spcPts val="1200"/>
              </a:spcBef>
            </a:pPr>
            <a:r>
              <a:rPr lang="zh-CN" altLang="en-US" sz="2800" b="1" spc="0">
                <a:latin typeface="宋体" panose="02010600030101010101" pitchFamily="2" charset="-122"/>
              </a:rPr>
              <a:t>    读第</a:t>
            </a:r>
            <a:r>
              <a:rPr lang="en-US" altLang="zh-CN" sz="2800" b="1" spc="0">
                <a:latin typeface="宋体" panose="02010600030101010101" pitchFamily="2" charset="-122"/>
              </a:rPr>
              <a:t>4</a:t>
            </a:r>
            <a:r>
              <a:rPr lang="en-US" altLang="zh-CN" sz="2800" b="1" spc="0">
                <a:latin typeface="宋体" panose="02010600030101010101" pitchFamily="2" charset="-122"/>
              </a:rPr>
              <a:t>—</a:t>
            </a:r>
            <a:r>
              <a:rPr lang="en-US" altLang="zh-CN" sz="2800" b="1">
                <a:latin typeface="宋体" panose="02010600030101010101" pitchFamily="2" charset="-122"/>
              </a:rPr>
              <a:t>5</a:t>
            </a:r>
            <a:r>
              <a:rPr lang="zh-CN" altLang="en-US" sz="2800" b="1">
                <a:latin typeface="宋体" panose="02010600030101010101" pitchFamily="2" charset="-122"/>
              </a:rPr>
              <a:t>自然段，老屋答应了吗？交流自己的感受。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pic>
        <p:nvPicPr>
          <p:cNvPr id="33795" name="图片 2"/>
          <p:cNvPicPr>
            <a:picLocks noChangeAspect="1"/>
          </p:cNvPicPr>
          <p:nvPr/>
        </p:nvPicPr>
        <p:blipFill>
          <a:blip r:embed="rId1"/>
          <a:srcRect b="76602"/>
          <a:stretch>
            <a:fillRect/>
          </a:stretch>
        </p:blipFill>
        <p:spPr>
          <a:xfrm>
            <a:off x="2484438" y="2284413"/>
            <a:ext cx="5726112" cy="18716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文本框 1"/>
          <p:cNvSpPr txBox="1"/>
          <p:nvPr/>
        </p:nvSpPr>
        <p:spPr>
          <a:xfrm>
            <a:off x="544513" y="555625"/>
            <a:ext cx="8054975" cy="1127125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2800" b="1" spc="0">
                <a:latin typeface="宋体" panose="02010600030101010101" pitchFamily="2" charset="-122"/>
              </a:rPr>
              <a:t>读第</a:t>
            </a:r>
            <a:r>
              <a:rPr lang="en-US" altLang="zh-CN" sz="2800" b="1" spc="0">
                <a:latin typeface="宋体" panose="02010600030101010101" pitchFamily="2" charset="-122"/>
              </a:rPr>
              <a:t>6</a:t>
            </a:r>
            <a:r>
              <a:rPr lang="en-US" altLang="zh-CN" sz="2800" b="1" spc="0">
                <a:latin typeface="宋体" panose="02010600030101010101" pitchFamily="2" charset="-122"/>
              </a:rPr>
              <a:t>—</a:t>
            </a:r>
            <a:r>
              <a:rPr lang="en-US" altLang="zh-CN" sz="2800" b="1">
                <a:latin typeface="宋体" panose="02010600030101010101" pitchFamily="2" charset="-122"/>
              </a:rPr>
              <a:t>9</a:t>
            </a:r>
            <a:r>
              <a:rPr lang="zh-CN" altLang="en-US" sz="2800" b="1">
                <a:latin typeface="宋体" panose="02010600030101010101" pitchFamily="2" charset="-122"/>
              </a:rPr>
              <a:t>自然段，找到老母鸡提出的请求。</a:t>
            </a:r>
            <a:endParaRPr lang="en-US" altLang="zh-CN" sz="2800" b="1">
              <a:latin typeface="宋体" panose="02010600030101010101" pitchFamily="2" charset="-122"/>
            </a:endParaRPr>
          </a:p>
          <a:p>
            <a:pPr marL="0" lvl="0" indent="0" eaLnBrk="1" hangingPunct="0">
              <a:lnSpc>
                <a:spcPct val="120000"/>
              </a:lnSpc>
            </a:pPr>
            <a:r>
              <a:rPr lang="zh-CN" altLang="en-US" sz="2800" b="1" spc="0">
                <a:latin typeface="宋体" panose="02010600030101010101" pitchFamily="2" charset="-122"/>
              </a:rPr>
              <a:t>读小猫和老母鸡的请求，说说自己有什么感受。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34819" name="文本框 2"/>
          <p:cNvSpPr txBox="1"/>
          <p:nvPr/>
        </p:nvSpPr>
        <p:spPr>
          <a:xfrm>
            <a:off x="566738" y="1612900"/>
            <a:ext cx="8051800" cy="27797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10000"/>
              </a:lnSpc>
              <a:buFont typeface="Wingdings" panose="05000000000000000000" pitchFamily="2" charset="2"/>
              <a:buChar char="l"/>
            </a:pP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等等，老屋</a:t>
            </a:r>
            <a:r>
              <a:rPr lang="en-US" altLang="zh-CN" sz="2700" b="1"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r>
              <a:rPr lang="en-US" altLang="zh-CN" sz="27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一个小小的声音在它门前响起，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再过一个晚上，行吗？今天晚上有暴风雨，我找不到一个安心睡觉的地方。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27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1">
              <a:lnSpc>
                <a:spcPct val="110000"/>
              </a:lnSpc>
              <a:buFont typeface="Wingdings" panose="05000000000000000000" pitchFamily="2" charset="2"/>
              <a:buChar char="l"/>
            </a:pP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等等，老屋</a:t>
            </a:r>
            <a:r>
              <a:rPr lang="en-US" altLang="zh-CN" sz="2700" b="1"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r>
              <a:rPr lang="en-US" altLang="zh-CN" sz="27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一个小小的声音在它门前响起，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再过二十几天，行吗？主人想拿走我的蛋，可是我想孵小鸡。我找不到一个安心孵蛋的地方。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27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820" name="椭圆 3"/>
          <p:cNvSpPr/>
          <p:nvPr/>
        </p:nvSpPr>
        <p:spPr>
          <a:xfrm>
            <a:off x="1449388" y="1612900"/>
            <a:ext cx="717550" cy="504825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4821" name="椭圆 4"/>
          <p:cNvSpPr/>
          <p:nvPr/>
        </p:nvSpPr>
        <p:spPr>
          <a:xfrm>
            <a:off x="1449388" y="3001963"/>
            <a:ext cx="717550" cy="504825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4822" name="椭圆 5"/>
          <p:cNvSpPr/>
          <p:nvPr/>
        </p:nvSpPr>
        <p:spPr>
          <a:xfrm>
            <a:off x="2166938" y="2085975"/>
            <a:ext cx="1441450" cy="503238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4823" name="椭圆 6"/>
          <p:cNvSpPr/>
          <p:nvPr/>
        </p:nvSpPr>
        <p:spPr>
          <a:xfrm>
            <a:off x="2160588" y="3432175"/>
            <a:ext cx="1438275" cy="503238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34824" name="组合 7"/>
          <p:cNvGrpSpPr/>
          <p:nvPr/>
        </p:nvGrpSpPr>
        <p:grpSpPr>
          <a:xfrm>
            <a:off x="4903788" y="1957388"/>
            <a:ext cx="3314700" cy="1095375"/>
            <a:chOff x="5210314" y="4173369"/>
            <a:chExt cx="3312368" cy="1095848"/>
          </a:xfrm>
        </p:grpSpPr>
        <p:sp>
          <p:nvSpPr>
            <p:cNvPr id="34828" name="思想气泡: 云 8"/>
            <p:cNvSpPr/>
            <p:nvPr/>
          </p:nvSpPr>
          <p:spPr>
            <a:xfrm>
              <a:off x="5210314" y="4173369"/>
              <a:ext cx="3312368" cy="1095848"/>
            </a:xfrm>
            <a:prstGeom prst="cloudCallout">
              <a:avLst>
                <a:gd name="adj1" fmla="val -91264"/>
                <a:gd name="adj2" fmla="val 3569"/>
              </a:avLst>
            </a:prstGeom>
            <a:gradFill rotWithShape="1">
              <a:gsLst>
                <a:gs pos="0">
                  <a:srgbClr val="B5D5A7"/>
                </a:gs>
                <a:gs pos="50000">
                  <a:srgbClr val="AACE99"/>
                </a:gs>
                <a:gs pos="100000">
                  <a:srgbClr val="9CCA86"/>
                </a:gs>
              </a:gsLst>
              <a:lin ang="5400000"/>
            </a:gradFill>
            <a:ln w="6350">
              <a:solidFill>
                <a:srgbClr val="70AD47"/>
              </a:solidFill>
              <a:miter lim="800000"/>
            </a:ln>
          </p:spPr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>
                <a:solidFill>
                  <a:srgbClr val="0000CC"/>
                </a:solidFill>
              </a:endParaRPr>
            </a:p>
          </p:txBody>
        </p:sp>
        <p:sp>
          <p:nvSpPr>
            <p:cNvPr id="34829" name="文本框 9"/>
            <p:cNvSpPr txBox="1"/>
            <p:nvPr/>
          </p:nvSpPr>
          <p:spPr>
            <a:xfrm>
              <a:off x="5328948" y="4227934"/>
              <a:ext cx="3049718" cy="954107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r>
                <a:rPr lang="zh-CN" altLang="en-US" sz="2800" b="1">
                  <a:solidFill>
                    <a:srgbClr val="0000CC"/>
                  </a:solidFill>
                  <a:latin typeface="宋体" panose="02010600030101010101" pitchFamily="2" charset="-122"/>
                </a:rPr>
                <a:t>    如果你是老屋，你有什么感受？</a:t>
              </a:r>
              <a:endParaRPr lang="zh-CN" altLang="en-US" sz="2800" b="1">
                <a:solidFill>
                  <a:srgbClr val="0000CC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4825" name="组合 11"/>
          <p:cNvGrpSpPr/>
          <p:nvPr/>
        </p:nvGrpSpPr>
        <p:grpSpPr>
          <a:xfrm>
            <a:off x="4821238" y="3135313"/>
            <a:ext cx="3314700" cy="1096962"/>
            <a:chOff x="5210314" y="4173369"/>
            <a:chExt cx="3312368" cy="1095848"/>
          </a:xfrm>
        </p:grpSpPr>
        <p:sp>
          <p:nvSpPr>
            <p:cNvPr id="34826" name="思想气泡: 云 12"/>
            <p:cNvSpPr/>
            <p:nvPr/>
          </p:nvSpPr>
          <p:spPr>
            <a:xfrm>
              <a:off x="5210314" y="4173369"/>
              <a:ext cx="3312368" cy="1095848"/>
            </a:xfrm>
            <a:prstGeom prst="cloudCallout">
              <a:avLst>
                <a:gd name="adj1" fmla="val -91264"/>
                <a:gd name="adj2" fmla="val 3569"/>
              </a:avLst>
            </a:prstGeom>
            <a:gradFill rotWithShape="1">
              <a:gsLst>
                <a:gs pos="0">
                  <a:srgbClr val="B5D5A7"/>
                </a:gs>
                <a:gs pos="50000">
                  <a:srgbClr val="AACE99"/>
                </a:gs>
                <a:gs pos="100000">
                  <a:srgbClr val="9CCA86"/>
                </a:gs>
              </a:gsLst>
              <a:lin ang="5400000"/>
            </a:gradFill>
            <a:ln w="6350">
              <a:solidFill>
                <a:srgbClr val="70AD47"/>
              </a:solidFill>
              <a:miter lim="800000"/>
            </a:ln>
          </p:spPr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>
                <a:solidFill>
                  <a:srgbClr val="0000CC"/>
                </a:solidFill>
              </a:endParaRPr>
            </a:p>
          </p:txBody>
        </p:sp>
        <p:sp>
          <p:nvSpPr>
            <p:cNvPr id="34827" name="文本框 13"/>
            <p:cNvSpPr txBox="1"/>
            <p:nvPr/>
          </p:nvSpPr>
          <p:spPr>
            <a:xfrm>
              <a:off x="5328948" y="4227934"/>
              <a:ext cx="3049718" cy="954107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    我想老屋可能会不耐烦了。</a:t>
              </a: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8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34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0" grpId="0" animBg="1"/>
      <p:bldP spid="34821" grpId="0" animBg="1"/>
      <p:bldP spid="34822" grpId="0" animBg="1"/>
      <p:bldP spid="3482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文本框 1"/>
          <p:cNvSpPr txBox="1"/>
          <p:nvPr/>
        </p:nvSpPr>
        <p:spPr>
          <a:xfrm>
            <a:off x="546100" y="771525"/>
            <a:ext cx="8051800" cy="1057275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20000"/>
              </a:lnSpc>
              <a:spcBef>
                <a:spcPts val="1200"/>
              </a:spcBef>
            </a:pPr>
            <a:r>
              <a:rPr lang="zh-CN" altLang="en-US" sz="2800" b="1" spc="0">
                <a:latin typeface="宋体" panose="02010600030101010101" pitchFamily="2" charset="-122"/>
              </a:rPr>
              <a:t>    读一读，说一说：生活中，什么情况下你会不耐烦？小读者为什么猜测老屋会不耐烦呢？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35843" name="文本框 3"/>
          <p:cNvSpPr txBox="1"/>
          <p:nvPr/>
        </p:nvSpPr>
        <p:spPr>
          <a:xfrm>
            <a:off x="2916238" y="1924050"/>
            <a:ext cx="3311525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28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依据生活经验预测。</a:t>
            </a:r>
            <a:endParaRPr lang="zh-CN" altLang="en-US" sz="2800" b="1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文本框 1"/>
          <p:cNvSpPr txBox="1"/>
          <p:nvPr/>
        </p:nvSpPr>
        <p:spPr>
          <a:xfrm>
            <a:off x="1619250" y="842963"/>
            <a:ext cx="6697663" cy="2678112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2800" b="1" spc="0">
                <a:latin typeface="宋体" panose="02010600030101010101" pitchFamily="2" charset="-122"/>
              </a:rPr>
              <a:t>    读第</a:t>
            </a:r>
            <a:r>
              <a:rPr lang="en-US" altLang="zh-CN" sz="2800" b="1" spc="0">
                <a:latin typeface="宋体" panose="02010600030101010101" pitchFamily="2" charset="-122"/>
              </a:rPr>
              <a:t>8</a:t>
            </a:r>
            <a:r>
              <a:rPr lang="en-US" altLang="zh-CN" sz="2800" b="1" spc="0">
                <a:latin typeface="宋体" panose="02010600030101010101" pitchFamily="2" charset="-122"/>
              </a:rPr>
              <a:t>—</a:t>
            </a:r>
            <a:r>
              <a:rPr lang="en-US" altLang="zh-CN" sz="2800" b="1">
                <a:latin typeface="宋体" panose="02010600030101010101" pitchFamily="2" charset="-122"/>
              </a:rPr>
              <a:t>9</a:t>
            </a:r>
            <a:r>
              <a:rPr lang="zh-CN" altLang="en-US" sz="2800" b="1">
                <a:latin typeface="宋体" panose="02010600030101010101" pitchFamily="2" charset="-122"/>
              </a:rPr>
              <a:t>自然段，说一说：读到这里，你觉得这是一个什么样的老屋？</a:t>
            </a:r>
            <a:endParaRPr lang="en-US" altLang="zh-CN" sz="2800" b="1">
              <a:latin typeface="宋体" panose="02010600030101010101" pitchFamily="2" charset="-122"/>
            </a:endParaRPr>
          </a:p>
          <a:p>
            <a:pPr marL="0" lvl="0" indent="0" eaLnBrk="1" hangingPunct="0">
              <a:lnSpc>
                <a:spcPct val="120000"/>
              </a:lnSpc>
            </a:pPr>
            <a:endParaRPr lang="en-US" altLang="zh-CN" sz="2800" b="1">
              <a:latin typeface="宋体" panose="02010600030101010101" pitchFamily="2" charset="-122"/>
            </a:endParaRPr>
          </a:p>
          <a:p>
            <a:pPr marL="0" lvl="0" indent="0" eaLnBrk="1" hangingPunct="0">
              <a:lnSpc>
                <a:spcPct val="120000"/>
              </a:lnSpc>
            </a:pPr>
            <a:r>
              <a:rPr lang="zh-CN" altLang="en-US" sz="2800" b="1" spc="0">
                <a:latin typeface="宋体" panose="02010600030101010101" pitchFamily="2" charset="-122"/>
              </a:rPr>
              <a:t>    当你发现预测与原文内容不一样时，是什么感受？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36867" name="文本框 2"/>
          <p:cNvSpPr txBox="1"/>
          <p:nvPr/>
        </p:nvSpPr>
        <p:spPr>
          <a:xfrm>
            <a:off x="4067175" y="1851025"/>
            <a:ext cx="1800225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28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乐于助人</a:t>
            </a:r>
            <a:endParaRPr lang="zh-CN" altLang="en-US" sz="2800" b="1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68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7890" name="图片 1"/>
          <p:cNvPicPr>
            <a:picLocks noChangeAspect="1"/>
          </p:cNvPicPr>
          <p:nvPr/>
        </p:nvPicPr>
        <p:blipFill>
          <a:blip r:embed="rId1"/>
          <a:srcRect r="3799"/>
          <a:stretch>
            <a:fillRect/>
          </a:stretch>
        </p:blipFill>
        <p:spPr>
          <a:xfrm>
            <a:off x="681038" y="1635125"/>
            <a:ext cx="2098675" cy="29098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7891" name="文本框 3"/>
          <p:cNvSpPr txBox="1"/>
          <p:nvPr/>
        </p:nvSpPr>
        <p:spPr>
          <a:xfrm>
            <a:off x="539750" y="484188"/>
            <a:ext cx="8204200" cy="1057275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2800" b="1" spc="0">
                <a:latin typeface="宋体" panose="02010600030101010101" pitchFamily="2" charset="-122"/>
              </a:rPr>
              <a:t>    对比第</a:t>
            </a:r>
            <a:r>
              <a:rPr lang="en-US" altLang="zh-CN" sz="2800" b="1" spc="0">
                <a:latin typeface="宋体" panose="02010600030101010101" pitchFamily="2" charset="-122"/>
              </a:rPr>
              <a:t>1</a:t>
            </a:r>
            <a:r>
              <a:rPr lang="zh-CN" altLang="en-US" sz="2800" b="1" spc="0">
                <a:latin typeface="宋体" panose="02010600030101010101" pitchFamily="2" charset="-122"/>
              </a:rPr>
              <a:t>、</a:t>
            </a:r>
            <a:r>
              <a:rPr lang="en-US" altLang="zh-CN" sz="2800" b="1" spc="0">
                <a:latin typeface="宋体" panose="02010600030101010101" pitchFamily="2" charset="-122"/>
              </a:rPr>
              <a:t>2</a:t>
            </a:r>
            <a:r>
              <a:rPr lang="zh-CN" altLang="en-US" sz="2800" b="1" spc="0">
                <a:latin typeface="宋体" panose="02010600030101010101" pitchFamily="2" charset="-122"/>
              </a:rPr>
              <a:t>个故事，比较两个故事的相同点，发现课文结构的秘密。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37892" name="文本框 4"/>
          <p:cNvSpPr txBox="1"/>
          <p:nvPr/>
        </p:nvSpPr>
        <p:spPr>
          <a:xfrm>
            <a:off x="5226050" y="1057275"/>
            <a:ext cx="1800225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28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形式相同</a:t>
            </a:r>
            <a:endParaRPr lang="zh-CN" altLang="en-US" sz="2800" b="1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893" name="文本框 5"/>
          <p:cNvSpPr txBox="1"/>
          <p:nvPr/>
        </p:nvSpPr>
        <p:spPr>
          <a:xfrm>
            <a:off x="5226050" y="1579563"/>
            <a:ext cx="3014663" cy="18161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buFont typeface="Wingdings" panose="05000000000000000000" pitchFamily="2" charset="2"/>
              <a:buChar char="Ø"/>
            </a:pPr>
            <a:r>
              <a:rPr lang="zh-CN" altLang="en-US" sz="28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老屋要倒</a:t>
            </a:r>
            <a:endParaRPr lang="en-US" altLang="zh-CN" sz="2800" b="1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1">
              <a:buFont typeface="Wingdings" panose="05000000000000000000" pitchFamily="2" charset="2"/>
              <a:buChar char="Ø"/>
            </a:pPr>
            <a:r>
              <a:rPr lang="zh-CN" altLang="en-US" sz="28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动物请求帮助</a:t>
            </a:r>
            <a:endParaRPr lang="en-US" altLang="zh-CN" sz="2800" b="1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1">
              <a:buFont typeface="Wingdings" panose="05000000000000000000" pitchFamily="2" charset="2"/>
              <a:buChar char="Ø"/>
            </a:pPr>
            <a:r>
              <a:rPr lang="zh-CN" altLang="en-US" sz="28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老屋答应了</a:t>
            </a:r>
            <a:endParaRPr lang="en-US" altLang="zh-CN" sz="2800" b="1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1">
              <a:buFont typeface="Wingdings" panose="05000000000000000000" pitchFamily="2" charset="2"/>
              <a:buChar char="Ø"/>
            </a:pPr>
            <a:r>
              <a:rPr lang="zh-CN" altLang="en-US" sz="28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帮助的结果</a:t>
            </a:r>
            <a:endParaRPr lang="zh-CN" altLang="en-US" sz="2800" b="1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894" name="文本框 6"/>
          <p:cNvSpPr txBox="1"/>
          <p:nvPr/>
        </p:nvSpPr>
        <p:spPr>
          <a:xfrm>
            <a:off x="5226050" y="3395663"/>
            <a:ext cx="2654300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28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语言大体相同</a:t>
            </a:r>
            <a:endParaRPr lang="zh-CN" altLang="en-US" sz="2800" b="1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895" name="文本框 7"/>
          <p:cNvSpPr txBox="1"/>
          <p:nvPr/>
        </p:nvSpPr>
        <p:spPr>
          <a:xfrm>
            <a:off x="5503863" y="4032250"/>
            <a:ext cx="2098675" cy="5238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0"/>
            <a:r>
              <a:rPr lang="zh-CN" altLang="en-US" sz="2800" b="1" spc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反复性结构</a:t>
            </a:r>
            <a:endParaRPr lang="zh-CN" altLang="en-US" sz="28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7896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4475" y="1647825"/>
            <a:ext cx="2081213" cy="29083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2" grpId="0"/>
      <p:bldP spid="37893" grpId="0"/>
      <p:bldP spid="37894" grpId="0"/>
      <p:bldP spid="3789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文本框 1"/>
          <p:cNvSpPr txBox="1"/>
          <p:nvPr/>
        </p:nvSpPr>
        <p:spPr>
          <a:xfrm>
            <a:off x="539750" y="893763"/>
            <a:ext cx="8202613" cy="539750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2800" b="1" spc="0">
                <a:latin typeface="宋体" panose="02010600030101010101" pitchFamily="2" charset="-122"/>
              </a:rPr>
              <a:t>想一想，我们以前学过哪些具有这样特点的故事。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38915" name="文本框 2"/>
          <p:cNvSpPr txBox="1"/>
          <p:nvPr/>
        </p:nvSpPr>
        <p:spPr>
          <a:xfrm>
            <a:off x="3076575" y="1925638"/>
            <a:ext cx="2808288" cy="522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en-US" altLang="zh-CN" sz="28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蜘蛛开店</a:t>
            </a:r>
            <a:r>
              <a:rPr lang="en-US" altLang="zh-CN" sz="28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2800" b="1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916" name="文本框 3"/>
          <p:cNvSpPr txBox="1"/>
          <p:nvPr/>
        </p:nvSpPr>
        <p:spPr>
          <a:xfrm>
            <a:off x="3076575" y="2555875"/>
            <a:ext cx="2808288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en-US" altLang="zh-CN" sz="28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小蝌蚪找妈妈</a:t>
            </a:r>
            <a:r>
              <a:rPr lang="en-US" altLang="zh-CN" sz="28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2800" b="1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917" name="文本框 4"/>
          <p:cNvSpPr txBox="1"/>
          <p:nvPr/>
        </p:nvSpPr>
        <p:spPr>
          <a:xfrm>
            <a:off x="3076575" y="3209925"/>
            <a:ext cx="2808288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en-US" altLang="zh-CN" sz="28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青蛙卖泥塘</a:t>
            </a:r>
            <a:r>
              <a:rPr lang="en-US" altLang="zh-CN" sz="28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2800" b="1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/>
      <p:bldP spid="38916" grpId="0"/>
      <p:bldP spid="3891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文本框 1"/>
          <p:cNvSpPr txBox="1"/>
          <p:nvPr/>
        </p:nvSpPr>
        <p:spPr>
          <a:xfrm>
            <a:off x="671513" y="771525"/>
            <a:ext cx="8053387" cy="4937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10000"/>
              </a:lnSpc>
            </a:pP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老屋说：</a:t>
            </a:r>
            <a:r>
              <a:rPr lang="en-US" altLang="zh-CN" sz="27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再见！好了，我到了倒下的时候了！</a:t>
            </a:r>
            <a:r>
              <a:rPr lang="en-US" altLang="zh-CN" sz="27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27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9939" name="组合 4"/>
          <p:cNvGrpSpPr/>
          <p:nvPr/>
        </p:nvGrpSpPr>
        <p:grpSpPr>
          <a:xfrm>
            <a:off x="5003800" y="1565275"/>
            <a:ext cx="3733800" cy="1868488"/>
            <a:chOff x="5357320" y="4067411"/>
            <a:chExt cx="3733859" cy="1868337"/>
          </a:xfrm>
        </p:grpSpPr>
        <p:sp>
          <p:nvSpPr>
            <p:cNvPr id="39942" name="思想气泡: 云 5"/>
            <p:cNvSpPr/>
            <p:nvPr/>
          </p:nvSpPr>
          <p:spPr>
            <a:xfrm rot="180000">
              <a:off x="5357320" y="4067411"/>
              <a:ext cx="3733859" cy="1815953"/>
            </a:xfrm>
            <a:prstGeom prst="cloudCallout">
              <a:avLst>
                <a:gd name="adj1" fmla="val -53963"/>
                <a:gd name="adj2" fmla="val -58495"/>
              </a:avLst>
            </a:prstGeom>
            <a:gradFill rotWithShape="1">
              <a:gsLst>
                <a:gs pos="0">
                  <a:srgbClr val="B5D5A7"/>
                </a:gs>
                <a:gs pos="50000">
                  <a:srgbClr val="AACE99"/>
                </a:gs>
                <a:gs pos="100000">
                  <a:srgbClr val="9CCA86"/>
                </a:gs>
              </a:gsLst>
              <a:lin ang="5400000"/>
            </a:gradFill>
            <a:ln w="6350">
              <a:solidFill>
                <a:srgbClr val="70AD47"/>
              </a:solidFill>
              <a:miter lim="800000"/>
            </a:ln>
          </p:spPr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>
                <a:solidFill>
                  <a:srgbClr val="0000CC"/>
                </a:solidFill>
              </a:endParaRPr>
            </a:p>
          </p:txBody>
        </p:sp>
        <p:sp>
          <p:nvSpPr>
            <p:cNvPr id="39943" name="文本框 6"/>
            <p:cNvSpPr txBox="1"/>
            <p:nvPr/>
          </p:nvSpPr>
          <p:spPr>
            <a:xfrm>
              <a:off x="5524648" y="4119866"/>
              <a:ext cx="3399201" cy="181588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    一读到这句话，我就知道，一定又有谁来请老屋帮忙了。</a:t>
              </a: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marL="0" lvl="0" indent="0" eaLnBrk="1" hangingPunct="1"/>
              <a:endParaRPr lang="zh-CN" altLang="en-US" sz="28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9940" name="文本框 7"/>
          <p:cNvSpPr txBox="1"/>
          <p:nvPr/>
        </p:nvSpPr>
        <p:spPr>
          <a:xfrm>
            <a:off x="1187450" y="2873375"/>
            <a:ext cx="3213100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28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依据前文情节预测。</a:t>
            </a:r>
            <a:endParaRPr lang="zh-CN" altLang="en-US" sz="2800" b="1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941" name="文本框 8"/>
          <p:cNvSpPr txBox="1"/>
          <p:nvPr/>
        </p:nvSpPr>
        <p:spPr>
          <a:xfrm>
            <a:off x="592138" y="1544638"/>
            <a:ext cx="4278312" cy="1057275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2800" b="1" spc="0">
                <a:latin typeface="宋体" panose="02010600030101010101" pitchFamily="2" charset="-122"/>
              </a:rPr>
              <a:t>    读一读，说说小读者为什么这样猜测。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99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3314" name="标题 1"/>
          <p:cNvSpPr txBox="1"/>
          <p:nvPr/>
        </p:nvSpPr>
        <p:spPr>
          <a:xfrm>
            <a:off x="1692275" y="3910013"/>
            <a:ext cx="6624638" cy="779462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4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总也倒不了的老屋</a:t>
            </a:r>
            <a:endParaRPr lang="zh-CN" altLang="en-US" sz="4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315" name="图片 1"/>
          <p:cNvPicPr>
            <a:picLocks noChangeAspect="1"/>
          </p:cNvPicPr>
          <p:nvPr/>
        </p:nvPicPr>
        <p:blipFill>
          <a:blip r:embed="rId2"/>
          <a:srcRect l="31347" b="13013"/>
          <a:stretch>
            <a:fillRect/>
          </a:stretch>
        </p:blipFill>
        <p:spPr>
          <a:xfrm>
            <a:off x="963613" y="55563"/>
            <a:ext cx="2682875" cy="4032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3316" name="文本框 1"/>
          <p:cNvSpPr txBox="1"/>
          <p:nvPr/>
        </p:nvSpPr>
        <p:spPr>
          <a:xfrm>
            <a:off x="2835275" y="3632200"/>
            <a:ext cx="728663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dǎo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pic>
        <p:nvPicPr>
          <p:cNvPr id="13317" name="组合 4"/>
          <p:cNvPicPr/>
          <p:nvPr/>
        </p:nvPicPr>
        <p:blipFill>
          <a:blip r:embed="rId3"/>
          <a:stretch>
            <a:fillRect/>
          </a:stretch>
        </p:blipFill>
        <p:spPr>
          <a:xfrm>
            <a:off x="646113" y="3797300"/>
            <a:ext cx="1341437" cy="1281113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grpSp>
        <p:nvGrpSpPr>
          <p:cNvPr id="13318" name="组合 3"/>
          <p:cNvGrpSpPr/>
          <p:nvPr/>
        </p:nvGrpSpPr>
        <p:grpSpPr>
          <a:xfrm>
            <a:off x="1671638" y="1406525"/>
            <a:ext cx="2827337" cy="2011363"/>
            <a:chOff x="611560" y="849450"/>
            <a:chExt cx="2826891" cy="2010332"/>
          </a:xfrm>
        </p:grpSpPr>
        <p:sp>
          <p:nvSpPr>
            <p:cNvPr id="13319" name="思想气泡: 云 2"/>
            <p:cNvSpPr/>
            <p:nvPr/>
          </p:nvSpPr>
          <p:spPr>
            <a:xfrm>
              <a:off x="611560" y="849450"/>
              <a:ext cx="2682452" cy="2010332"/>
            </a:xfrm>
            <a:prstGeom prst="cloudCallout">
              <a:avLst>
                <a:gd name="adj1" fmla="val -28588"/>
                <a:gd name="adj2" fmla="val 76949"/>
              </a:avLst>
            </a:prstGeom>
            <a:gradFill rotWithShape="1">
              <a:gsLst>
                <a:gs pos="0">
                  <a:srgbClr val="B5D5A7"/>
                </a:gs>
                <a:gs pos="50000">
                  <a:srgbClr val="AACE99"/>
                </a:gs>
                <a:gs pos="100000">
                  <a:srgbClr val="9CCA86"/>
                </a:gs>
              </a:gsLst>
              <a:lin ang="5400000"/>
            </a:gradFill>
            <a:ln w="6350">
              <a:solidFill>
                <a:srgbClr val="70AD47"/>
              </a:solidFill>
              <a:miter lim="800000"/>
            </a:ln>
          </p:spPr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3320" name="矩形 2"/>
            <p:cNvSpPr/>
            <p:nvPr/>
          </p:nvSpPr>
          <p:spPr>
            <a:xfrm>
              <a:off x="755576" y="1018037"/>
              <a:ext cx="2682875" cy="1477328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r>
                <a:rPr lang="zh-CN" altLang="en-US" sz="30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猜一猜，老屋为什么总也倒不了呢？</a:t>
              </a:r>
              <a:endParaRPr lang="zh-CN" altLang="en-US" sz="3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文本框 1"/>
          <p:cNvSpPr txBox="1"/>
          <p:nvPr/>
        </p:nvSpPr>
        <p:spPr>
          <a:xfrm>
            <a:off x="755650" y="627063"/>
            <a:ext cx="7920038" cy="2092325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2800" b="1" spc="0">
                <a:latin typeface="宋体" panose="02010600030101010101" pitchFamily="2" charset="-122"/>
              </a:rPr>
              <a:t>    发现了课文情节的反复性，预测一定又有谁来请老屋帮忙。现在，想象一下，这回会是谁来请老屋帮忙呢？提笔写下你的预测情节。交流自己预测的情节，说说自己这样预测的原因。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文本框 1"/>
          <p:cNvSpPr txBox="1"/>
          <p:nvPr/>
        </p:nvSpPr>
        <p:spPr>
          <a:xfrm>
            <a:off x="684213" y="555625"/>
            <a:ext cx="7920037" cy="541338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2800" b="1" spc="0">
                <a:latin typeface="宋体" panose="02010600030101010101" pitchFamily="2" charset="-122"/>
              </a:rPr>
              <a:t>通过前面的学习，我们知道了哪些预测的方法？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41987" name="文本框 2"/>
          <p:cNvSpPr txBox="1"/>
          <p:nvPr/>
        </p:nvSpPr>
        <p:spPr>
          <a:xfrm>
            <a:off x="1331913" y="1438275"/>
            <a:ext cx="6623050" cy="3333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老屋总也倒不了，是被施了魔法吗？</a:t>
            </a:r>
            <a:endParaRPr lang="en-US" altLang="zh-CN" sz="27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1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图中的老屋看上去那么慈祥，它应该会答应吧！</a:t>
            </a:r>
            <a:endParaRPr lang="en-US" altLang="zh-CN" sz="27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1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我想老屋可能会不耐烦了。</a:t>
            </a:r>
            <a:endParaRPr lang="en-US" altLang="zh-CN" sz="27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1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一读到这句话，我就知道，一定又有谁来请老屋帮忙了。</a:t>
            </a:r>
            <a:endParaRPr lang="en-US" altLang="zh-CN" sz="27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988" name="文本框 3"/>
          <p:cNvSpPr txBox="1"/>
          <p:nvPr/>
        </p:nvSpPr>
        <p:spPr>
          <a:xfrm>
            <a:off x="2916238" y="1090613"/>
            <a:ext cx="3671887" cy="522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28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阅读经验　课文题目</a:t>
            </a:r>
            <a:endParaRPr lang="zh-CN" altLang="en-US" sz="2800" b="1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989" name="文本框 4"/>
          <p:cNvSpPr txBox="1"/>
          <p:nvPr/>
        </p:nvSpPr>
        <p:spPr>
          <a:xfrm>
            <a:off x="3275013" y="2519363"/>
            <a:ext cx="1728787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28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课文插图</a:t>
            </a:r>
            <a:endParaRPr lang="zh-CN" altLang="en-US" sz="2800" b="1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990" name="文本框 5"/>
          <p:cNvSpPr txBox="1"/>
          <p:nvPr/>
        </p:nvSpPr>
        <p:spPr>
          <a:xfrm>
            <a:off x="5867400" y="3105150"/>
            <a:ext cx="1727200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28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生活经验</a:t>
            </a:r>
            <a:endParaRPr lang="zh-CN" altLang="en-US" sz="2800" b="1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991" name="文本框 6"/>
          <p:cNvSpPr txBox="1"/>
          <p:nvPr/>
        </p:nvSpPr>
        <p:spPr>
          <a:xfrm>
            <a:off x="4465638" y="4157663"/>
            <a:ext cx="1727200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28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前文情节</a:t>
            </a:r>
            <a:endParaRPr lang="zh-CN" altLang="en-US" sz="2800" b="1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9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1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1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8" grpId="0"/>
      <p:bldP spid="41989" grpId="0"/>
      <p:bldP spid="41990" grpId="0"/>
      <p:bldP spid="4199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文本框 1"/>
          <p:cNvSpPr txBox="1"/>
          <p:nvPr/>
        </p:nvSpPr>
        <p:spPr>
          <a:xfrm>
            <a:off x="827088" y="863600"/>
            <a:ext cx="4032250" cy="2678113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2800" b="1" spc="0">
                <a:latin typeface="宋体" panose="02010600030101010101" pitchFamily="2" charset="-122"/>
              </a:rPr>
              <a:t>    读第</a:t>
            </a:r>
            <a:r>
              <a:rPr lang="en-US" altLang="zh-CN" sz="2800" b="1" spc="0">
                <a:latin typeface="宋体" panose="02010600030101010101" pitchFamily="2" charset="-122"/>
              </a:rPr>
              <a:t>11</a:t>
            </a:r>
            <a:r>
              <a:rPr lang="en-US" altLang="zh-CN" sz="2800" b="1" spc="0">
                <a:latin typeface="宋体" panose="02010600030101010101" pitchFamily="2" charset="-122"/>
              </a:rPr>
              <a:t>—</a:t>
            </a:r>
            <a:r>
              <a:rPr lang="en-US" altLang="zh-CN" sz="2800" b="1">
                <a:latin typeface="宋体" panose="02010600030101010101" pitchFamily="2" charset="-122"/>
              </a:rPr>
              <a:t>13</a:t>
            </a:r>
            <a:r>
              <a:rPr lang="zh-CN" altLang="en-US" sz="2800" b="1">
                <a:latin typeface="宋体" panose="02010600030101010101" pitchFamily="2" charset="-122"/>
              </a:rPr>
              <a:t>自然段和旁批，思考：课文中小读者是在什么情况下进行了预测？你觉得预测的依据是什么。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pic>
        <p:nvPicPr>
          <p:cNvPr id="43011" name="图片 3"/>
          <p:cNvPicPr>
            <a:picLocks noChangeAspect="1"/>
          </p:cNvPicPr>
          <p:nvPr/>
        </p:nvPicPr>
        <p:blipFill>
          <a:blip r:embed="rId1"/>
          <a:srcRect l="9401" t="15351" r="10800" b="12500"/>
          <a:stretch>
            <a:fillRect/>
          </a:stretch>
        </p:blipFill>
        <p:spPr>
          <a:xfrm>
            <a:off x="5148263" y="484188"/>
            <a:ext cx="3268662" cy="39401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43012" name="椭圆 4"/>
          <p:cNvSpPr/>
          <p:nvPr/>
        </p:nvSpPr>
        <p:spPr>
          <a:xfrm>
            <a:off x="5148263" y="1058863"/>
            <a:ext cx="830262" cy="56673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3013" name="椭圆 5"/>
          <p:cNvSpPr/>
          <p:nvPr/>
        </p:nvSpPr>
        <p:spPr>
          <a:xfrm>
            <a:off x="5148263" y="2247900"/>
            <a:ext cx="830262" cy="6477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2" grpId="0" animBg="1"/>
      <p:bldP spid="4301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4034" name="图片 3"/>
          <p:cNvPicPr>
            <a:picLocks noChangeAspect="1"/>
          </p:cNvPicPr>
          <p:nvPr/>
        </p:nvPicPr>
        <p:blipFill>
          <a:blip r:embed="rId1"/>
          <a:srcRect l="9401" t="15351" r="10800" b="12500"/>
          <a:stretch>
            <a:fillRect/>
          </a:stretch>
        </p:blipFill>
        <p:spPr>
          <a:xfrm>
            <a:off x="4859338" y="601663"/>
            <a:ext cx="3268662" cy="39401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44035" name="文本框 1"/>
          <p:cNvSpPr txBox="1"/>
          <p:nvPr/>
        </p:nvSpPr>
        <p:spPr>
          <a:xfrm>
            <a:off x="852488" y="636588"/>
            <a:ext cx="4032250" cy="1643062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2800" b="1" spc="0">
                <a:latin typeface="宋体" panose="02010600030101010101" pitchFamily="2" charset="-122"/>
              </a:rPr>
              <a:t>    预测结局。阅读中你有不一样的预测吗？你的依据是什么？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44036" name="椭圆 3"/>
          <p:cNvSpPr/>
          <p:nvPr/>
        </p:nvSpPr>
        <p:spPr>
          <a:xfrm>
            <a:off x="5003800" y="3841750"/>
            <a:ext cx="720725" cy="47148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4037" name="文本框 4"/>
          <p:cNvSpPr txBox="1"/>
          <p:nvPr/>
        </p:nvSpPr>
        <p:spPr>
          <a:xfrm>
            <a:off x="852488" y="2436813"/>
            <a:ext cx="3835400" cy="1057275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2800" b="1" spc="0">
                <a:latin typeface="宋体" panose="02010600030101010101" pitchFamily="2" charset="-122"/>
              </a:rPr>
              <a:t>    你同意小读者的这个预测吗？为什么？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40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文本框 1"/>
          <p:cNvSpPr txBox="1"/>
          <p:nvPr/>
        </p:nvSpPr>
        <p:spPr>
          <a:xfrm>
            <a:off x="539750" y="627063"/>
            <a:ext cx="8064500" cy="508000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2600" b="1" spc="0">
                <a:latin typeface="宋体" panose="02010600030101010101" pitchFamily="2" charset="-122"/>
              </a:rPr>
              <a:t>作者写的这个故事的结尾是怎样的呢？一起来看看。</a:t>
            </a:r>
            <a:endParaRPr lang="zh-CN" altLang="en-US" sz="2600" b="1">
              <a:latin typeface="宋体" panose="02010600030101010101" pitchFamily="2" charset="-122"/>
            </a:endParaRPr>
          </a:p>
        </p:txBody>
      </p:sp>
      <p:sp>
        <p:nvSpPr>
          <p:cNvPr id="45059" name="文本框 2"/>
          <p:cNvSpPr txBox="1"/>
          <p:nvPr/>
        </p:nvSpPr>
        <p:spPr>
          <a:xfrm>
            <a:off x="523875" y="1166813"/>
            <a:ext cx="8064500" cy="33893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    又过了许多年，老屋更破旧了，看起来像一堆破烂的木头，身上落满阳光和灰尘。房梁和窗框都静悄悄的，杂草已经长得很高了。</a:t>
            </a:r>
            <a:endParaRPr lang="en-US" altLang="zh-CN" sz="2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    老屋说：</a:t>
            </a:r>
            <a:r>
              <a:rPr lang="en-US" altLang="zh-CN" sz="26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好了，我总算可以休息了。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2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    它停下来听了听，这次没有人请它再等一等，屋外一片安静。鸟儿和虫子仿佛都飞到很远的地方去了。它整整等了一天，下定决心，明早一定要倒下去。</a:t>
            </a:r>
            <a:endParaRPr lang="zh-CN" altLang="en-US" sz="2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2" name="文本框 1"/>
          <p:cNvSpPr txBox="1"/>
          <p:nvPr/>
        </p:nvSpPr>
        <p:spPr>
          <a:xfrm>
            <a:off x="1042988" y="690563"/>
            <a:ext cx="7505700" cy="19478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朝阳落在房梁上，很暖和。老屋醒来，清清嗓子：</a:t>
            </a:r>
            <a:endParaRPr lang="en-US" altLang="zh-CN" sz="2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</a:pPr>
            <a:r>
              <a:rPr lang="en-US" altLang="zh-CN" sz="26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好了，我到了倒下的时候了！</a:t>
            </a:r>
            <a:r>
              <a:rPr lang="en-US" altLang="zh-CN" sz="26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2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说完，它认真地竖起了耳朵。</a:t>
            </a:r>
            <a:endParaRPr lang="zh-CN" altLang="en-US" sz="2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等等吧，再等等吧。</a:t>
            </a:r>
            <a:endParaRPr lang="zh-CN" altLang="en-US" sz="2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083" name="文本框 2"/>
          <p:cNvSpPr txBox="1"/>
          <p:nvPr/>
        </p:nvSpPr>
        <p:spPr>
          <a:xfrm>
            <a:off x="576263" y="2638425"/>
            <a:ext cx="8064500" cy="989013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2600" b="1" spc="0">
                <a:latin typeface="宋体" panose="02010600030101010101" pitchFamily="2" charset="-122"/>
              </a:rPr>
              <a:t>    老屋倒了吗？它为什么还不倒呢？老屋给你留下了什么印象？</a:t>
            </a:r>
            <a:endParaRPr lang="zh-CN" altLang="en-US" sz="2600" b="1">
              <a:latin typeface="宋体" panose="02010600030101010101" pitchFamily="2" charset="-122"/>
            </a:endParaRPr>
          </a:p>
        </p:txBody>
      </p:sp>
      <p:sp>
        <p:nvSpPr>
          <p:cNvPr id="46084" name="文本框 3"/>
          <p:cNvSpPr txBox="1"/>
          <p:nvPr/>
        </p:nvSpPr>
        <p:spPr>
          <a:xfrm>
            <a:off x="719138" y="3627438"/>
            <a:ext cx="7705725" cy="1057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现在不是小动物来请求老屋帮忙，而是老屋主动在等待需要它帮助的小动物。</a:t>
            </a:r>
            <a:endParaRPr lang="zh-CN" altLang="en-US" sz="2800" b="1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文本框 1"/>
          <p:cNvSpPr txBox="1"/>
          <p:nvPr/>
        </p:nvSpPr>
        <p:spPr>
          <a:xfrm>
            <a:off x="684213" y="627063"/>
            <a:ext cx="8064500" cy="1468437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2600" b="1" spc="0">
                <a:latin typeface="宋体" panose="02010600030101010101" pitchFamily="2" charset="-122"/>
              </a:rPr>
              <a:t>再次阅读课文的旁批，边读边想，哪些预测和课文内容一样，哪些不一样？</a:t>
            </a:r>
            <a:endParaRPr lang="en-US" altLang="zh-CN" sz="2600" b="1">
              <a:latin typeface="宋体" panose="02010600030101010101" pitchFamily="2" charset="-122"/>
            </a:endParaRPr>
          </a:p>
          <a:p>
            <a:pPr marL="457200" lvl="0" indent="-457200" eaLnBrk="1" hangingPunct="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2600" b="1" spc="0">
                <a:latin typeface="宋体" panose="02010600030101010101" pitchFamily="2" charset="-122"/>
              </a:rPr>
              <a:t>边读边预测的感受，交流一下这样阅读的好处。</a:t>
            </a:r>
            <a:endParaRPr lang="zh-CN" altLang="en-US" sz="26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0" name="文本框 2"/>
          <p:cNvSpPr txBox="1"/>
          <p:nvPr/>
        </p:nvSpPr>
        <p:spPr>
          <a:xfrm>
            <a:off x="3275013" y="987425"/>
            <a:ext cx="2593975" cy="609600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2800" b="1" spc="0">
                <a:solidFill>
                  <a:srgbClr val="0000CC"/>
                </a:solidFill>
                <a:latin typeface="宋体" panose="02010600030101010101" pitchFamily="2" charset="-122"/>
              </a:rPr>
              <a:t>小木偶的故事</a:t>
            </a:r>
            <a:endParaRPr lang="zh-CN" altLang="en-US" sz="2800" b="1">
              <a:solidFill>
                <a:srgbClr val="0000CC"/>
              </a:solidFill>
              <a:latin typeface="宋体" panose="02010600030101010101" pitchFamily="2" charset="-122"/>
            </a:endParaRPr>
          </a:p>
        </p:txBody>
      </p:sp>
      <p:sp>
        <p:nvSpPr>
          <p:cNvPr id="48131" name="文本框 3"/>
          <p:cNvSpPr txBox="1"/>
          <p:nvPr/>
        </p:nvSpPr>
        <p:spPr>
          <a:xfrm>
            <a:off x="561975" y="1497013"/>
            <a:ext cx="8331200" cy="609600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2800" b="1" spc="0">
                <a:latin typeface="宋体" panose="02010600030101010101" pitchFamily="2" charset="-122"/>
              </a:rPr>
              <a:t>读了题目，你对这个故事的内容有什么样的预测呢？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48132" name="文本框 4"/>
          <p:cNvSpPr txBox="1"/>
          <p:nvPr/>
        </p:nvSpPr>
        <p:spPr>
          <a:xfrm>
            <a:off x="406400" y="2146300"/>
            <a:ext cx="8331200" cy="21605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小木偶有鼻子有眼，能走路，会说话。老木匠左瞧右瞧，总觉得小木偶脸上还少了点什么。少了点什么呢？老木匠怎么也想不起来。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你知道吗？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老木匠问小木偶。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不知道。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小木偶板着脸回答。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133" name="TextBox 13"/>
          <p:cNvSpPr txBox="1"/>
          <p:nvPr/>
        </p:nvSpPr>
        <p:spPr>
          <a:xfrm>
            <a:off x="2768600" y="53975"/>
            <a:ext cx="3606800" cy="646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r>
              <a:rPr lang="en-US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预测一个新故事</a:t>
            </a:r>
            <a:endParaRPr lang="en-US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8134" name="组合 6"/>
          <p:cNvGrpSpPr/>
          <p:nvPr/>
        </p:nvGrpSpPr>
        <p:grpSpPr>
          <a:xfrm>
            <a:off x="1763713" y="377825"/>
            <a:ext cx="5616575" cy="0"/>
            <a:chOff x="2123728" y="377254"/>
            <a:chExt cx="5616624" cy="0"/>
          </a:xfrm>
        </p:grpSpPr>
        <p:cxnSp>
          <p:nvCxnSpPr>
            <p:cNvPr id="48135" name="直接连接符 7"/>
            <p:cNvCxnSpPr/>
            <p:nvPr/>
          </p:nvCxnSpPr>
          <p:spPr>
            <a:xfrm>
              <a:off x="2123728" y="377254"/>
              <a:ext cx="936633" cy="0"/>
            </a:xfrm>
            <a:prstGeom prst="line">
              <a:avLst/>
            </a:prstGeom>
            <a:noFill/>
            <a:ln w="73025" cmpd="thickThin">
              <a:solidFill>
                <a:srgbClr val="1C324F"/>
              </a:solidFill>
              <a:miter lim="800000"/>
            </a:ln>
          </p:spPr>
        </p:cxnSp>
        <p:cxnSp>
          <p:nvCxnSpPr>
            <p:cNvPr id="48136" name="直接连接符 8"/>
            <p:cNvCxnSpPr/>
            <p:nvPr/>
          </p:nvCxnSpPr>
          <p:spPr>
            <a:xfrm>
              <a:off x="6803719" y="377254"/>
              <a:ext cx="936633" cy="0"/>
            </a:xfrm>
            <a:prstGeom prst="line">
              <a:avLst/>
            </a:prstGeom>
            <a:noFill/>
            <a:ln w="73025" cmpd="thickThin">
              <a:solidFill>
                <a:srgbClr val="1C324F"/>
              </a:solidFill>
              <a:miter lim="800000"/>
            </a:ln>
          </p:spPr>
        </p:cxn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8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4" name="文本框 1"/>
          <p:cNvSpPr txBox="1"/>
          <p:nvPr/>
        </p:nvSpPr>
        <p:spPr>
          <a:xfrm>
            <a:off x="611188" y="627063"/>
            <a:ext cx="8020050" cy="33893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    老木匠一下子想起来了，小木偶脸上少的东西是笑！</a:t>
            </a:r>
            <a:r>
              <a:rPr lang="en-US" altLang="zh-CN" sz="26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笑是很重要的，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老木匠对自己说，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谁要是不会笑，谁就没办法过快乐的日子！</a:t>
            </a:r>
            <a:r>
              <a:rPr lang="en-US" altLang="zh-CN" sz="26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老木匠拿起他的神奇雕刻刀，在小木偶的脸上添了一个笑嘻嘻的表情。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现在好了。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老木匠为小木偶收拾了一个红背包，把他送出了家门。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走吧，外面的世界大着呢！</a:t>
            </a:r>
            <a:r>
              <a:rPr lang="en-US" altLang="zh-CN" sz="26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老木匠对小木偶说。</a:t>
            </a:r>
            <a:endParaRPr lang="zh-CN" altLang="en-US" sz="2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155" name="文本框 2"/>
          <p:cNvSpPr txBox="1"/>
          <p:nvPr/>
        </p:nvSpPr>
        <p:spPr>
          <a:xfrm>
            <a:off x="612775" y="4016375"/>
            <a:ext cx="7056438" cy="508000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2600" b="1" spc="0">
                <a:latin typeface="宋体" panose="02010600030101010101" pitchFamily="2" charset="-122"/>
              </a:rPr>
              <a:t>小木偶出去闯世界了，他会有什么遭遇呢？</a:t>
            </a:r>
            <a:endParaRPr lang="zh-CN" altLang="en-US" sz="26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8" name="文本框 1"/>
          <p:cNvSpPr txBox="1"/>
          <p:nvPr/>
        </p:nvSpPr>
        <p:spPr>
          <a:xfrm>
            <a:off x="2843213" y="1131888"/>
            <a:ext cx="3457575" cy="539750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0">
              <a:lnSpc>
                <a:spcPct val="120000"/>
              </a:lnSpc>
            </a:pPr>
            <a:r>
              <a:rPr lang="zh-CN" altLang="en-US" sz="2800" b="1" spc="0">
                <a:latin typeface="宋体" panose="02010600030101010101" pitchFamily="2" charset="-122"/>
              </a:rPr>
              <a:t>总也倒不了的老屋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50179" name="文本框 2"/>
          <p:cNvSpPr txBox="1"/>
          <p:nvPr/>
        </p:nvSpPr>
        <p:spPr>
          <a:xfrm>
            <a:off x="3816350" y="1792288"/>
            <a:ext cx="1584325" cy="508000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2600" b="1" spc="0">
                <a:latin typeface="宋体" panose="02010600030101010101" pitchFamily="2" charset="-122"/>
              </a:rPr>
              <a:t>预测依据</a:t>
            </a:r>
            <a:endParaRPr lang="zh-CN" altLang="en-US" sz="2600" b="1">
              <a:latin typeface="宋体" panose="02010600030101010101" pitchFamily="2" charset="-122"/>
            </a:endParaRPr>
          </a:p>
        </p:txBody>
      </p:sp>
      <p:sp>
        <p:nvSpPr>
          <p:cNvPr id="50180" name="左大括号 3"/>
          <p:cNvSpPr/>
          <p:nvPr/>
        </p:nvSpPr>
        <p:spPr>
          <a:xfrm rot="5400000">
            <a:off x="4456113" y="1116013"/>
            <a:ext cx="304800" cy="2952750"/>
          </a:xfrm>
          <a:prstGeom prst="leftBrace">
            <a:avLst>
              <a:gd name="adj1" fmla="val 99880"/>
              <a:gd name="adj2" fmla="val 50000"/>
            </a:avLst>
          </a:prstGeom>
          <a:noFill/>
          <a:ln w="19050">
            <a:solidFill>
              <a:srgbClr val="0D0D0D"/>
            </a:solidFill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/>
          </a:p>
        </p:txBody>
      </p:sp>
      <p:sp>
        <p:nvSpPr>
          <p:cNvPr id="50181" name="文本框 4"/>
          <p:cNvSpPr txBox="1"/>
          <p:nvPr/>
        </p:nvSpPr>
        <p:spPr>
          <a:xfrm>
            <a:off x="2881313" y="2744788"/>
            <a:ext cx="503237" cy="1693862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/>
            <a:r>
              <a:rPr lang="zh-CN" altLang="en-US" sz="2600" b="1" spc="0">
                <a:latin typeface="宋体" panose="02010600030101010101" pitchFamily="2" charset="-122"/>
              </a:rPr>
              <a:t>课文题目</a:t>
            </a:r>
            <a:endParaRPr lang="zh-CN" altLang="en-US" sz="2600" b="1">
              <a:latin typeface="宋体" panose="02010600030101010101" pitchFamily="2" charset="-122"/>
            </a:endParaRPr>
          </a:p>
        </p:txBody>
      </p:sp>
      <p:sp>
        <p:nvSpPr>
          <p:cNvPr id="50182" name="文本框 5"/>
          <p:cNvSpPr txBox="1"/>
          <p:nvPr/>
        </p:nvSpPr>
        <p:spPr>
          <a:xfrm>
            <a:off x="3646488" y="2744788"/>
            <a:ext cx="504825" cy="1693862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/>
            <a:r>
              <a:rPr lang="zh-CN" altLang="en-US" sz="2600" b="1" spc="0">
                <a:latin typeface="宋体" panose="02010600030101010101" pitchFamily="2" charset="-122"/>
              </a:rPr>
              <a:t>阅读经验</a:t>
            </a:r>
            <a:endParaRPr lang="zh-CN" altLang="en-US" sz="2600" b="1">
              <a:latin typeface="宋体" panose="02010600030101010101" pitchFamily="2" charset="-122"/>
            </a:endParaRPr>
          </a:p>
        </p:txBody>
      </p:sp>
      <p:sp>
        <p:nvSpPr>
          <p:cNvPr id="50183" name="文本框 6"/>
          <p:cNvSpPr txBox="1"/>
          <p:nvPr/>
        </p:nvSpPr>
        <p:spPr>
          <a:xfrm>
            <a:off x="4403725" y="2744788"/>
            <a:ext cx="503238" cy="1693862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/>
            <a:r>
              <a:rPr lang="zh-CN" altLang="en-US" sz="2600" b="1" spc="0">
                <a:latin typeface="宋体" panose="02010600030101010101" pitchFamily="2" charset="-122"/>
              </a:rPr>
              <a:t>文内插图</a:t>
            </a:r>
            <a:endParaRPr lang="zh-CN" altLang="en-US" sz="2600" b="1">
              <a:latin typeface="宋体" panose="02010600030101010101" pitchFamily="2" charset="-122"/>
            </a:endParaRPr>
          </a:p>
        </p:txBody>
      </p:sp>
      <p:sp>
        <p:nvSpPr>
          <p:cNvPr id="50184" name="文本框 7"/>
          <p:cNvSpPr txBox="1"/>
          <p:nvPr/>
        </p:nvSpPr>
        <p:spPr>
          <a:xfrm>
            <a:off x="5126038" y="2744788"/>
            <a:ext cx="504825" cy="1693862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/>
            <a:r>
              <a:rPr lang="zh-CN" altLang="en-US" sz="2600" b="1" spc="0">
                <a:latin typeface="宋体" panose="02010600030101010101" pitchFamily="2" charset="-122"/>
              </a:rPr>
              <a:t>生活经验</a:t>
            </a:r>
            <a:endParaRPr lang="zh-CN" altLang="en-US" sz="2600" b="1">
              <a:latin typeface="宋体" panose="02010600030101010101" pitchFamily="2" charset="-122"/>
            </a:endParaRPr>
          </a:p>
        </p:txBody>
      </p:sp>
      <p:sp>
        <p:nvSpPr>
          <p:cNvPr id="50185" name="文本框 8"/>
          <p:cNvSpPr txBox="1"/>
          <p:nvPr/>
        </p:nvSpPr>
        <p:spPr>
          <a:xfrm>
            <a:off x="5792788" y="2744788"/>
            <a:ext cx="504825" cy="1693862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/>
            <a:r>
              <a:rPr lang="zh-CN" altLang="en-US" sz="2600" b="1" spc="0">
                <a:latin typeface="宋体" panose="02010600030101010101" pitchFamily="2" charset="-122"/>
              </a:rPr>
              <a:t>课文内容</a:t>
            </a:r>
            <a:endParaRPr lang="zh-CN" altLang="en-US" sz="2600" b="1">
              <a:latin typeface="宋体" panose="02010600030101010101" pitchFamily="2" charset="-122"/>
            </a:endParaRPr>
          </a:p>
        </p:txBody>
      </p:sp>
      <p:sp>
        <p:nvSpPr>
          <p:cNvPr id="50186" name="TextBox 13"/>
          <p:cNvSpPr txBox="1"/>
          <p:nvPr/>
        </p:nvSpPr>
        <p:spPr>
          <a:xfrm>
            <a:off x="3125788" y="53975"/>
            <a:ext cx="2892425" cy="646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dist"/>
            <a:r>
              <a:rPr lang="en-US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板书设计</a:t>
            </a:r>
            <a:endParaRPr lang="en-US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0187" name="组合 11"/>
          <p:cNvGrpSpPr/>
          <p:nvPr/>
        </p:nvGrpSpPr>
        <p:grpSpPr>
          <a:xfrm>
            <a:off x="2124075" y="377825"/>
            <a:ext cx="4895850" cy="0"/>
            <a:chOff x="2123728" y="377254"/>
            <a:chExt cx="4896544" cy="0"/>
          </a:xfrm>
        </p:grpSpPr>
        <p:cxnSp>
          <p:nvCxnSpPr>
            <p:cNvPr id="50188" name="直接连接符 12"/>
            <p:cNvCxnSpPr/>
            <p:nvPr/>
          </p:nvCxnSpPr>
          <p:spPr>
            <a:xfrm>
              <a:off x="2123728" y="377254"/>
              <a:ext cx="936758" cy="0"/>
            </a:xfrm>
            <a:prstGeom prst="line">
              <a:avLst/>
            </a:prstGeom>
            <a:noFill/>
            <a:ln w="73025" cmpd="thickThin">
              <a:solidFill>
                <a:srgbClr val="1C324F"/>
              </a:solidFill>
              <a:miter lim="800000"/>
            </a:ln>
          </p:spPr>
        </p:cxnSp>
        <p:cxnSp>
          <p:nvCxnSpPr>
            <p:cNvPr id="50189" name="直接连接符 13"/>
            <p:cNvCxnSpPr/>
            <p:nvPr/>
          </p:nvCxnSpPr>
          <p:spPr>
            <a:xfrm>
              <a:off x="6083514" y="377254"/>
              <a:ext cx="936758" cy="0"/>
            </a:xfrm>
            <a:prstGeom prst="line">
              <a:avLst/>
            </a:prstGeom>
            <a:noFill/>
            <a:ln w="73025" cmpd="thickThin">
              <a:solidFill>
                <a:srgbClr val="1C324F"/>
              </a:solidFill>
              <a:miter lim="800000"/>
            </a:ln>
          </p:spPr>
        </p:cxn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01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01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01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01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01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01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矩形 2"/>
          <p:cNvSpPr/>
          <p:nvPr/>
        </p:nvSpPr>
        <p:spPr>
          <a:xfrm>
            <a:off x="850900" y="768350"/>
            <a:ext cx="3159125" cy="12017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>
                <a:solidFill>
                  <a:srgbClr val="000000"/>
                </a:solidFill>
                <a:latin typeface="宋体" panose="02010600030101010101" pitchFamily="2" charset="-122"/>
              </a:rPr>
              <a:t>    读一读课文题目旁边的旁批。</a:t>
            </a:r>
            <a:endParaRPr lang="zh-CN" altLang="en-US" sz="3000">
              <a:latin typeface="宋体" panose="02010600030101010101" pitchFamily="2" charset="-122"/>
            </a:endParaRPr>
          </a:p>
        </p:txBody>
      </p:sp>
      <p:sp>
        <p:nvSpPr>
          <p:cNvPr id="14339" name="矩形 1"/>
          <p:cNvSpPr/>
          <p:nvPr/>
        </p:nvSpPr>
        <p:spPr>
          <a:xfrm>
            <a:off x="539750" y="2187575"/>
            <a:ext cx="8064500" cy="10779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 b="1">
                <a:latin typeface="宋体" panose="02010600030101010101" pitchFamily="2" charset="-122"/>
              </a:rPr>
              <a:t>    同学们在哪里见过魔法呢？这位小读者的猜测依据是什么？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14340" name="矩形 1"/>
          <p:cNvSpPr/>
          <p:nvPr/>
        </p:nvSpPr>
        <p:spPr>
          <a:xfrm>
            <a:off x="2555875" y="3117850"/>
            <a:ext cx="5903913" cy="15700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抓住题目中的矛盾，或者依据我们的阅读经验，都可以对故事的内容进行预测。</a:t>
            </a:r>
            <a:endParaRPr lang="zh-CN" altLang="en-US" sz="3200" b="1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341" name="组合 6"/>
          <p:cNvGrpSpPr/>
          <p:nvPr/>
        </p:nvGrpSpPr>
        <p:grpSpPr>
          <a:xfrm>
            <a:off x="5508625" y="523875"/>
            <a:ext cx="2682875" cy="1663700"/>
            <a:chOff x="611560" y="849450"/>
            <a:chExt cx="2682255" cy="1663319"/>
          </a:xfrm>
        </p:grpSpPr>
        <p:sp>
          <p:nvSpPr>
            <p:cNvPr id="14343" name="思想气泡: 云 7"/>
            <p:cNvSpPr/>
            <p:nvPr/>
          </p:nvSpPr>
          <p:spPr>
            <a:xfrm>
              <a:off x="611560" y="849450"/>
              <a:ext cx="2682255" cy="1663319"/>
            </a:xfrm>
            <a:prstGeom prst="cloudCallout">
              <a:avLst>
                <a:gd name="adj1" fmla="val -105097"/>
                <a:gd name="adj2" fmla="val -9227"/>
              </a:avLst>
            </a:prstGeom>
            <a:gradFill rotWithShape="1">
              <a:gsLst>
                <a:gs pos="0">
                  <a:srgbClr val="B5D5A7"/>
                </a:gs>
                <a:gs pos="50000">
                  <a:srgbClr val="AACE99"/>
                </a:gs>
                <a:gs pos="100000">
                  <a:srgbClr val="9CCA86"/>
                </a:gs>
              </a:gsLst>
              <a:lin ang="5400000"/>
            </a:gradFill>
            <a:ln w="6350">
              <a:solidFill>
                <a:srgbClr val="70AD47"/>
              </a:solidFill>
              <a:miter lim="800000"/>
            </a:ln>
          </p:spPr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4344" name="矩形 2"/>
            <p:cNvSpPr/>
            <p:nvPr/>
          </p:nvSpPr>
          <p:spPr>
            <a:xfrm>
              <a:off x="737910" y="936731"/>
              <a:ext cx="2555905" cy="138499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    老屋总也倒不了，是被施了魔法吗？</a:t>
              </a: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4342" name="椭圆 3"/>
          <p:cNvSpPr/>
          <p:nvPr/>
        </p:nvSpPr>
        <p:spPr>
          <a:xfrm>
            <a:off x="6373813" y="1533525"/>
            <a:ext cx="819150" cy="46355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  <p:bldP spid="14340" grpId="0"/>
      <p:bldP spid="14342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图片 2"/>
          <p:cNvPicPr>
            <a:picLocks noChangeAspect="1"/>
          </p:cNvPicPr>
          <p:nvPr/>
        </p:nvPicPr>
        <p:blipFill>
          <a:blip r:embed="rId1"/>
          <a:srcRect r="1291"/>
          <a:stretch>
            <a:fillRect/>
          </a:stretch>
        </p:blipFill>
        <p:spPr>
          <a:xfrm>
            <a:off x="5383213" y="696913"/>
            <a:ext cx="2620962" cy="37496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292100" dist="139700" dir="2700000" algn="tl">
              <a:srgbClr val="333333">
                <a:alpha val="64999"/>
              </a:srgbClr>
            </a:outerShdw>
          </a:effectLst>
        </p:spPr>
      </p:pic>
      <p:sp>
        <p:nvSpPr>
          <p:cNvPr id="15363" name="文本框 4"/>
          <p:cNvSpPr txBox="1"/>
          <p:nvPr/>
        </p:nvSpPr>
        <p:spPr>
          <a:xfrm>
            <a:off x="900113" y="1347788"/>
            <a:ext cx="4483100" cy="17859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3200" b="1">
                <a:latin typeface="宋体" panose="02010600030101010101" pitchFamily="2" charset="-122"/>
              </a:rPr>
              <a:t>学习目标是什么？</a:t>
            </a:r>
            <a:endParaRPr lang="en-US" altLang="zh-CN" sz="3200" b="1">
              <a:latin typeface="宋体" panose="02010600030101010101" pitchFamily="2" charset="-122"/>
            </a:endParaRPr>
          </a:p>
          <a:p>
            <a:pPr marL="457200" lvl="0" indent="-4572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3200" b="1">
                <a:latin typeface="宋体" panose="02010600030101010101" pitchFamily="2" charset="-122"/>
              </a:rPr>
              <a:t>猜测与推想会有什么好处？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文本框 1"/>
          <p:cNvSpPr txBox="1"/>
          <p:nvPr/>
        </p:nvSpPr>
        <p:spPr>
          <a:xfrm>
            <a:off x="971550" y="928688"/>
            <a:ext cx="5111750" cy="604837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>
              <a:lnSpc>
                <a:spcPct val="120000"/>
              </a:lnSpc>
              <a:spcBef>
                <a:spcPts val="1200"/>
              </a:spcBef>
            </a:pPr>
            <a:r>
              <a:rPr lang="zh-CN" altLang="en-US" sz="3200" b="1" spc="0">
                <a:latin typeface="宋体" panose="02010600030101010101" pitchFamily="2" charset="-122"/>
              </a:rPr>
              <a:t>自由读课文，读准字音。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16387" name="矩形 3"/>
          <p:cNvSpPr/>
          <p:nvPr/>
        </p:nvSpPr>
        <p:spPr>
          <a:xfrm>
            <a:off x="2422525" y="1417638"/>
            <a:ext cx="5113338" cy="32861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窗户　   黑窟窿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5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门板　   破了洞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5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低下头　 墙壁　   </a:t>
            </a:r>
            <a:endParaRPr lang="en-US" altLang="zh-CN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5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吱吱呀呀</a:t>
            </a:r>
            <a:endParaRPr lang="en-US" altLang="zh-CN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88" name="文本框 6"/>
          <p:cNvSpPr txBox="1"/>
          <p:nvPr/>
        </p:nvSpPr>
        <p:spPr>
          <a:xfrm>
            <a:off x="4979988" y="2827338"/>
            <a:ext cx="596900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r>
              <a:rPr lang="en-US" altLang="zh-CN" sz="3200" b="1" spc="0">
                <a:latin typeface="宋体" panose="02010600030101010101" pitchFamily="2" charset="-122"/>
              </a:rPr>
              <a:t>b</a:t>
            </a:r>
            <a:r>
              <a:rPr lang="en-US" altLang="zh-CN" sz="3200" b="1">
                <a:latin typeface="宋体" panose="02010600030101010101" pitchFamily="2" charset="-122"/>
              </a:rPr>
              <a:t>ì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16389" name="TextBox 13"/>
          <p:cNvSpPr txBox="1"/>
          <p:nvPr/>
        </p:nvSpPr>
        <p:spPr>
          <a:xfrm>
            <a:off x="3125788" y="53975"/>
            <a:ext cx="2892425" cy="646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dist"/>
            <a:r>
              <a:rPr lang="en-US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初读课文</a:t>
            </a:r>
            <a:endParaRPr lang="en-US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6390" name="组合 8"/>
          <p:cNvGrpSpPr/>
          <p:nvPr/>
        </p:nvGrpSpPr>
        <p:grpSpPr>
          <a:xfrm>
            <a:off x="2124075" y="377825"/>
            <a:ext cx="4895850" cy="0"/>
            <a:chOff x="2123728" y="377254"/>
            <a:chExt cx="4896544" cy="0"/>
          </a:xfrm>
        </p:grpSpPr>
        <p:cxnSp>
          <p:nvCxnSpPr>
            <p:cNvPr id="16391" name="直接连接符 9"/>
            <p:cNvCxnSpPr/>
            <p:nvPr/>
          </p:nvCxnSpPr>
          <p:spPr>
            <a:xfrm>
              <a:off x="2123728" y="377254"/>
              <a:ext cx="936758" cy="0"/>
            </a:xfrm>
            <a:prstGeom prst="line">
              <a:avLst/>
            </a:prstGeom>
            <a:noFill/>
            <a:ln w="73025" cmpd="thickThin">
              <a:solidFill>
                <a:srgbClr val="1C324F"/>
              </a:solidFill>
              <a:miter lim="800000"/>
            </a:ln>
          </p:spPr>
        </p:cxnSp>
        <p:cxnSp>
          <p:nvCxnSpPr>
            <p:cNvPr id="16392" name="直接连接符 10"/>
            <p:cNvCxnSpPr/>
            <p:nvPr/>
          </p:nvCxnSpPr>
          <p:spPr>
            <a:xfrm>
              <a:off x="6083514" y="377254"/>
              <a:ext cx="936758" cy="0"/>
            </a:xfrm>
            <a:prstGeom prst="line">
              <a:avLst/>
            </a:prstGeom>
            <a:noFill/>
            <a:ln w="73025" cmpd="thickThin">
              <a:solidFill>
                <a:srgbClr val="1C324F"/>
              </a:solidFill>
              <a:miter lim="800000"/>
            </a:ln>
          </p:spPr>
        </p:cxn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  <p:bldP spid="1638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文本框 1"/>
          <p:cNvSpPr txBox="1"/>
          <p:nvPr/>
        </p:nvSpPr>
        <p:spPr>
          <a:xfrm>
            <a:off x="755650" y="481013"/>
            <a:ext cx="7993063" cy="1057275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20000"/>
              </a:lnSpc>
              <a:spcBef>
                <a:spcPts val="1200"/>
              </a:spcBef>
            </a:pPr>
            <a:r>
              <a:rPr lang="zh-CN" altLang="en-US" sz="2800" b="1" spc="0">
                <a:latin typeface="宋体" panose="02010600030101010101" pitchFamily="2" charset="-122"/>
              </a:rPr>
              <a:t>    说说这些都是写什么的，读着这些词语，你感受到了什么。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17411" name="矩形 2"/>
          <p:cNvSpPr/>
          <p:nvPr/>
        </p:nvSpPr>
        <p:spPr>
          <a:xfrm>
            <a:off x="2268538" y="1638300"/>
            <a:ext cx="5111750" cy="793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暴风雨　 睡觉 　喵喵</a:t>
            </a:r>
            <a:endParaRPr lang="en-US" altLang="zh-CN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2" name="文本框 3"/>
          <p:cNvSpPr txBox="1"/>
          <p:nvPr/>
        </p:nvSpPr>
        <p:spPr>
          <a:xfrm>
            <a:off x="2195513" y="1409700"/>
            <a:ext cx="804862" cy="585788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r>
              <a:rPr lang="en-US" altLang="zh-CN" sz="3200" b="1" spc="0">
                <a:solidFill>
                  <a:srgbClr val="0000CC"/>
                </a:solidFill>
                <a:latin typeface="宋体" panose="02010600030101010101" pitchFamily="2" charset="-122"/>
              </a:rPr>
              <a:t>b</a:t>
            </a:r>
            <a:r>
              <a:rPr lang="en-US" altLang="zh-CN" sz="3200" b="1">
                <a:solidFill>
                  <a:srgbClr val="0000CC"/>
                </a:solidFill>
                <a:latin typeface="宋体" panose="02010600030101010101" pitchFamily="2" charset="-122"/>
              </a:rPr>
              <a:t>à</a:t>
            </a:r>
            <a:r>
              <a:rPr lang="en-US" altLang="zh-CN" sz="3200" b="1">
                <a:solidFill>
                  <a:srgbClr val="0000CC"/>
                </a:solidFill>
                <a:latin typeface="宋体" panose="02010600030101010101" pitchFamily="2" charset="-122"/>
              </a:rPr>
              <a:t>o</a:t>
            </a:r>
            <a:endParaRPr lang="zh-CN" altLang="en-US" sz="3200" b="1">
              <a:solidFill>
                <a:srgbClr val="0000CC"/>
              </a:solidFill>
              <a:latin typeface="宋体" panose="02010600030101010101" pitchFamily="2" charset="-122"/>
            </a:endParaRPr>
          </a:p>
        </p:txBody>
      </p:sp>
      <p:sp>
        <p:nvSpPr>
          <p:cNvPr id="17413" name="文本框 4"/>
          <p:cNvSpPr txBox="1"/>
          <p:nvPr/>
        </p:nvSpPr>
        <p:spPr>
          <a:xfrm>
            <a:off x="5867400" y="1412875"/>
            <a:ext cx="1012825" cy="585788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r>
              <a:rPr lang="en-US" altLang="zh-CN" sz="3200" b="1" spc="0">
                <a:solidFill>
                  <a:srgbClr val="0000CC"/>
                </a:solidFill>
                <a:latin typeface="宋体" panose="02010600030101010101" pitchFamily="2" charset="-122"/>
              </a:rPr>
              <a:t>miāo</a:t>
            </a:r>
            <a:endParaRPr lang="zh-CN" altLang="en-US" sz="3200" b="1">
              <a:solidFill>
                <a:srgbClr val="0000CC"/>
              </a:solidFill>
              <a:latin typeface="宋体" panose="02010600030101010101" pitchFamily="2" charset="-122"/>
            </a:endParaRPr>
          </a:p>
        </p:txBody>
      </p:sp>
      <p:sp>
        <p:nvSpPr>
          <p:cNvPr id="17414" name="文本框 5"/>
          <p:cNvSpPr txBox="1"/>
          <p:nvPr/>
        </p:nvSpPr>
        <p:spPr>
          <a:xfrm>
            <a:off x="4121150" y="1389063"/>
            <a:ext cx="1011238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r>
              <a:rPr lang="en-US" altLang="zh-CN" sz="3200" b="1" spc="0">
                <a:solidFill>
                  <a:srgbClr val="0000CC"/>
                </a:solidFill>
                <a:latin typeface="宋体" panose="02010600030101010101" pitchFamily="2" charset="-122"/>
              </a:rPr>
              <a:t>shu</a:t>
            </a:r>
            <a:r>
              <a:rPr lang="en-US" altLang="zh-CN" sz="3200" b="1">
                <a:solidFill>
                  <a:srgbClr val="0000CC"/>
                </a:solidFill>
                <a:latin typeface="宋体" panose="02010600030101010101" pitchFamily="2" charset="-122"/>
              </a:rPr>
              <a:t>ì</a:t>
            </a:r>
            <a:endParaRPr lang="zh-CN" altLang="en-US" sz="3200" b="1">
              <a:solidFill>
                <a:srgbClr val="0000CC"/>
              </a:solidFill>
              <a:latin typeface="宋体" panose="02010600030101010101" pitchFamily="2" charset="-122"/>
            </a:endParaRPr>
          </a:p>
        </p:txBody>
      </p:sp>
      <p:pic>
        <p:nvPicPr>
          <p:cNvPr id="17415" name="图片 7"/>
          <p:cNvPicPr>
            <a:picLocks noChangeAspect="1"/>
          </p:cNvPicPr>
          <p:nvPr/>
        </p:nvPicPr>
        <p:blipFill>
          <a:blip r:embed="rId1"/>
          <a:srcRect b="13040"/>
          <a:stretch>
            <a:fillRect/>
          </a:stretch>
        </p:blipFill>
        <p:spPr>
          <a:xfrm>
            <a:off x="531813" y="3324225"/>
            <a:ext cx="2862262" cy="14001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7416" name="矩形 8"/>
          <p:cNvSpPr/>
          <p:nvPr/>
        </p:nvSpPr>
        <p:spPr>
          <a:xfrm>
            <a:off x="4572000" y="2703513"/>
            <a:ext cx="3600450" cy="793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孵小鸡　 叽叽</a:t>
            </a:r>
            <a:endParaRPr lang="en-US" altLang="zh-CN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7" name="矩形 9"/>
          <p:cNvSpPr/>
          <p:nvPr/>
        </p:nvSpPr>
        <p:spPr>
          <a:xfrm>
            <a:off x="3684588" y="3403600"/>
            <a:ext cx="2447925" cy="793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zh-CN" altLang="en-US" sz="36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卵</a:t>
            </a:r>
            <a:r>
              <a:rPr lang="en-US" altLang="zh-CN" sz="36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36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孚</a:t>
            </a:r>
            <a:r>
              <a:rPr lang="en-US" altLang="zh-CN" sz="36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36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孵</a:t>
            </a:r>
            <a:endParaRPr lang="en-US" altLang="zh-CN" sz="3600" b="1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8" name="矩形 10"/>
          <p:cNvSpPr/>
          <p:nvPr/>
        </p:nvSpPr>
        <p:spPr>
          <a:xfrm>
            <a:off x="6386513" y="3403600"/>
            <a:ext cx="2447925" cy="793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zh-CN" altLang="en-US" sz="36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口</a:t>
            </a:r>
            <a:r>
              <a:rPr lang="en-US" altLang="zh-CN" sz="36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36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几</a:t>
            </a:r>
            <a:r>
              <a:rPr lang="en-US" altLang="zh-CN" sz="36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36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叽</a:t>
            </a:r>
            <a:endParaRPr lang="en-US" altLang="zh-CN" sz="3600" b="1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9" name="文本框 11"/>
          <p:cNvSpPr txBox="1"/>
          <p:nvPr/>
        </p:nvSpPr>
        <p:spPr>
          <a:xfrm>
            <a:off x="4610100" y="2470150"/>
            <a:ext cx="598488" cy="585788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r>
              <a:rPr lang="en-US" altLang="zh-CN" sz="3200" b="1" spc="0">
                <a:solidFill>
                  <a:srgbClr val="0000CC"/>
                </a:solidFill>
                <a:latin typeface="宋体" panose="02010600030101010101" pitchFamily="2" charset="-122"/>
              </a:rPr>
              <a:t>fū</a:t>
            </a:r>
            <a:endParaRPr lang="zh-CN" altLang="en-US" sz="3200" b="1">
              <a:solidFill>
                <a:srgbClr val="0000CC"/>
              </a:solidFill>
              <a:latin typeface="宋体" panose="02010600030101010101" pitchFamily="2" charset="-122"/>
            </a:endParaRPr>
          </a:p>
        </p:txBody>
      </p:sp>
      <p:sp>
        <p:nvSpPr>
          <p:cNvPr id="17420" name="文本框 12"/>
          <p:cNvSpPr txBox="1"/>
          <p:nvPr/>
        </p:nvSpPr>
        <p:spPr>
          <a:xfrm>
            <a:off x="6580188" y="2486025"/>
            <a:ext cx="598487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r>
              <a:rPr lang="en-US" altLang="zh-CN" sz="3200" b="1" spc="0">
                <a:solidFill>
                  <a:srgbClr val="0000CC"/>
                </a:solidFill>
                <a:latin typeface="宋体" panose="02010600030101010101" pitchFamily="2" charset="-122"/>
              </a:rPr>
              <a:t>jī</a:t>
            </a:r>
            <a:endParaRPr lang="zh-CN" altLang="en-US" sz="3200" b="1">
              <a:solidFill>
                <a:srgbClr val="0000CC"/>
              </a:solidFill>
              <a:latin typeface="宋体" panose="02010600030101010101" pitchFamily="2" charset="-122"/>
            </a:endParaRPr>
          </a:p>
        </p:txBody>
      </p:sp>
      <p:grpSp>
        <p:nvGrpSpPr>
          <p:cNvPr id="17421" name="组合 13"/>
          <p:cNvGrpSpPr/>
          <p:nvPr/>
        </p:nvGrpSpPr>
        <p:grpSpPr>
          <a:xfrm>
            <a:off x="531813" y="2579688"/>
            <a:ext cx="2808287" cy="1306512"/>
            <a:chOff x="611560" y="849450"/>
            <a:chExt cx="2809225" cy="1305139"/>
          </a:xfrm>
        </p:grpSpPr>
        <p:sp>
          <p:nvSpPr>
            <p:cNvPr id="17422" name="思想气泡: 云 14"/>
            <p:cNvSpPr/>
            <p:nvPr/>
          </p:nvSpPr>
          <p:spPr>
            <a:xfrm>
              <a:off x="611560" y="849450"/>
              <a:ext cx="2682183" cy="1305139"/>
            </a:xfrm>
            <a:prstGeom prst="cloudCallout">
              <a:avLst>
                <a:gd name="adj1" fmla="val 89838"/>
                <a:gd name="adj2" fmla="val -7981"/>
              </a:avLst>
            </a:prstGeom>
            <a:gradFill rotWithShape="1">
              <a:gsLst>
                <a:gs pos="0">
                  <a:srgbClr val="B5D5A7"/>
                </a:gs>
                <a:gs pos="50000">
                  <a:srgbClr val="AACE99"/>
                </a:gs>
                <a:gs pos="100000">
                  <a:srgbClr val="9CCA86"/>
                </a:gs>
              </a:gsLst>
              <a:lin ang="5400000"/>
            </a:gradFill>
            <a:ln w="6350">
              <a:solidFill>
                <a:srgbClr val="70AD47"/>
              </a:solidFill>
              <a:miter lim="800000"/>
            </a:ln>
          </p:spPr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7423" name="矩形 2"/>
            <p:cNvSpPr/>
            <p:nvPr/>
          </p:nvSpPr>
          <p:spPr>
            <a:xfrm>
              <a:off x="737910" y="936731"/>
              <a:ext cx="2682875" cy="1015663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r>
                <a:rPr lang="zh-CN" altLang="en-US" sz="30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这组词语是写谁的？</a:t>
              </a:r>
              <a:endParaRPr lang="zh-CN" altLang="en-US" sz="3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  <p:bldP spid="17412" grpId="0"/>
      <p:bldP spid="17413" grpId="0"/>
      <p:bldP spid="17414" grpId="0"/>
      <p:bldP spid="17416" grpId="0"/>
      <p:bldP spid="17417" grpId="0"/>
      <p:bldP spid="17418" grpId="0"/>
      <p:bldP spid="17419" grpId="0"/>
      <p:bldP spid="174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矩形 4"/>
          <p:cNvSpPr/>
          <p:nvPr/>
        </p:nvSpPr>
        <p:spPr>
          <a:xfrm>
            <a:off x="1258888" y="555625"/>
            <a:ext cx="6697662" cy="1454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好饿好饿　砍光　小蜘蛛　织网　抓虫　偶 尔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35" name="文本框 5"/>
          <p:cNvSpPr txBox="1"/>
          <p:nvPr/>
        </p:nvSpPr>
        <p:spPr>
          <a:xfrm>
            <a:off x="2506663" y="1131888"/>
            <a:ext cx="547687" cy="522287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r>
              <a:rPr lang="en-US" altLang="zh-CN" sz="2800" b="1" spc="0">
                <a:solidFill>
                  <a:srgbClr val="0000CC"/>
                </a:solidFill>
                <a:latin typeface="宋体" panose="02010600030101010101" pitchFamily="2" charset="-122"/>
              </a:rPr>
              <a:t>ǒu</a:t>
            </a:r>
            <a:endParaRPr lang="zh-CN" altLang="en-US" sz="2800" b="1">
              <a:solidFill>
                <a:srgbClr val="0000CC"/>
              </a:solidFill>
              <a:latin typeface="宋体" panose="02010600030101010101" pitchFamily="2" charset="-122"/>
            </a:endParaRPr>
          </a:p>
        </p:txBody>
      </p:sp>
      <p:sp>
        <p:nvSpPr>
          <p:cNvPr id="18436" name="文本框 6"/>
          <p:cNvSpPr txBox="1"/>
          <p:nvPr/>
        </p:nvSpPr>
        <p:spPr>
          <a:xfrm>
            <a:off x="3132138" y="1131888"/>
            <a:ext cx="546100" cy="522287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r>
              <a:rPr lang="en-US" altLang="zh-CN" sz="2800" b="1" spc="0">
                <a:solidFill>
                  <a:srgbClr val="0000CC"/>
                </a:solidFill>
                <a:latin typeface="宋体" panose="02010600030101010101" pitchFamily="2" charset="-122"/>
              </a:rPr>
              <a:t>ěr</a:t>
            </a:r>
            <a:endParaRPr lang="zh-CN" altLang="en-US" sz="2800" b="1">
              <a:solidFill>
                <a:srgbClr val="0000CC"/>
              </a:solidFill>
              <a:latin typeface="宋体" panose="02010600030101010101" pitchFamily="2" charset="-122"/>
            </a:endParaRPr>
          </a:p>
        </p:txBody>
      </p:sp>
      <p:sp>
        <p:nvSpPr>
          <p:cNvPr id="18437" name="文本框 7"/>
          <p:cNvSpPr txBox="1"/>
          <p:nvPr/>
        </p:nvSpPr>
        <p:spPr>
          <a:xfrm>
            <a:off x="2195513" y="3651250"/>
            <a:ext cx="7127875" cy="609600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20000"/>
              </a:lnSpc>
              <a:spcBef>
                <a:spcPts val="1200"/>
              </a:spcBef>
            </a:pPr>
            <a:r>
              <a:rPr lang="zh-CN" altLang="en-US" sz="2800" b="1" spc="0">
                <a:latin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</a:rPr>
              <a:t>偶尔</a:t>
            </a:r>
            <a:r>
              <a:rPr lang="zh-CN" altLang="en-US" sz="2800" b="1">
                <a:latin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</a:rPr>
              <a:t>是什么意思？试着用</a:t>
            </a:r>
            <a:r>
              <a:rPr lang="zh-CN" altLang="en-US" sz="2800" b="1">
                <a:latin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</a:rPr>
              <a:t>偶尔</a:t>
            </a:r>
            <a:r>
              <a:rPr lang="zh-CN" altLang="en-US" sz="2800" b="1">
                <a:latin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</a:rPr>
              <a:t>造句。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18438" name="文本框 8"/>
          <p:cNvSpPr txBox="1"/>
          <p:nvPr/>
        </p:nvSpPr>
        <p:spPr>
          <a:xfrm>
            <a:off x="1068388" y="2230438"/>
            <a:ext cx="7439025" cy="10588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1200"/>
              </a:spcBef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偶尔有虫子撞到网上，小蜘蛛马上爬过去把虫子吃掉。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39" name="椭圆 9"/>
          <p:cNvSpPr/>
          <p:nvPr/>
        </p:nvSpPr>
        <p:spPr>
          <a:xfrm>
            <a:off x="1876425" y="2266950"/>
            <a:ext cx="709613" cy="536575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440" name="文本框 10"/>
          <p:cNvSpPr txBox="1"/>
          <p:nvPr/>
        </p:nvSpPr>
        <p:spPr>
          <a:xfrm>
            <a:off x="4608513" y="320675"/>
            <a:ext cx="1631950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r>
              <a:rPr lang="en-US" altLang="zh-CN" sz="3200" b="1">
                <a:solidFill>
                  <a:srgbClr val="0000CC"/>
                </a:solidFill>
                <a:latin typeface="宋体" panose="02010600030101010101" pitchFamily="2" charset="-122"/>
              </a:rPr>
              <a:t>zhī zhū</a:t>
            </a:r>
            <a:endParaRPr lang="zh-CN" altLang="en-US" sz="3200" b="1">
              <a:solidFill>
                <a:srgbClr val="0000CC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4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  <p:bldP spid="18435" grpId="0"/>
      <p:bldP spid="18436" grpId="0"/>
      <p:bldP spid="18439" grpId="0" animBg="1"/>
      <p:bldP spid="1844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文本框 1"/>
          <p:cNvSpPr txBox="1"/>
          <p:nvPr/>
        </p:nvSpPr>
        <p:spPr>
          <a:xfrm>
            <a:off x="611188" y="482600"/>
            <a:ext cx="4549775" cy="541338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20000"/>
              </a:lnSpc>
              <a:spcBef>
                <a:spcPts val="1200"/>
              </a:spcBef>
            </a:pPr>
            <a:r>
              <a:rPr lang="zh-CN" altLang="en-US" sz="2800" b="1" spc="0">
                <a:latin typeface="宋体" panose="02010600030101010101" pitchFamily="2" charset="-122"/>
              </a:rPr>
              <a:t>用一句话概括故事内容。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19459" name="文本框 2"/>
          <p:cNvSpPr txBox="1"/>
          <p:nvPr/>
        </p:nvSpPr>
        <p:spPr>
          <a:xfrm>
            <a:off x="466725" y="1347788"/>
            <a:ext cx="8137525" cy="12065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  <a:spcBef>
                <a:spcPts val="1200"/>
              </a:spcBef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    课文讲的是老屋和（     ）、（      ）、（      ）之间发生的故事。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0" name="文本框 3"/>
          <p:cNvSpPr txBox="1"/>
          <p:nvPr/>
        </p:nvSpPr>
        <p:spPr>
          <a:xfrm>
            <a:off x="4787900" y="1408113"/>
            <a:ext cx="904875" cy="522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8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小猫</a:t>
            </a:r>
            <a:endParaRPr lang="zh-CN" altLang="en-US" sz="2800" b="1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1" name="文本框 4"/>
          <p:cNvSpPr txBox="1"/>
          <p:nvPr/>
        </p:nvSpPr>
        <p:spPr>
          <a:xfrm>
            <a:off x="6804025" y="1390650"/>
            <a:ext cx="1266825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8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老母鸡</a:t>
            </a:r>
            <a:endParaRPr lang="zh-CN" altLang="en-US" sz="2800" b="1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2" name="文本框 5"/>
          <p:cNvSpPr txBox="1"/>
          <p:nvPr/>
        </p:nvSpPr>
        <p:spPr>
          <a:xfrm>
            <a:off x="827088" y="2016125"/>
            <a:ext cx="1266825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8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小蜘蛛</a:t>
            </a:r>
            <a:endParaRPr lang="zh-CN" altLang="en-US" sz="2800" b="1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/>
      <p:bldP spid="19461" grpId="0"/>
      <p:bldP spid="19462" grpId="0"/>
    </p:bld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7.14"/>
  <p:tag name="AS_TITLE" val="Aspose.Slides for .NET 4.0 Client Profile"/>
  <p:tag name="AS_VERSION" val="23.7"/>
  <p:tag name="commondata" val="eyJoZGlkIjoiM2FjN2UwN2E2YzY1YjRlYmUzNjBlODY5NmUzYmRkZWYifQ==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Cambria"/>
        <a:cs typeface="Arial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Cambria"/>
        <a:cs typeface="Arial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3129</Words>
  <Application>WPS 演示</Application>
  <PresentationFormat>全屏显示(16:9)</PresentationFormat>
  <Paragraphs>320</Paragraphs>
  <Slides>40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40</vt:i4>
      </vt:variant>
    </vt:vector>
  </HeadingPairs>
  <TitlesOfParts>
    <vt:vector size="56" baseType="lpstr">
      <vt:lpstr>Arial</vt:lpstr>
      <vt:lpstr>宋体</vt:lpstr>
      <vt:lpstr>Wingdings</vt:lpstr>
      <vt:lpstr>Calibri</vt:lpstr>
      <vt:lpstr>Cambria</vt:lpstr>
      <vt:lpstr>黑体</vt:lpstr>
      <vt:lpstr>楷体</vt:lpstr>
      <vt:lpstr>字魂35号-经典雅黑</vt:lpstr>
      <vt:lpstr>微软雅黑</vt:lpstr>
      <vt:lpstr>Arial Unicode MS</vt:lpstr>
      <vt:lpstr>等线</vt:lpstr>
      <vt:lpstr>Arial</vt:lpstr>
      <vt:lpstr>等线</vt:lpstr>
      <vt:lpstr>自定义设计方案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易提分旗舰店 yitifen.tmall.com</Company>
  <LinksUpToDate>false</LinksUpToDate>
  <SharedDoc>false</SharedDoc>
  <HyperlinksChanged>false</HyperlinksChanged>
  <AppVersion>14.0000</AppVersion>
  <Manager>易提分旗舰店 yitifen.tmall.com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易提分旗舰店 yitifen.tmall.com</dc:creator>
  <cp:lastModifiedBy>上帝掷骰子吗</cp:lastModifiedBy>
  <cp:revision>1</cp:revision>
  <dcterms:created xsi:type="dcterms:W3CDTF">2016-10-29T08:56:00Z</dcterms:created>
  <dcterms:modified xsi:type="dcterms:W3CDTF">2023-09-25T16:57:06Z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????">
    <vt:lpwstr>状元成才路</vt:lpwstr>
  </property>
  <property fmtid="{D5CDD505-2E9C-101B-9397-08002B2CF9AE}" pid="3" name="ICV">
    <vt:lpwstr>92E77D936EED493CAC65C411EEBA5AC9_12</vt:lpwstr>
  </property>
  <property fmtid="{D5CDD505-2E9C-101B-9397-08002B2CF9AE}" pid="4" name="KSOProductBuildVer">
    <vt:lpwstr>2052-12.1.0.15374</vt:lpwstr>
  </property>
</Properties>
</file>