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27"/>
  </p:handoutMasterIdLst>
  <p:sldIdLst>
    <p:sldId id="266" r:id="rId4"/>
    <p:sldId id="267" r:id="rId5"/>
    <p:sldId id="261" r:id="rId7"/>
    <p:sldId id="276" r:id="rId8"/>
    <p:sldId id="277" r:id="rId9"/>
    <p:sldId id="278" r:id="rId10"/>
    <p:sldId id="279" r:id="rId11"/>
    <p:sldId id="280" r:id="rId12"/>
    <p:sldId id="281" r:id="rId13"/>
    <p:sldId id="289" r:id="rId14"/>
    <p:sldId id="282" r:id="rId15"/>
    <p:sldId id="283" r:id="rId16"/>
    <p:sldId id="284" r:id="rId17"/>
    <p:sldId id="301" r:id="rId18"/>
    <p:sldId id="302" r:id="rId19"/>
    <p:sldId id="303" r:id="rId20"/>
    <p:sldId id="304" r:id="rId21"/>
    <p:sldId id="305" r:id="rId22"/>
    <p:sldId id="288" r:id="rId23"/>
    <p:sldId id="306" r:id="rId24"/>
    <p:sldId id="260" r:id="rId25"/>
    <p:sldId id="309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8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122045" y="2219960"/>
            <a:ext cx="489712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一个数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除以小数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01788" y="1370013"/>
            <a:ext cx="6194425" cy="119888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小组讨论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一个数除以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小数怎样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计算？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318" name="文本框 7"/>
          <p:cNvSpPr txBox="1"/>
          <p:nvPr/>
        </p:nvSpPr>
        <p:spPr>
          <a:xfrm>
            <a:off x="1954213" y="3035300"/>
            <a:ext cx="7996237" cy="3046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先移动除数的小数点，使它变成（          ）；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  <a:buSzTx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除数的小数点向右移动几位，（          ）的小数点也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向右移动几位；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按照除数是整数的小数除法进行计算。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5170" y="3220720"/>
            <a:ext cx="11191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整数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4795" y="3756978"/>
            <a:ext cx="16446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被除数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1130300" y="1335405"/>
            <a:ext cx="2811463" cy="1389063"/>
          </a:xfrm>
          <a:prstGeom prst="wedgeRoundRectCallout">
            <a:avLst>
              <a:gd name="adj1" fmla="val 8443"/>
              <a:gd name="adj2" fmla="val 72532"/>
              <a:gd name="adj3" fmla="val 16667"/>
            </a:avLst>
          </a:prstGeom>
          <a:solidFill>
            <a:schemeClr val="accent6">
              <a:lumMod val="20000"/>
              <a:lumOff val="80000"/>
              <a:alpha val="58039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在被除数的末尾用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补足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2298" name="文本框 16"/>
          <p:cNvSpPr txBox="1"/>
          <p:nvPr/>
        </p:nvSpPr>
        <p:spPr>
          <a:xfrm>
            <a:off x="6901815" y="1564005"/>
            <a:ext cx="3171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12.6÷0.28=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9" name="文本框 17"/>
          <p:cNvSpPr txBox="1"/>
          <p:nvPr/>
        </p:nvSpPr>
        <p:spPr>
          <a:xfrm>
            <a:off x="7347903" y="2853055"/>
            <a:ext cx="16176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1 2  6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8"/>
          <p:cNvSpPr txBox="1"/>
          <p:nvPr/>
        </p:nvSpPr>
        <p:spPr>
          <a:xfrm>
            <a:off x="5939790" y="2832418"/>
            <a:ext cx="12207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0  2 8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97228" y="2853055"/>
            <a:ext cx="358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60678" y="2402205"/>
            <a:ext cx="336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47903" y="3272155"/>
            <a:ext cx="1120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1 1  2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7006590" y="3705543"/>
            <a:ext cx="2001838" cy="39687"/>
          </a:xfrm>
          <a:prstGeom prst="line">
            <a:avLst/>
          </a:prstGeom>
          <a:ln w="6350" cap="flat" cmpd="sng">
            <a:solidFill>
              <a:srgbClr val="5B9BD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8" name="文本框 27"/>
          <p:cNvSpPr txBox="1"/>
          <p:nvPr/>
        </p:nvSpPr>
        <p:spPr>
          <a:xfrm>
            <a:off x="7625715" y="3772218"/>
            <a:ext cx="12223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1  4  0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97228" y="2402205"/>
            <a:ext cx="357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25715" y="4192905"/>
            <a:ext cx="12239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1  4  0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282815" y="4600893"/>
            <a:ext cx="1830388" cy="0"/>
          </a:xfrm>
          <a:prstGeom prst="line">
            <a:avLst/>
          </a:prstGeom>
          <a:ln w="6350" cap="flat" cmpd="sng">
            <a:solidFill>
              <a:srgbClr val="5B9BD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32" name="文本框 31"/>
          <p:cNvSpPr txBox="1"/>
          <p:nvPr/>
        </p:nvSpPr>
        <p:spPr>
          <a:xfrm>
            <a:off x="8398828" y="4653280"/>
            <a:ext cx="449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78240" y="1571943"/>
            <a:ext cx="7889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45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311" name="直接连接符 33"/>
          <p:cNvCxnSpPr/>
          <p:nvPr/>
        </p:nvCxnSpPr>
        <p:spPr>
          <a:xfrm>
            <a:off x="7120890" y="2862580"/>
            <a:ext cx="1906588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2312" name="文本框 34"/>
          <p:cNvSpPr txBox="1"/>
          <p:nvPr/>
        </p:nvSpPr>
        <p:spPr>
          <a:xfrm>
            <a:off x="7006590" y="2667318"/>
            <a:ext cx="438150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4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50928" y="2713355"/>
            <a:ext cx="3159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3600" dirty="0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67015" y="2724468"/>
            <a:ext cx="3175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3600" dirty="0">
              <a:solidFill>
                <a:srgbClr val="00B0F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3341370"/>
            <a:ext cx="1736090" cy="143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.00162 L 0.01393 0.03588 C 0.01693 0.04375 0.02122 0.04815 0.02591 0.04815 C 0.03112 0.04815 0.03528 0.04375 0.03828 0.03588 L 0.05234 0.00162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162 L 0.01394 0.03588 C 0.01693 0.04375 0.02123 0.04815 0.02591 0.04815 C 0.03112 0.04815 0.03529 0.04375 0.03828 0.03588 L 0.05235 0.00162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7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9608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共学结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20533" y="895668"/>
            <a:ext cx="6194425" cy="119888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3617A9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小组讨论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3617A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一个数除以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小数怎样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计算？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318" name="文本框 7"/>
          <p:cNvSpPr txBox="1"/>
          <p:nvPr/>
        </p:nvSpPr>
        <p:spPr>
          <a:xfrm>
            <a:off x="1836103" y="2765425"/>
            <a:ext cx="7996237" cy="3046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  <a:buSzTx/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</a:t>
            </a: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一看：看清除数有几位小数。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  <a:buSzTx/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   二移：把除数和被数的小数点同时向右移动相同的位数，使除数变成整数。当被除数位数不足时，用“0”补充。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  <a:buSzTx/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   三算：按照除数是整数的除法进行计算。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12190" y="1362710"/>
            <a:ext cx="10166985" cy="43999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  <a:prstDash val="dash"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en-US" sz="2800" b="0">
                <a:latin typeface="Times New Roman" panose="02020603050405020304" charset="0"/>
              </a:rPr>
              <a:t>1.</a:t>
            </a:r>
            <a:r>
              <a:rPr lang="zh-CN" sz="2800" b="0">
                <a:ea typeface="宋体" panose="02010600030101010101" pitchFamily="2" charset="-122"/>
              </a:rPr>
              <a:t>除数是小数的除法，先移动（ </a:t>
            </a:r>
            <a:r>
              <a:rPr lang="en-US" altLang="zh-CN" sz="2800" b="0">
                <a:ea typeface="宋体" panose="02010600030101010101" pitchFamily="2" charset="-122"/>
              </a:rPr>
              <a:t>      </a:t>
            </a:r>
            <a:r>
              <a:rPr lang="zh-CN" sz="2800" b="0">
                <a:ea typeface="宋体" panose="02010600030101010101" pitchFamily="2" charset="-122"/>
              </a:rPr>
              <a:t>    ）的小数点，使它变成（    </a:t>
            </a:r>
            <a:r>
              <a:rPr lang="en-US" altLang="zh-CN" sz="2800" b="0">
                <a:ea typeface="宋体" panose="02010600030101010101" pitchFamily="2" charset="-122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  ）数，除数的小数点向右移动几位，（   </a:t>
            </a:r>
            <a:r>
              <a:rPr lang="en-US" altLang="zh-CN" sz="2800" b="0">
                <a:ea typeface="宋体" panose="02010600030101010101" pitchFamily="2" charset="-122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       ）的小数点也向（  </a:t>
            </a:r>
            <a:r>
              <a:rPr lang="en-US" altLang="zh-CN" sz="2800" b="0">
                <a:ea typeface="宋体" panose="02010600030101010101" pitchFamily="2" charset="-122"/>
              </a:rPr>
              <a:t>        </a:t>
            </a:r>
            <a:r>
              <a:rPr lang="zh-CN" sz="2800" b="0">
                <a:ea typeface="宋体" panose="02010600030101010101" pitchFamily="2" charset="-122"/>
              </a:rPr>
              <a:t>  ）移动几位，位数不够的，在（   </a:t>
            </a:r>
            <a:r>
              <a:rPr lang="en-US" altLang="zh-CN" sz="2800" b="0">
                <a:ea typeface="宋体" panose="02010600030101010101" pitchFamily="2" charset="-122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     ）的末尾用（ </a:t>
            </a:r>
            <a:r>
              <a:rPr lang="en-US" altLang="zh-CN" sz="2800" b="0">
                <a:ea typeface="宋体" panose="02010600030101010101" pitchFamily="2" charset="-122"/>
              </a:rPr>
              <a:t>        </a:t>
            </a:r>
            <a:r>
              <a:rPr lang="zh-CN" sz="2800" b="0">
                <a:ea typeface="宋体" panose="02010600030101010101" pitchFamily="2" charset="-122"/>
              </a:rPr>
              <a:t>  ）补足，然后按照除数是（    </a:t>
            </a:r>
            <a:r>
              <a:rPr lang="en-US" altLang="zh-CN" sz="2800" b="0">
                <a:ea typeface="宋体" panose="02010600030101010101" pitchFamily="2" charset="-122"/>
              </a:rPr>
              <a:t>         </a:t>
            </a:r>
            <a:r>
              <a:rPr lang="zh-CN" sz="2800" b="0">
                <a:ea typeface="宋体" panose="02010600030101010101" pitchFamily="2" charset="-122"/>
              </a:rPr>
              <a:t> ）的除法进行计算。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4570" y="1677035"/>
            <a:ext cx="1005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除数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79410" y="4227830"/>
            <a:ext cx="1005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整数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0820" y="4227830"/>
            <a:ext cx="519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0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84615" y="3391535"/>
            <a:ext cx="1407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被除数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8160" y="3391535"/>
            <a:ext cx="1005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右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2500" y="2514600"/>
            <a:ext cx="1417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被除数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660" y="2514600"/>
            <a:ext cx="1005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整数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4" grpId="0"/>
      <p:bldP spid="4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5364" name="矩形 4"/>
          <p:cNvSpPr/>
          <p:nvPr/>
        </p:nvSpPr>
        <p:spPr>
          <a:xfrm>
            <a:off x="4435475" y="710883"/>
            <a:ext cx="30575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我会用竖式计算。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5" name="矩形 4"/>
          <p:cNvSpPr/>
          <p:nvPr/>
        </p:nvSpPr>
        <p:spPr>
          <a:xfrm>
            <a:off x="1412875" y="1609408"/>
            <a:ext cx="9591675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0.161÷0.07=                                      78.2÷0.85=               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84600" y="1896745"/>
            <a:ext cx="650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2.3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028113" y="1841183"/>
            <a:ext cx="6508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9.2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Line 8"/>
          <p:cNvSpPr/>
          <p:nvPr/>
        </p:nvSpPr>
        <p:spPr>
          <a:xfrm>
            <a:off x="2124075" y="2977833"/>
            <a:ext cx="1944688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4" name="矩形 15"/>
          <p:cNvSpPr/>
          <p:nvPr/>
        </p:nvSpPr>
        <p:spPr>
          <a:xfrm>
            <a:off x="2035175" y="2857183"/>
            <a:ext cx="338138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1113" y="2998470"/>
            <a:ext cx="9318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0 .07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2330450" y="3012758"/>
          <a:ext cx="17376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419"/>
                <a:gridCol w="434419"/>
                <a:gridCol w="434419"/>
                <a:gridCol w="434419"/>
              </a:tblGrid>
              <a:tr h="368193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矩形 36"/>
          <p:cNvSpPr/>
          <p:nvPr/>
        </p:nvSpPr>
        <p:spPr>
          <a:xfrm>
            <a:off x="3175000" y="2603183"/>
            <a:ext cx="461963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787650" y="3414395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2770188" y="3927158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3616325" y="2582545"/>
            <a:ext cx="3746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2351088" y="4303395"/>
          <a:ext cx="172561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403"/>
                <a:gridCol w="431403"/>
                <a:gridCol w="431403"/>
                <a:gridCol w="431403"/>
              </a:tblGrid>
              <a:tr h="370840"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矩形 41"/>
          <p:cNvSpPr/>
          <p:nvPr/>
        </p:nvSpPr>
        <p:spPr>
          <a:xfrm>
            <a:off x="3636963" y="4771708"/>
            <a:ext cx="3730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589088" y="3169920"/>
            <a:ext cx="239713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536825" y="3206433"/>
            <a:ext cx="24130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347788" y="3052445"/>
            <a:ext cx="239713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716088" y="3052445"/>
            <a:ext cx="239713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Line 8"/>
          <p:cNvSpPr/>
          <p:nvPr/>
        </p:nvSpPr>
        <p:spPr>
          <a:xfrm>
            <a:off x="7818438" y="2890520"/>
            <a:ext cx="1944687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8" name="矩形 15"/>
          <p:cNvSpPr/>
          <p:nvPr/>
        </p:nvSpPr>
        <p:spPr>
          <a:xfrm>
            <a:off x="7729538" y="2769870"/>
            <a:ext cx="339725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886575" y="2907983"/>
            <a:ext cx="931863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0 .85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8026400" y="2925445"/>
          <a:ext cx="17376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419"/>
                <a:gridCol w="434419"/>
                <a:gridCol w="434419"/>
                <a:gridCol w="434419"/>
              </a:tblGrid>
              <a:tr h="368193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" name="矩形 55"/>
          <p:cNvSpPr/>
          <p:nvPr/>
        </p:nvSpPr>
        <p:spPr>
          <a:xfrm>
            <a:off x="8869363" y="2515870"/>
            <a:ext cx="4619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9.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8069263" y="3411220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0" name="表格 59"/>
          <p:cNvGraphicFramePr>
            <a:graphicFrameLocks noGrp="1"/>
          </p:cNvGraphicFramePr>
          <p:nvPr/>
        </p:nvGraphicFramePr>
        <p:xfrm>
          <a:off x="8464550" y="3839845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" name="矩形 62"/>
          <p:cNvSpPr/>
          <p:nvPr/>
        </p:nvSpPr>
        <p:spPr>
          <a:xfrm>
            <a:off x="9312275" y="2496820"/>
            <a:ext cx="3746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8047038" y="4216083"/>
          <a:ext cx="172561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403"/>
                <a:gridCol w="431403"/>
                <a:gridCol w="431403"/>
                <a:gridCol w="431403"/>
              </a:tblGrid>
              <a:tr h="370840"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" name="矩形 65"/>
          <p:cNvSpPr/>
          <p:nvPr/>
        </p:nvSpPr>
        <p:spPr>
          <a:xfrm>
            <a:off x="9332913" y="4684395"/>
            <a:ext cx="3730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8734425" y="3134995"/>
            <a:ext cx="104775" cy="203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7137400" y="3027045"/>
            <a:ext cx="239713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5" grpId="0"/>
      <p:bldP spid="34" grpId="0"/>
      <p:bldP spid="35" grpId="0"/>
      <p:bldP spid="37" grpId="0"/>
      <p:bldP spid="40" grpId="0"/>
      <p:bldP spid="42" grpId="0"/>
      <p:bldP spid="48" grpId="0"/>
      <p:bldP spid="49" grpId="0"/>
      <p:bldP spid="56" grpId="0"/>
      <p:bldP spid="63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5364" name="矩形 4"/>
          <p:cNvSpPr/>
          <p:nvPr/>
        </p:nvSpPr>
        <p:spPr>
          <a:xfrm>
            <a:off x="4435475" y="710883"/>
            <a:ext cx="30575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我会用竖式计算。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5" name="矩形 4"/>
          <p:cNvSpPr/>
          <p:nvPr/>
        </p:nvSpPr>
        <p:spPr>
          <a:xfrm>
            <a:off x="1412875" y="1609408"/>
            <a:ext cx="9591675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  0.161÷0.07=                                      78.2÷0.85=               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84600" y="1896745"/>
            <a:ext cx="650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2.3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9028113" y="1841183"/>
            <a:ext cx="6508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9.2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Line 8"/>
          <p:cNvSpPr/>
          <p:nvPr/>
        </p:nvSpPr>
        <p:spPr>
          <a:xfrm>
            <a:off x="2124075" y="2977833"/>
            <a:ext cx="1944688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4" name="矩形 15"/>
          <p:cNvSpPr/>
          <p:nvPr/>
        </p:nvSpPr>
        <p:spPr>
          <a:xfrm>
            <a:off x="2035175" y="2857183"/>
            <a:ext cx="338138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81113" y="2998470"/>
            <a:ext cx="9318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0 .07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2330450" y="3012758"/>
          <a:ext cx="17376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419"/>
                <a:gridCol w="434419"/>
                <a:gridCol w="434419"/>
                <a:gridCol w="434419"/>
              </a:tblGrid>
              <a:tr h="368193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矩形 36"/>
          <p:cNvSpPr/>
          <p:nvPr/>
        </p:nvSpPr>
        <p:spPr>
          <a:xfrm>
            <a:off x="3175000" y="2603183"/>
            <a:ext cx="461963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2787650" y="3414395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2770188" y="3927158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3616325" y="2582545"/>
            <a:ext cx="3746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2351088" y="4303395"/>
          <a:ext cx="172561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403"/>
                <a:gridCol w="431403"/>
                <a:gridCol w="431403"/>
                <a:gridCol w="431403"/>
              </a:tblGrid>
              <a:tr h="370840"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矩形 41"/>
          <p:cNvSpPr/>
          <p:nvPr/>
        </p:nvSpPr>
        <p:spPr>
          <a:xfrm>
            <a:off x="3636963" y="4771708"/>
            <a:ext cx="3730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589088" y="3169920"/>
            <a:ext cx="239713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536825" y="3206433"/>
            <a:ext cx="241300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347788" y="3052445"/>
            <a:ext cx="239713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716088" y="3052445"/>
            <a:ext cx="239713" cy="287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Line 8"/>
          <p:cNvSpPr/>
          <p:nvPr/>
        </p:nvSpPr>
        <p:spPr>
          <a:xfrm>
            <a:off x="7818438" y="2890520"/>
            <a:ext cx="1944687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8" name="矩形 15"/>
          <p:cNvSpPr/>
          <p:nvPr/>
        </p:nvSpPr>
        <p:spPr>
          <a:xfrm>
            <a:off x="7729538" y="2769870"/>
            <a:ext cx="339725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886575" y="2907983"/>
            <a:ext cx="931863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0 .85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8026400" y="2925445"/>
          <a:ext cx="173767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419"/>
                <a:gridCol w="434419"/>
                <a:gridCol w="434419"/>
                <a:gridCol w="434419"/>
              </a:tblGrid>
              <a:tr h="368193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" name="矩形 55"/>
          <p:cNvSpPr/>
          <p:nvPr/>
        </p:nvSpPr>
        <p:spPr>
          <a:xfrm>
            <a:off x="8869363" y="2515870"/>
            <a:ext cx="4619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9.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8069263" y="3411220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0" name="表格 59"/>
          <p:cNvGraphicFramePr>
            <a:graphicFrameLocks noGrp="1"/>
          </p:cNvGraphicFramePr>
          <p:nvPr/>
        </p:nvGraphicFramePr>
        <p:xfrm>
          <a:off x="8464550" y="3839845"/>
          <a:ext cx="128905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683"/>
                <a:gridCol w="429683"/>
                <a:gridCol w="429683"/>
              </a:tblGrid>
              <a:tr h="370840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2" marR="914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" name="矩形 62"/>
          <p:cNvSpPr/>
          <p:nvPr/>
        </p:nvSpPr>
        <p:spPr>
          <a:xfrm>
            <a:off x="9312275" y="2496820"/>
            <a:ext cx="3746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8047038" y="4216083"/>
          <a:ext cx="172561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403"/>
                <a:gridCol w="431403"/>
                <a:gridCol w="431403"/>
                <a:gridCol w="431403"/>
              </a:tblGrid>
              <a:tr h="370840"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3" marR="9144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" name="矩形 65"/>
          <p:cNvSpPr/>
          <p:nvPr/>
        </p:nvSpPr>
        <p:spPr>
          <a:xfrm>
            <a:off x="9332913" y="4684395"/>
            <a:ext cx="3730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8734425" y="3134995"/>
            <a:ext cx="104775" cy="203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7137400" y="3027045"/>
            <a:ext cx="239713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5" grpId="0"/>
      <p:bldP spid="34" grpId="0"/>
      <p:bldP spid="35" grpId="0"/>
      <p:bldP spid="37" grpId="0"/>
      <p:bldP spid="40" grpId="0"/>
      <p:bldP spid="42" grpId="0"/>
      <p:bldP spid="48" grpId="0"/>
      <p:bldP spid="49" grpId="0"/>
      <p:bldP spid="56" grpId="0"/>
      <p:bldP spid="63" grpId="0"/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7412" name="矩形 4"/>
          <p:cNvSpPr/>
          <p:nvPr/>
        </p:nvSpPr>
        <p:spPr>
          <a:xfrm>
            <a:off x="4413250" y="837248"/>
            <a:ext cx="2479675" cy="9540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比    大    小。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3" name="矩形 3"/>
          <p:cNvSpPr/>
          <p:nvPr/>
        </p:nvSpPr>
        <p:spPr>
          <a:xfrm>
            <a:off x="1827530" y="2274570"/>
            <a:ext cx="7904163" cy="23082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9.8÷0.12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9.8                       6.75÷25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6.75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7.89÷0.9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                        81÷1.5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 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54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0.375÷2.4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3.75×24           3.5÷0.7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    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35÷7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7888" y="2468563"/>
            <a:ext cx="5429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15300" y="2468563"/>
            <a:ext cx="5429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17888" y="3187700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21638" y="3187700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89350" y="3906838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21638" y="3906838"/>
            <a:ext cx="458787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402205" y="1659890"/>
            <a:ext cx="6868795" cy="3538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en-US" sz="2800" b="1">
                <a:latin typeface="Times New Roman" panose="02020603050405020304" charset="0"/>
              </a:rPr>
              <a:t>4.</a:t>
            </a:r>
            <a:r>
              <a:rPr lang="zh-CN" sz="2800" b="1">
                <a:ea typeface="宋体" panose="02010600030101010101" pitchFamily="2" charset="-122"/>
              </a:rPr>
              <a:t>在下面的括号里填上恰当的数。</a:t>
            </a:r>
            <a:r>
              <a:rPr lang="en-US" sz="2800" b="1">
                <a:latin typeface="Times New Roman" panose="02020603050405020304" charset="0"/>
              </a:rPr>
              <a:t>0.36</a:t>
            </a:r>
            <a:r>
              <a:rPr lang="en-US" sz="2800" b="1">
                <a:latin typeface="宋体" panose="02010600030101010101" pitchFamily="2" charset="-122"/>
              </a:rPr>
              <a:t>÷</a:t>
            </a:r>
            <a:r>
              <a:rPr lang="en-US" sz="2800" b="1">
                <a:latin typeface="Times New Roman" panose="02020603050405020304" charset="0"/>
              </a:rPr>
              <a:t>1.2=</a:t>
            </a:r>
            <a:r>
              <a:rPr lang="zh-CN" sz="2800" b="1">
                <a:ea typeface="宋体" panose="02010600030101010101" pitchFamily="2" charset="-122"/>
              </a:rPr>
              <a:t>（  </a:t>
            </a:r>
            <a:r>
              <a:rPr lang="en-US" altLang="zh-CN" sz="2800" b="1">
                <a:ea typeface="宋体" panose="02010600030101010101" pitchFamily="2" charset="-122"/>
              </a:rPr>
              <a:t>      </a:t>
            </a:r>
            <a:r>
              <a:rPr lang="zh-CN" sz="2800" b="1">
                <a:ea typeface="宋体" panose="02010600030101010101" pitchFamily="2" charset="-122"/>
              </a:rPr>
              <a:t>  ）</a:t>
            </a:r>
            <a:r>
              <a:rPr lang="en-US" sz="2800" b="1">
                <a:latin typeface="宋体" panose="02010600030101010101" pitchFamily="2" charset="-122"/>
              </a:rPr>
              <a:t>÷</a:t>
            </a:r>
            <a:r>
              <a:rPr lang="en-US" sz="2800" b="1">
                <a:latin typeface="Times New Roman" panose="02020603050405020304" charset="0"/>
              </a:rPr>
              <a:t>12=</a:t>
            </a:r>
            <a:r>
              <a:rPr lang="zh-CN" sz="2800" b="1">
                <a:ea typeface="宋体" panose="02010600030101010101" pitchFamily="2" charset="-122"/>
              </a:rPr>
              <a:t>（  </a:t>
            </a:r>
            <a:r>
              <a:rPr lang="en-US" altLang="zh-CN" sz="2800" b="1">
                <a:ea typeface="宋体" panose="02010600030101010101" pitchFamily="2" charset="-122"/>
              </a:rPr>
              <a:t>       </a:t>
            </a:r>
            <a:r>
              <a:rPr lang="zh-CN" sz="2800" b="1">
                <a:ea typeface="宋体" panose="02010600030101010101" pitchFamily="2" charset="-122"/>
              </a:rPr>
              <a:t>  ）</a:t>
            </a:r>
            <a:r>
              <a:rPr lang="en-US" sz="2800" b="1">
                <a:latin typeface="Times New Roman" panose="02020603050405020304" charset="0"/>
              </a:rPr>
              <a:t>2.4</a:t>
            </a:r>
            <a:r>
              <a:rPr lang="en-US" sz="2800" b="1">
                <a:latin typeface="宋体" panose="02010600030101010101" pitchFamily="2" charset="-122"/>
              </a:rPr>
              <a:t>÷</a:t>
            </a:r>
            <a:r>
              <a:rPr lang="en-US" sz="2800" b="1">
                <a:latin typeface="Times New Roman" panose="02020603050405020304" charset="0"/>
              </a:rPr>
              <a:t>0.06=240</a:t>
            </a:r>
            <a:r>
              <a:rPr lang="en-US" sz="2800" b="1">
                <a:latin typeface="宋体" panose="02010600030101010101" pitchFamily="2" charset="-122"/>
              </a:rPr>
              <a:t>÷</a:t>
            </a:r>
            <a:r>
              <a:rPr lang="zh-CN" sz="2800" b="1">
                <a:ea typeface="宋体" panose="02010600030101010101" pitchFamily="2" charset="-122"/>
              </a:rPr>
              <a:t>（</a:t>
            </a:r>
            <a:r>
              <a:rPr lang="en-US" sz="2800" b="1">
                <a:latin typeface="宋体" panose="02010600030101010101" pitchFamily="2" charset="-122"/>
              </a:rPr>
              <a:t>       </a:t>
            </a:r>
            <a:r>
              <a:rPr lang="zh-CN" sz="2800" b="1">
                <a:ea typeface="宋体" panose="02010600030101010101" pitchFamily="2" charset="-122"/>
              </a:rPr>
              <a:t>）</a:t>
            </a:r>
            <a:r>
              <a:rPr lang="en-US" sz="2800" b="1">
                <a:latin typeface="Times New Roman" panose="02020603050405020304" charset="0"/>
              </a:rPr>
              <a:t>=</a:t>
            </a:r>
            <a:r>
              <a:rPr lang="zh-CN" sz="2800" b="1">
                <a:ea typeface="宋体" panose="02010600030101010101" pitchFamily="2" charset="-122"/>
              </a:rPr>
              <a:t>（  </a:t>
            </a:r>
            <a:r>
              <a:rPr lang="en-US" altLang="zh-CN" sz="2800" b="1">
                <a:ea typeface="宋体" panose="02010600030101010101" pitchFamily="2" charset="-122"/>
              </a:rPr>
              <a:t>       </a:t>
            </a:r>
            <a:r>
              <a:rPr lang="zh-CN" sz="2800" b="1">
                <a:ea typeface="宋体" panose="02010600030101010101" pitchFamily="2" charset="-122"/>
              </a:rPr>
              <a:t>  ）</a:t>
            </a:r>
            <a:r>
              <a:rPr lang="en-US" sz="2800" b="1">
                <a:latin typeface="Times New Roman" panose="02020603050405020304" charset="0"/>
              </a:rPr>
              <a:t>87</a:t>
            </a:r>
            <a:r>
              <a:rPr lang="en-US" sz="2800" b="1">
                <a:latin typeface="宋体" panose="02010600030101010101" pitchFamily="2" charset="-122"/>
              </a:rPr>
              <a:t>÷</a:t>
            </a:r>
            <a:r>
              <a:rPr lang="en-US" sz="2800" b="1">
                <a:latin typeface="Times New Roman" panose="02020603050405020304" charset="0"/>
              </a:rPr>
              <a:t>0.03=</a:t>
            </a:r>
            <a:r>
              <a:rPr lang="zh-CN" sz="2800" b="1">
                <a:ea typeface="宋体" panose="02010600030101010101" pitchFamily="2" charset="-122"/>
              </a:rPr>
              <a:t>（   </a:t>
            </a:r>
            <a:r>
              <a:rPr lang="en-US" altLang="zh-CN" sz="2800" b="1">
                <a:ea typeface="宋体" panose="02010600030101010101" pitchFamily="2" charset="-122"/>
              </a:rPr>
              <a:t>      </a:t>
            </a:r>
            <a:r>
              <a:rPr lang="zh-CN" sz="2800" b="1">
                <a:ea typeface="宋体" panose="02010600030101010101" pitchFamily="2" charset="-122"/>
              </a:rPr>
              <a:t> ）</a:t>
            </a:r>
            <a:r>
              <a:rPr lang="en-US" sz="2800" b="1">
                <a:latin typeface="宋体" panose="02010600030101010101" pitchFamily="2" charset="-122"/>
              </a:rPr>
              <a:t>÷</a:t>
            </a:r>
            <a:r>
              <a:rPr lang="en-US" sz="2800" b="1">
                <a:latin typeface="Times New Roman" panose="02020603050405020304" charset="0"/>
              </a:rPr>
              <a:t>3=</a:t>
            </a:r>
            <a:r>
              <a:rPr lang="zh-CN" sz="2800" b="1">
                <a:ea typeface="宋体" panose="02010600030101010101" pitchFamily="2" charset="-122"/>
              </a:rPr>
              <a:t>（   </a:t>
            </a:r>
            <a:r>
              <a:rPr lang="en-US" altLang="zh-CN" sz="2800" b="1">
                <a:ea typeface="宋体" panose="02010600030101010101" pitchFamily="2" charset="-122"/>
              </a:rPr>
              <a:t>     </a:t>
            </a:r>
            <a:r>
              <a:rPr lang="zh-CN" sz="2800" b="1">
                <a:ea typeface="宋体" panose="02010600030101010101" pitchFamily="2" charset="-122"/>
              </a:rPr>
              <a:t> ）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5320" y="2825115"/>
            <a:ext cx="110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3.6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0865" y="2825115"/>
            <a:ext cx="110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0.3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3980" y="3688715"/>
            <a:ext cx="110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6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8070" y="3724275"/>
            <a:ext cx="110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40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9070" y="4486910"/>
            <a:ext cx="1322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2900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8615" y="4552950"/>
            <a:ext cx="1407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8700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5" grpId="0"/>
      <p:bldP spid="5" grpId="1"/>
      <p:bldP spid="6" grpId="0"/>
      <p:bldP spid="6" grpId="1"/>
      <p:bldP spid="8" grpId="0"/>
      <p:bldP spid="8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9460" name="矩形 4"/>
          <p:cNvSpPr/>
          <p:nvPr/>
        </p:nvSpPr>
        <p:spPr>
          <a:xfrm>
            <a:off x="2989263" y="963613"/>
            <a:ext cx="6788150" cy="11350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一个汽油桶最多能装汽油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千克，要装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2.4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千克汽油，需要多少个这样的汽油桶？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38713" y="2543175"/>
            <a:ext cx="26987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2.4÷0.4=6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（个）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Line 8"/>
          <p:cNvSpPr/>
          <p:nvPr/>
        </p:nvSpPr>
        <p:spPr>
          <a:xfrm flipV="1">
            <a:off x="5535613" y="3571875"/>
            <a:ext cx="1412875" cy="20638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" name="矩形 23"/>
          <p:cNvSpPr/>
          <p:nvPr/>
        </p:nvSpPr>
        <p:spPr>
          <a:xfrm>
            <a:off x="5446713" y="3471863"/>
            <a:ext cx="338137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14888" y="3602038"/>
            <a:ext cx="74295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0 .4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745163" y="3629025"/>
          <a:ext cx="128587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5"/>
                <a:gridCol w="428625"/>
                <a:gridCol w="428625"/>
              </a:tblGrid>
              <a:tr h="368193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53" marR="9145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756275" y="3986213"/>
          <a:ext cx="1765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325"/>
                <a:gridCol w="441325"/>
                <a:gridCol w="441325"/>
                <a:gridCol w="441325"/>
              </a:tblGrid>
              <a:tr h="370840">
                <a:tc>
                  <a:txBody>
                    <a:bodyPr/>
                    <a:p>
                      <a:r>
                        <a:rPr lang="en-US" altLang="zh-CN" sz="240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p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6242050" y="4467225"/>
          <a:ext cx="42862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5"/>
              </a:tblGrid>
              <a:tr h="370840">
                <a:tc>
                  <a:txBody>
                    <a:bodyPr/>
                    <a:p>
                      <a:r>
                        <a:rPr lang="en-US" altLang="zh-CN" sz="240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zh-CN" altLang="en-US" sz="240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226" marR="91226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矩形 33"/>
          <p:cNvSpPr/>
          <p:nvPr/>
        </p:nvSpPr>
        <p:spPr>
          <a:xfrm>
            <a:off x="6165850" y="3192463"/>
            <a:ext cx="373063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2313" y="5194300"/>
            <a:ext cx="40655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答：需要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个这样的汽油桶。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26" grpId="0"/>
      <p:bldP spid="34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305050" y="2762250"/>
            <a:ext cx="7323138" cy="3416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一个数除以小数的计算方法：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、先移动除数的小数点，使它变成整数；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、除数的小数点向右移动几位，被除数的小数点也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向右移动几位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位数不够的，在被除数的末尾用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补足）；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、按照除数是整数的小数除法进行计算。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3863340" y="591185"/>
            <a:ext cx="4043045" cy="2043430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 b="1">
                <a:solidFill>
                  <a:schemeClr val="tx1"/>
                </a:solidFill>
              </a:rPr>
              <a:t>我学会了：</a:t>
            </a:r>
            <a:endParaRPr lang="zh-CN" altLang="en-US" sz="4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0485" name="矩形 26"/>
          <p:cNvSpPr>
            <a:spLocks noChangeArrowheads="1"/>
          </p:cNvSpPr>
          <p:nvPr/>
        </p:nvSpPr>
        <p:spPr bwMode="auto">
          <a:xfrm>
            <a:off x="3417888" y="1076325"/>
            <a:ext cx="52276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一个数除以小数</a:t>
            </a:r>
            <a:endParaRPr kumimoji="0" lang="zh-CN" altLang="en-US" sz="2800" b="1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2533" name="矩形 1"/>
          <p:cNvSpPr/>
          <p:nvPr/>
        </p:nvSpPr>
        <p:spPr>
          <a:xfrm>
            <a:off x="5187315" y="2230120"/>
            <a:ext cx="6096000" cy="28613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先移动除数的小数点，使它变成整数；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除数的小数点向右移动几位，被除数的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小数点也向右移动几位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位数不够的，在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被除数的末尾用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补足）；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按照除数是整数的小数除法进行计算。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534" name="文本框 18"/>
          <p:cNvSpPr txBox="1"/>
          <p:nvPr/>
        </p:nvSpPr>
        <p:spPr>
          <a:xfrm>
            <a:off x="2644775" y="3100388"/>
            <a:ext cx="1666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7     6   5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文本框 19"/>
          <p:cNvSpPr txBox="1"/>
          <p:nvPr/>
        </p:nvSpPr>
        <p:spPr>
          <a:xfrm>
            <a:off x="1060450" y="3100388"/>
            <a:ext cx="1279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0   8  5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465263" y="3322638"/>
            <a:ext cx="76200" cy="77788"/>
          </a:xfrm>
          <a:prstGeom prst="ellips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2537" name="直接连接符 21"/>
          <p:cNvCxnSpPr/>
          <p:nvPr/>
        </p:nvCxnSpPr>
        <p:spPr>
          <a:xfrm flipV="1">
            <a:off x="2419350" y="2976563"/>
            <a:ext cx="2119313" cy="14287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2538" name="文本框 22"/>
          <p:cNvSpPr txBox="1"/>
          <p:nvPr/>
        </p:nvSpPr>
        <p:spPr>
          <a:xfrm>
            <a:off x="2265363" y="2854325"/>
            <a:ext cx="436562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4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143250" y="3324225"/>
            <a:ext cx="76200" cy="76200"/>
          </a:xfrm>
          <a:prstGeom prst="ellips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2540" name="直接连接符 27"/>
          <p:cNvCxnSpPr/>
          <p:nvPr/>
        </p:nvCxnSpPr>
        <p:spPr>
          <a:xfrm>
            <a:off x="1060450" y="3140075"/>
            <a:ext cx="355600" cy="381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2541" name="文本框 28"/>
          <p:cNvSpPr txBox="1"/>
          <p:nvPr/>
        </p:nvSpPr>
        <p:spPr>
          <a:xfrm>
            <a:off x="3736975" y="2508250"/>
            <a:ext cx="3016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2" name="文本框 29"/>
          <p:cNvSpPr txBox="1"/>
          <p:nvPr/>
        </p:nvSpPr>
        <p:spPr>
          <a:xfrm>
            <a:off x="2701925" y="3560763"/>
            <a:ext cx="13954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7    6   5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2543" name="直接连接符 31"/>
          <p:cNvCxnSpPr/>
          <p:nvPr/>
        </p:nvCxnSpPr>
        <p:spPr>
          <a:xfrm flipV="1">
            <a:off x="2544763" y="4117975"/>
            <a:ext cx="1709737" cy="1270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2544" name="文本框 32"/>
          <p:cNvSpPr txBox="1"/>
          <p:nvPr/>
        </p:nvSpPr>
        <p:spPr>
          <a:xfrm>
            <a:off x="3749675" y="4130675"/>
            <a:ext cx="288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360805" y="1236345"/>
            <a:ext cx="8973820" cy="45231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3200" b="0">
                <a:latin typeface="Times New Roman" panose="02020603050405020304" charset="0"/>
              </a:rPr>
              <a:t>1.</a:t>
            </a:r>
            <a:r>
              <a:rPr lang="zh-CN" sz="3200" b="0">
                <a:ea typeface="宋体" panose="02010600030101010101" pitchFamily="2" charset="-122"/>
              </a:rPr>
              <a:t>写出下面各数去掉小数点后的数，并说说原数有什么变化，各扩大多少倍。</a:t>
            </a:r>
            <a:r>
              <a:rPr lang="en-US" sz="3200" b="0">
                <a:latin typeface="Times New Roman" panose="02020603050405020304" charset="0"/>
              </a:rPr>
              <a:t>   2.7 </a:t>
            </a:r>
            <a:r>
              <a:rPr lang="zh-CN" sz="3200" b="0">
                <a:ea typeface="宋体" panose="02010600030101010101" pitchFamily="2" charset="-122"/>
              </a:rPr>
              <a:t>—— （ </a:t>
            </a:r>
            <a:r>
              <a:rPr lang="en-US" altLang="zh-CN" sz="3200" b="0">
                <a:ea typeface="宋体" panose="02010600030101010101" pitchFamily="2" charset="-122"/>
              </a:rPr>
              <a:t> </a:t>
            </a:r>
            <a:r>
              <a:rPr lang="zh-CN" sz="3200" b="0">
                <a:ea typeface="宋体" panose="02010600030101010101" pitchFamily="2" charset="-122"/>
              </a:rPr>
              <a:t>    ）   </a:t>
            </a:r>
            <a:endParaRPr lang="zh-CN" sz="32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 b="0">
                <a:ea typeface="宋体" panose="02010600030101010101" pitchFamily="2" charset="-122"/>
              </a:rPr>
              <a:t>  </a:t>
            </a:r>
            <a:r>
              <a:rPr lang="en-US" sz="3200" b="0">
                <a:latin typeface="Times New Roman" panose="02020603050405020304" charset="0"/>
              </a:rPr>
              <a:t>0.82</a:t>
            </a:r>
            <a:r>
              <a:rPr lang="zh-CN" sz="3200" b="0">
                <a:ea typeface="宋体" panose="02010600030101010101" pitchFamily="2" charset="-122"/>
              </a:rPr>
              <a:t>——（       ）</a:t>
            </a:r>
            <a:r>
              <a:rPr lang="en-US" sz="3200" b="0">
                <a:latin typeface="Times New Roman" panose="02020603050405020304" charset="0"/>
              </a:rPr>
              <a:t>  0.092</a:t>
            </a:r>
            <a:r>
              <a:rPr lang="zh-CN" sz="3200" b="0">
                <a:ea typeface="宋体" panose="02010600030101010101" pitchFamily="2" charset="-122"/>
              </a:rPr>
              <a:t>——（  </a:t>
            </a:r>
            <a:r>
              <a:rPr lang="en-US" altLang="zh-CN" sz="3200" b="0">
                <a:ea typeface="宋体" panose="02010600030101010101" pitchFamily="2" charset="-122"/>
              </a:rPr>
              <a:t> </a:t>
            </a:r>
            <a:r>
              <a:rPr lang="zh-CN" sz="3200" b="0">
                <a:ea typeface="宋体" panose="02010600030101010101" pitchFamily="2" charset="-122"/>
              </a:rPr>
              <a:t>   ）  </a:t>
            </a:r>
            <a:endParaRPr lang="zh-CN" sz="32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 b="0">
                <a:ea typeface="宋体" panose="02010600030101010101" pitchFamily="2" charset="-122"/>
              </a:rPr>
              <a:t>  </a:t>
            </a:r>
            <a:r>
              <a:rPr lang="en-US" sz="3200" b="0">
                <a:latin typeface="Times New Roman" panose="02020603050405020304" charset="0"/>
              </a:rPr>
              <a:t>0.05</a:t>
            </a:r>
            <a:r>
              <a:rPr lang="zh-CN" sz="3200" b="0">
                <a:ea typeface="宋体" panose="02010600030101010101" pitchFamily="2" charset="-122"/>
              </a:rPr>
              <a:t>——（    </a:t>
            </a:r>
            <a:r>
              <a:rPr lang="en-US" altLang="zh-CN" sz="3200" b="0">
                <a:ea typeface="宋体" panose="02010600030101010101" pitchFamily="2" charset="-122"/>
              </a:rPr>
              <a:t> </a:t>
            </a:r>
            <a:r>
              <a:rPr lang="zh-CN" sz="3200" b="0">
                <a:ea typeface="宋体" panose="02010600030101010101" pitchFamily="2" charset="-122"/>
              </a:rPr>
              <a:t>  ）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7765" y="2927350"/>
            <a:ext cx="883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27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4420" y="3636010"/>
            <a:ext cx="883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82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7765" y="4345305"/>
            <a:ext cx="883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92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4420" y="5054600"/>
            <a:ext cx="883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6515" y="2927350"/>
            <a:ext cx="3319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扩大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6515" y="3573145"/>
            <a:ext cx="3319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扩大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6515" y="4313555"/>
            <a:ext cx="3319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扩大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1000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6515" y="5054600"/>
            <a:ext cx="3319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扩大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100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倍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4" grpId="0"/>
      <p:bldP spid="4" grpId="1"/>
      <p:bldP spid="8" grpId="0"/>
      <p:bldP spid="8" grpId="1"/>
      <p:bldP spid="5" grpId="0"/>
      <p:bldP spid="5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265555" y="956945"/>
            <a:ext cx="9660890" cy="2676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en-US" sz="2800" b="0">
                <a:latin typeface="Times New Roman" panose="02020603050405020304" charset="0"/>
              </a:rPr>
              <a:t>2.</a:t>
            </a:r>
            <a:r>
              <a:rPr lang="zh-CN" sz="2800" b="0">
                <a:ea typeface="宋体" panose="02010600030101010101" pitchFamily="2" charset="-122"/>
              </a:rPr>
              <a:t>不用计算，判断下面各式的商是否一样？请说明理由。</a:t>
            </a:r>
            <a:r>
              <a:rPr lang="en-US" sz="2800" b="0">
                <a:latin typeface="Times New Roman" panose="02020603050405020304" charset="0"/>
              </a:rPr>
              <a:t>120</a:t>
            </a:r>
            <a:r>
              <a:rPr lang="en-US" sz="2800" b="0">
                <a:latin typeface="宋体" panose="02010600030101010101" pitchFamily="2" charset="-122"/>
              </a:rPr>
              <a:t>÷</a:t>
            </a:r>
            <a:r>
              <a:rPr lang="en-US" sz="2800" b="0">
                <a:latin typeface="Times New Roman" panose="02020603050405020304" charset="0"/>
              </a:rPr>
              <a:t>30         12</a:t>
            </a:r>
            <a:r>
              <a:rPr lang="en-US" sz="2800" b="0">
                <a:latin typeface="宋体" panose="02010600030101010101" pitchFamily="2" charset="-122"/>
              </a:rPr>
              <a:t>÷</a:t>
            </a:r>
            <a:r>
              <a:rPr lang="en-US" sz="2800" b="0">
                <a:latin typeface="Times New Roman" panose="02020603050405020304" charset="0"/>
              </a:rPr>
              <a:t>3        1.2</a:t>
            </a:r>
            <a:r>
              <a:rPr lang="en-US" sz="2800" b="0">
                <a:latin typeface="宋体" panose="02010600030101010101" pitchFamily="2" charset="-122"/>
              </a:rPr>
              <a:t>÷</a:t>
            </a:r>
            <a:r>
              <a:rPr lang="en-US" sz="2800" b="0">
                <a:latin typeface="Times New Roman" panose="02020603050405020304" charset="0"/>
              </a:rPr>
              <a:t>0.3</a:t>
            </a:r>
            <a:endParaRPr lang="zh-CN" sz="2800" b="0">
              <a:ea typeface="宋体" panose="02010600030101010101" pitchFamily="2" charset="-122"/>
            </a:endParaRPr>
          </a:p>
          <a:p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2890" y="2259330"/>
            <a:ext cx="2921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商都一样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0025" y="5145405"/>
            <a:ext cx="2026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商</a:t>
            </a:r>
            <a:r>
              <a:rPr lang="zh-CN" altLang="en-US" sz="3600" b="1">
                <a:solidFill>
                  <a:srgbClr val="FF0000"/>
                </a:solidFill>
              </a:rPr>
              <a:t>不变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4855" y="4064635"/>
            <a:ext cx="796734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被除数和除数同时乘上或除以一个不为</a:t>
            </a:r>
            <a:r>
              <a:rPr kumimoji="0" lang="en-US" altLang="zh-CN" sz="2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kumimoji="0" lang="zh-CN" altLang="en-US" sz="2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的相同的数（            ）</a:t>
            </a:r>
            <a:r>
              <a:rPr kumimoji="0" lang="zh-CN" altLang="en-US" sz="28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zh-CN" altLang="en-US" sz="2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2800" b="1" i="0" u="none" strike="noStrike" kern="1200" cap="none" spc="3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337945" y="937260"/>
            <a:ext cx="9151620" cy="2306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教材第</a:t>
            </a:r>
            <a:r>
              <a:rPr lang="en-US" sz="2400" b="0">
                <a:latin typeface="宋体" panose="02010600030101010101" pitchFamily="2" charset="-122"/>
              </a:rPr>
              <a:t>28</a:t>
            </a:r>
            <a:r>
              <a:rPr lang="zh-CN" sz="2400" b="0">
                <a:ea typeface="宋体" panose="02010600030101010101" pitchFamily="2" charset="-122"/>
              </a:rPr>
              <a:t>页问题一：一个数除以小数怎样计算？</a:t>
            </a:r>
            <a:r>
              <a:rPr lang="en-US" sz="2400" b="0">
                <a:latin typeface="宋体" panose="02010600030101010101" pitchFamily="2" charset="-122"/>
              </a:rPr>
              <a:t> </a:t>
            </a:r>
            <a:r>
              <a:rPr lang="en-US" sz="2400" b="0">
                <a:latin typeface="Calibri" panose="020F0502020204030204" pitchFamily="34" charset="0"/>
                <a:ea typeface="宋体" panose="02010600030101010101" pitchFamily="2" charset="-122"/>
              </a:rPr>
              <a:t>1.</a:t>
            </a:r>
            <a:r>
              <a:rPr lang="zh-CN" sz="2400" b="0">
                <a:ea typeface="宋体" panose="02010600030101010101" pitchFamily="2" charset="-122"/>
              </a:rPr>
              <a:t>读例</a:t>
            </a:r>
            <a:r>
              <a:rPr lang="en-US" sz="2400" b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sz="2400" b="0">
                <a:latin typeface="Calibri" panose="020F0502020204030204" pitchFamily="34" charset="0"/>
                <a:ea typeface="宋体" panose="02010600030101010101" pitchFamily="2" charset="-122"/>
              </a:rPr>
              <a:t>并</a:t>
            </a:r>
            <a:r>
              <a:rPr lang="zh-CN" sz="2400" b="0">
                <a:ea typeface="宋体" panose="02010600030101010101" pitchFamily="2" charset="-122"/>
              </a:rPr>
              <a:t>列出算式。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填一填：一个数除以小数，先把除数变成（</a:t>
            </a:r>
            <a:r>
              <a:rPr lang="en-US" sz="2400" b="0">
                <a:latin typeface="宋体" panose="02010600030101010101" pitchFamily="2" charset="-122"/>
              </a:rPr>
              <a:t>    </a:t>
            </a:r>
            <a:r>
              <a:rPr lang="zh-CN" sz="2400" b="0">
                <a:ea typeface="宋体" panose="02010600030101010101" pitchFamily="2" charset="-122"/>
              </a:rPr>
              <a:t>），再计算；除数（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）多少倍，被除数也（</a:t>
            </a:r>
            <a:r>
              <a:rPr lang="en-US" sz="2400" b="0">
                <a:latin typeface="宋体" panose="02010600030101010101" pitchFamily="2" charset="-122"/>
              </a:rPr>
              <a:t>     </a:t>
            </a:r>
            <a:r>
              <a:rPr lang="zh-CN" sz="2400" b="0">
                <a:ea typeface="宋体" panose="02010600030101010101" pitchFamily="2" charset="-122"/>
              </a:rPr>
              <a:t>）多少倍。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7945" y="3992245"/>
            <a:ext cx="9151620" cy="17532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5"/>
            </a:solidFill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教材第</a:t>
            </a:r>
            <a:r>
              <a:rPr lang="en-US" sz="2400" b="0">
                <a:latin typeface="宋体" panose="02010600030101010101" pitchFamily="2" charset="-122"/>
              </a:rPr>
              <a:t>29</a:t>
            </a:r>
            <a:r>
              <a:rPr lang="zh-CN" sz="2400" b="0">
                <a:ea typeface="宋体" panose="02010600030101010101" pitchFamily="2" charset="-122"/>
              </a:rPr>
              <a:t>页问题二：被除数的小数位数不够怎么办？</a:t>
            </a:r>
            <a:r>
              <a:rPr lang="en-US" sz="2400" b="0">
                <a:latin typeface="宋体" panose="02010600030101010101" pitchFamily="2" charset="-122"/>
              </a:rPr>
              <a:t> 1.</a:t>
            </a:r>
            <a:r>
              <a:rPr lang="zh-CN" sz="2400" b="0">
                <a:ea typeface="宋体" panose="02010600030101010101" pitchFamily="2" charset="-122"/>
              </a:rPr>
              <a:t>计算例5。</a:t>
            </a:r>
            <a:r>
              <a:rPr lang="en-US" sz="2400" b="0">
                <a:latin typeface="宋体" panose="02010600030101010101" pitchFamily="2" charset="-122"/>
              </a:rPr>
              <a:t>2.</a:t>
            </a:r>
            <a:r>
              <a:rPr lang="zh-CN" sz="2400" b="0">
                <a:ea typeface="宋体" panose="02010600030101010101" pitchFamily="2" charset="-122"/>
              </a:rPr>
              <a:t>填一填：被除数位数不够，在被除数的末尾用（</a:t>
            </a:r>
            <a:r>
              <a:rPr lang="en-US" sz="2400" b="0">
                <a:latin typeface="宋体" panose="02010600030101010101" pitchFamily="2" charset="-122"/>
              </a:rPr>
              <a:t>   </a:t>
            </a:r>
            <a:r>
              <a:rPr lang="zh-CN" sz="2400" b="0">
                <a:ea typeface="宋体" panose="02010600030101010101" pitchFamily="2" charset="-122"/>
              </a:rPr>
              <a:t>）补足。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9097963" y="2687638"/>
            <a:ext cx="2811463" cy="1389063"/>
          </a:xfrm>
          <a:prstGeom prst="wedgeRoundRectCallout">
            <a:avLst>
              <a:gd name="adj1" fmla="val -167"/>
              <a:gd name="adj2" fmla="val 82213"/>
              <a:gd name="adj3" fmla="val 16667"/>
            </a:avLst>
          </a:prstGeom>
          <a:solidFill>
            <a:schemeClr val="accent6">
              <a:lumMod val="20000"/>
              <a:lumOff val="80000"/>
              <a:alpha val="58039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你能列出算式吗？说说你的想法。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3938" y="5446713"/>
            <a:ext cx="361791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7.65÷0.85=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        ）个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03475" y="4652963"/>
            <a:ext cx="6340475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求一个数里面包含多少另一个数用除法计算：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00" name="文本框 11"/>
          <p:cNvSpPr txBox="1"/>
          <p:nvPr/>
        </p:nvSpPr>
        <p:spPr>
          <a:xfrm>
            <a:off x="3189288" y="858838"/>
            <a:ext cx="6345237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奶奶编“中国结”，编一个要用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0.85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米丝绳。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20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013" y="1477963"/>
            <a:ext cx="931862" cy="81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圆角矩形标注 22"/>
          <p:cNvSpPr/>
          <p:nvPr/>
        </p:nvSpPr>
        <p:spPr>
          <a:xfrm>
            <a:off x="6159500" y="1711960"/>
            <a:ext cx="1993900" cy="798513"/>
          </a:xfrm>
          <a:prstGeom prst="wedgeRoundRectCallout">
            <a:avLst>
              <a:gd name="adj1" fmla="val -29602"/>
              <a:gd name="adj2" fmla="val 52386"/>
              <a:gd name="adj3" fmla="val 16667"/>
            </a:avLst>
          </a:prstGeom>
          <a:solidFill>
            <a:schemeClr val="bg1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l" defTabSz="9150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这些丝绳可以编几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个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中国结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”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？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2403475" y="1945640"/>
            <a:ext cx="2124075" cy="565150"/>
          </a:xfrm>
          <a:prstGeom prst="wedgeRoundRectCallout">
            <a:avLst>
              <a:gd name="adj1" fmla="val 24619"/>
              <a:gd name="adj2" fmla="val 54238"/>
              <a:gd name="adj3" fmla="val 16667"/>
            </a:avLst>
          </a:prstGeom>
          <a:solidFill>
            <a:sysClr val="window" lastClr="FFFFFF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这里有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7.65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米丝</a:t>
            </a: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绳。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0170" y="4754880"/>
            <a:ext cx="1736090" cy="1434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2621280"/>
            <a:ext cx="3799840" cy="202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36" name="圆角矩形 35"/>
          <p:cNvSpPr/>
          <p:nvPr/>
        </p:nvSpPr>
        <p:spPr>
          <a:xfrm>
            <a:off x="3875723" y="2333943"/>
            <a:ext cx="4048125" cy="2786063"/>
          </a:xfrm>
          <a:prstGeom prst="roundRect">
            <a:avLst>
              <a:gd name="adj" fmla="val 3969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02760" y="2527618"/>
            <a:ext cx="2655888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7.65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=765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厘米 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75773" y="3346768"/>
            <a:ext cx="2376487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0.85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米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=85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厘米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5773" y="4165918"/>
            <a:ext cx="2711450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765÷85=9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（个）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26498" y="5327968"/>
            <a:ext cx="5416550" cy="581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答：这些丝绳可以编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个”中国结”。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前凸弯带形 1"/>
          <p:cNvSpPr/>
          <p:nvPr/>
        </p:nvSpPr>
        <p:spPr>
          <a:xfrm>
            <a:off x="3082290" y="240665"/>
            <a:ext cx="6511290" cy="1490345"/>
          </a:xfrm>
          <a:prstGeom prst="ellipse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把单位名数改写成厘米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" grpId="0"/>
      <p:bldP spid="5" grpId="0"/>
      <p:bldP spid="6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前凸弯带形 1"/>
          <p:cNvSpPr/>
          <p:nvPr/>
        </p:nvSpPr>
        <p:spPr>
          <a:xfrm>
            <a:off x="3082290" y="240665"/>
            <a:ext cx="6511290" cy="1490345"/>
          </a:xfrm>
          <a:prstGeom prst="ellipseRibb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把除数转换成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整数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986213" y="2041525"/>
            <a:ext cx="23145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7.65÷0.85=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43138" y="4529138"/>
            <a:ext cx="6627812" cy="11350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依据：被除数和除数同时扩大相同的倍数（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除外）商不变。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95463" y="2636838"/>
            <a:ext cx="242252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7.65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也扩大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倍变成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765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下箭头 29"/>
          <p:cNvSpPr/>
          <p:nvPr/>
        </p:nvSpPr>
        <p:spPr>
          <a:xfrm>
            <a:off x="4305300" y="2600325"/>
            <a:ext cx="152400" cy="889000"/>
          </a:xfrm>
          <a:prstGeom prst="down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下箭头 30"/>
          <p:cNvSpPr/>
          <p:nvPr/>
        </p:nvSpPr>
        <p:spPr>
          <a:xfrm>
            <a:off x="5291138" y="2600325"/>
            <a:ext cx="161925" cy="866775"/>
          </a:xfrm>
          <a:prstGeom prst="down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65788" y="2617788"/>
            <a:ext cx="2625725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0.85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扩大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倍变成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85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43500" y="3582988"/>
            <a:ext cx="52228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85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1225" y="3609975"/>
            <a:ext cx="357188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÷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97325" y="3563938"/>
            <a:ext cx="7461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765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  <p:bldP spid="29" grpId="0"/>
      <p:bldP spid="30" grpId="0" bldLvl="0" animBg="1"/>
      <p:bldP spid="31" grpId="0" bldLvl="0" animBg="1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cxnSp>
        <p:nvCxnSpPr>
          <p:cNvPr id="8" name="直接箭头连接符 7"/>
          <p:cNvCxnSpPr/>
          <p:nvPr/>
        </p:nvCxnSpPr>
        <p:spPr>
          <a:xfrm>
            <a:off x="889000" y="3608388"/>
            <a:ext cx="1792288" cy="471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标注 32"/>
          <p:cNvSpPr/>
          <p:nvPr/>
        </p:nvSpPr>
        <p:spPr>
          <a:xfrm>
            <a:off x="6626225" y="1781175"/>
            <a:ext cx="4251325" cy="1827213"/>
          </a:xfrm>
          <a:prstGeom prst="wedgeRoundRectCallout">
            <a:avLst>
              <a:gd name="adj1" fmla="val 25775"/>
              <a:gd name="adj2" fmla="val 9550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除数和被除数同时扩大了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100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倍，就是他们的小数点分别向右移动两位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思源宋体 CN Heavy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思源宋体 CN Heavy"/>
            </a:endParaRPr>
          </a:p>
        </p:txBody>
      </p:sp>
      <p:sp>
        <p:nvSpPr>
          <p:cNvPr id="11271" name="矩形 28"/>
          <p:cNvSpPr/>
          <p:nvPr/>
        </p:nvSpPr>
        <p:spPr>
          <a:xfrm>
            <a:off x="2220913" y="1800225"/>
            <a:ext cx="19478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7.65÷0.85=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2" name="文本框 36"/>
          <p:cNvSpPr txBox="1"/>
          <p:nvPr/>
        </p:nvSpPr>
        <p:spPr>
          <a:xfrm>
            <a:off x="3117850" y="3208338"/>
            <a:ext cx="16668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7     6   5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文本框 38"/>
          <p:cNvSpPr txBox="1"/>
          <p:nvPr/>
        </p:nvSpPr>
        <p:spPr>
          <a:xfrm>
            <a:off x="1533525" y="3208338"/>
            <a:ext cx="1279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0   8  5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938338" y="3430588"/>
            <a:ext cx="76200" cy="76200"/>
          </a:xfrm>
          <a:prstGeom prst="ellips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1275" name="直接连接符 40"/>
          <p:cNvCxnSpPr/>
          <p:nvPr/>
        </p:nvCxnSpPr>
        <p:spPr>
          <a:xfrm flipV="1">
            <a:off x="2892425" y="3084513"/>
            <a:ext cx="2119313" cy="12700"/>
          </a:xfrm>
          <a:prstGeom prst="line">
            <a:avLst/>
          </a:prstGeom>
          <a:ln w="63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1276" name="文本框 41"/>
          <p:cNvSpPr txBox="1"/>
          <p:nvPr/>
        </p:nvSpPr>
        <p:spPr>
          <a:xfrm>
            <a:off x="2738438" y="2960688"/>
            <a:ext cx="436562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4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617913" y="3430588"/>
            <a:ext cx="76200" cy="76200"/>
          </a:xfrm>
          <a:prstGeom prst="ellips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533525" y="3246438"/>
            <a:ext cx="355600" cy="3825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5" name="文本框 44"/>
          <p:cNvSpPr txBox="1"/>
          <p:nvPr/>
        </p:nvSpPr>
        <p:spPr>
          <a:xfrm>
            <a:off x="4210050" y="2616200"/>
            <a:ext cx="3032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75000" y="3668713"/>
            <a:ext cx="13954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7    6   5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3017838" y="4225925"/>
            <a:ext cx="1711325" cy="1270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48" name="文本框 47"/>
          <p:cNvSpPr txBox="1"/>
          <p:nvPr/>
        </p:nvSpPr>
        <p:spPr>
          <a:xfrm>
            <a:off x="4222750" y="4238625"/>
            <a:ext cx="2905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41788" y="1820863"/>
            <a:ext cx="12334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（个）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820863" y="5208588"/>
            <a:ext cx="48053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这些丝绳可以编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个中国结。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5225" y="4238625"/>
            <a:ext cx="1736090" cy="143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C 0.00182 0.00393 0.00469 0.01805 0.01054 0.01689 C 0.01653 0.0155 0.02604 -0.00186 0.02982 -0.00672 " pathEditMode="relative" rAng="0" ptsTypes="AAA">
                                      <p:cBhvr>
                                        <p:cTn id="1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94 0.00069 C 0.03294 0.00115 0.03086 0.00185 0.03411 0.00301 C 0.03737 0.0044 0.04414 0.00833 0.04948 0.0074 C 0.05482 0.00648 0.05885 0.00023 0.06094 -0.00162 " pathEditMode="relative" rAng="0" ptsTypes="AAAA">
                                      <p:cBhvr>
                                        <p:cTn id="1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C 0.00066 0.00092 0.00105 0.00185 0.00521 0.00602 C 0.00938 0.01018 0.0142 0.02361 0.02097 0.01991 C 0.02761 0.01643 0.03555 -0.00533 0.03881 -0.01204 " pathEditMode="relative" rAng="0" ptsTypes="AAAA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052 0.00092 C 0.05169 0.00208 0.0543 0.00509 0.0582 0.00694 C 0.06198 0.00879 0.06654 0.0118 0.06992 0.01018 C 0.07344 0.00856 0.07461 0.00115 0.07552 -0.00093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40" grpId="0" bldLvl="0" animBg="1"/>
      <p:bldP spid="40" grpId="1" bldLvl="0" animBg="1"/>
      <p:bldP spid="43" grpId="0" bldLvl="0" animBg="1"/>
      <p:bldP spid="43" grpId="1" bldLvl="0" animBg="1"/>
      <p:bldP spid="45" grpId="0"/>
      <p:bldP spid="46" grpId="0"/>
      <p:bldP spid="48" grpId="0"/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2382</Words>
  <Application>WPS 演示</Application>
  <PresentationFormat>宽屏</PresentationFormat>
  <Paragraphs>474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思源宋体 CN Heavy</vt:lpstr>
      <vt:lpstr>Calibri</vt:lpstr>
      <vt:lpstr>等线</vt:lpstr>
      <vt:lpstr>Arial Unicode MS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复习导入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合作共学结</vt:lpstr>
      <vt:lpstr>当堂检测</vt:lpstr>
      <vt:lpstr>当堂检测</vt:lpstr>
      <vt:lpstr>当堂检测</vt:lpstr>
      <vt:lpstr>当堂检测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137</cp:revision>
  <dcterms:created xsi:type="dcterms:W3CDTF">2021-06-08T08:52:00Z</dcterms:created>
  <dcterms:modified xsi:type="dcterms:W3CDTF">2023-09-28T14:20:21Z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