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9144000" cy="6858000" type="screen4x3"/>
  <p:notesSz cx="6858000" cy="9144000"/>
  <p:custDataLst>
    <p:tags r:id="rId5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ctrTitle" idx="4294967295"/>
          </p:nvPr>
        </p:nvSpPr>
        <p:spPr>
          <a:xfrm>
            <a:off x="714375" y="642938"/>
            <a:ext cx="7772400" cy="1470025"/>
          </a:xfrm>
        </p:spPr>
        <p:txBody>
          <a:bodyPr vert="horz" wrap="square" lIns="91440" tIns="45720" rIns="91440" bIns="45720"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b="1"/>
              <a:t>Lesson 1 </a:t>
            </a:r>
            <a:br>
              <a:rPr lang="en-US" altLang="zh-CN" b="1"/>
            </a:br>
            <a:r>
              <a:rPr lang="en-US" altLang="zh-CN" b="1"/>
              <a:t>At the Airport</a:t>
            </a:r>
            <a:endParaRPr lang="en-US" altLang="zh-CN" b="1" dirty="0"/>
          </a:p>
        </p:txBody>
      </p:sp>
      <p:sp>
        <p:nvSpPr>
          <p:cNvPr id="5123" name="副标题 4"/>
          <p:cNvSpPr>
            <a:spLocks noGrp="1"/>
          </p:cNvSpPr>
          <p:nvPr>
            <p:ph type="subTitle" idx="4294967295"/>
          </p:nvPr>
        </p:nvSpPr>
        <p:spPr>
          <a:xfrm>
            <a:off x="1284288" y="3863975"/>
            <a:ext cx="6584950" cy="1857375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/>
            <a:endParaRPr dirty="0"/>
          </a:p>
        </p:txBody>
      </p:sp>
      <p:pic>
        <p:nvPicPr>
          <p:cNvPr id="5124" name="内容占位符 3" descr="Top-5-International-Airport-Travel-Tips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62125" y="2419350"/>
            <a:ext cx="5443538" cy="7231063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scale </a:t>
            </a:r>
            <a:r>
              <a:rPr lang="zh-CN" altLang="en-US" dirty="0"/>
              <a:t>磅秤</a:t>
            </a:r>
            <a:endParaRPr lang="zh-CN" altLang="en-US" dirty="0"/>
          </a:p>
        </p:txBody>
      </p:sp>
      <p:pic>
        <p:nvPicPr>
          <p:cNvPr id="14339" name="内容占位符 3" descr="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2000" y="1993900"/>
            <a:ext cx="4310063" cy="6411913"/>
          </a:xfrm>
        </p:spPr>
      </p:pic>
      <p:pic>
        <p:nvPicPr>
          <p:cNvPr id="48132" name="图片 4" descr="image-1-for-paper-pics-from-16-01-11-gallery-359118861-104746.jpg"/>
          <p:cNvPicPr>
            <a:picLocks noChangeAspect="1"/>
          </p:cNvPicPr>
          <p:nvPr/>
        </p:nvPicPr>
        <p:blipFill>
          <a:blip r:embed="rId2"/>
          <a:srcRect r="22580" b="-9138"/>
          <a:stretch>
            <a:fillRect/>
          </a:stretch>
        </p:blipFill>
        <p:spPr bwMode="auto">
          <a:xfrm>
            <a:off x="5143504" y="2428868"/>
            <a:ext cx="3276599" cy="3071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609600" y="5572125"/>
            <a:ext cx="8129588" cy="1031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Please put your luggage on the scale.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zh-CN" altLang="en-US" sz="2800" b="1" dirty="0">
                <a:latin typeface="Verdana" panose="020B0604030504040204" pitchFamily="34" charset="0"/>
              </a:rPr>
              <a:t>美语：</a:t>
            </a:r>
            <a:r>
              <a:rPr lang="en-US" altLang="zh-CN" sz="2800" b="1">
                <a:latin typeface="Verdana" panose="020B0604030504040204" pitchFamily="34" charset="0"/>
              </a:rPr>
              <a:t>scale</a:t>
            </a:r>
            <a:r>
              <a:rPr lang="zh-CN" altLang="en-US" sz="2800" b="1" dirty="0">
                <a:latin typeface="Verdana" panose="020B0604030504040204" pitchFamily="34" charset="0"/>
              </a:rPr>
              <a:t>；英式英语：</a:t>
            </a:r>
            <a:r>
              <a:rPr lang="en-US" altLang="zh-CN" sz="2800" b="1">
                <a:latin typeface="Verdana" panose="020B0604030504040204" pitchFamily="34" charset="0"/>
              </a:rPr>
              <a:t>scales</a:t>
            </a:r>
            <a:endParaRPr lang="en-US" altLang="zh-CN" sz="2800" b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baggage claim tag </a:t>
            </a:r>
            <a:r>
              <a:rPr lang="zh-CN" altLang="en-US" dirty="0"/>
              <a:t>行李提领证</a:t>
            </a:r>
            <a:endParaRPr lang="zh-CN" altLang="en-US" dirty="0"/>
          </a:p>
        </p:txBody>
      </p:sp>
      <p:pic>
        <p:nvPicPr>
          <p:cNvPr id="15363" name="内容占位符 3" descr="a0edc54bcd3b2d296ac2a23c3e94fdbe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74850" y="1852613"/>
            <a:ext cx="5638800" cy="6316662"/>
          </a:xfrm>
        </p:spPr>
      </p:pic>
      <p:sp>
        <p:nvSpPr>
          <p:cNvPr id="5" name="TextBox 4"/>
          <p:cNvSpPr txBox="1"/>
          <p:nvPr/>
        </p:nvSpPr>
        <p:spPr>
          <a:xfrm>
            <a:off x="1214438" y="5286375"/>
            <a:ext cx="7045325" cy="1039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Baggage claim tag can help you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find your bag if it is lost.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409700"/>
          </a:xfrm>
        </p:spPr>
        <p:txBody>
          <a:bodyPr vert="horz" wrap="square" lIns="91440" tIns="45720" rIns="91440" bIns="45720" anchor="b" anchorCtr="0"/>
          <a:p>
            <a:r>
              <a:rPr lang="en-US" altLang="zh-CN"/>
              <a:t>first class / business class / economy class </a:t>
            </a:r>
            <a:r>
              <a:rPr lang="zh-CN" altLang="en-US" dirty="0"/>
              <a:t>头等舱</a:t>
            </a:r>
            <a:r>
              <a:rPr lang="en-US" altLang="zh-CN"/>
              <a:t>/</a:t>
            </a:r>
            <a:r>
              <a:rPr lang="zh-CN" altLang="en-US" dirty="0"/>
              <a:t>商务舱</a:t>
            </a:r>
            <a:r>
              <a:rPr lang="en-US" altLang="zh-CN"/>
              <a:t>/</a:t>
            </a:r>
            <a:r>
              <a:rPr lang="zh-CN" altLang="en-US" dirty="0"/>
              <a:t>经济舱</a:t>
            </a:r>
            <a:endParaRPr lang="zh-CN" altLang="en-US" dirty="0"/>
          </a:p>
        </p:txBody>
      </p:sp>
      <p:pic>
        <p:nvPicPr>
          <p:cNvPr id="16387" name="内容占位符 3" descr="1(2)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4313" y="1785938"/>
            <a:ext cx="8766175" cy="3714750"/>
          </a:xfrm>
        </p:spPr>
      </p:pic>
      <p:sp>
        <p:nvSpPr>
          <p:cNvPr id="5" name="TextBox 4"/>
          <p:cNvSpPr txBox="1"/>
          <p:nvPr/>
        </p:nvSpPr>
        <p:spPr>
          <a:xfrm>
            <a:off x="928688" y="5572125"/>
            <a:ext cx="7808912" cy="1039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We flew first class / business class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/ economy class.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morning flight </a:t>
            </a:r>
            <a:r>
              <a:rPr lang="zh-CN" altLang="en-US" dirty="0"/>
              <a:t>早班飞机</a:t>
            </a:r>
            <a:endParaRPr lang="zh-CN" altLang="en-US" dirty="0"/>
          </a:p>
        </p:txBody>
      </p:sp>
      <p:pic>
        <p:nvPicPr>
          <p:cNvPr id="17411" name="内容占位符 5" descr="article-page-main-ehow-images-a04-ff-as-survive-red-eye-flights-europe-800x800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740025" y="1787525"/>
            <a:ext cx="3294063" cy="3319463"/>
          </a:xfrm>
        </p:spPr>
      </p:pic>
      <p:sp>
        <p:nvSpPr>
          <p:cNvPr id="50180" name="TextBox 3"/>
          <p:cNvSpPr txBox="1"/>
          <p:nvPr/>
        </p:nvSpPr>
        <p:spPr>
          <a:xfrm>
            <a:off x="785813" y="5286375"/>
            <a:ext cx="79978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I booked a morning flight to Beijing. 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night flight </a:t>
            </a:r>
            <a:r>
              <a:rPr lang="zh-CN" altLang="en-US" dirty="0"/>
              <a:t>晚班飞机</a:t>
            </a:r>
            <a:endParaRPr lang="zh-CN" altLang="en-US" dirty="0"/>
          </a:p>
        </p:txBody>
      </p:sp>
      <p:pic>
        <p:nvPicPr>
          <p:cNvPr id="18435" name="内容占位符 3" descr="flight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298700" y="1862138"/>
            <a:ext cx="4541838" cy="3101975"/>
          </a:xfrm>
        </p:spPr>
      </p:pic>
      <p:sp>
        <p:nvSpPr>
          <p:cNvPr id="51204" name="TextBox 4"/>
          <p:cNvSpPr txBox="1"/>
          <p:nvPr/>
        </p:nvSpPr>
        <p:spPr>
          <a:xfrm>
            <a:off x="1214438" y="5072063"/>
            <a:ext cx="7315200" cy="10398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I caught a night flight in order to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be here this morning. 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airline </a:t>
            </a:r>
            <a:r>
              <a:rPr lang="zh-CN" altLang="en-US" dirty="0"/>
              <a:t>航空公司</a:t>
            </a:r>
            <a:endParaRPr lang="zh-CN" altLang="en-US" dirty="0"/>
          </a:p>
        </p:txBody>
      </p:sp>
      <p:pic>
        <p:nvPicPr>
          <p:cNvPr id="19459" name="内容占位符 3" descr="QQ图片20140305231833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47888" y="1600200"/>
            <a:ext cx="5014912" cy="3475038"/>
          </a:xfrm>
          <a:effectLst>
            <a:outerShdw dist="139700" dir="2699999" algn="tl" rotWithShape="0">
              <a:srgbClr val="333333">
                <a:alpha val="64999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600200" y="5143500"/>
            <a:ext cx="6080125" cy="1544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Which airline is the world’s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largest discount airline ?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>
                <a:latin typeface="Verdana" panose="020B0604030504040204" pitchFamily="34" charset="0"/>
              </a:rPr>
              <a:t>Budget Airline</a:t>
            </a:r>
            <a:r>
              <a:rPr lang="en-US" altLang="zh-CN" sz="2800" b="1">
                <a:latin typeface="Verdana" panose="020B0604030504040204" pitchFamily="34" charset="0"/>
              </a:rPr>
              <a:t> </a:t>
            </a:r>
            <a:r>
              <a:rPr lang="zh-CN" altLang="en-US" sz="2800" b="1" dirty="0">
                <a:latin typeface="Verdana" panose="020B0604030504040204" pitchFamily="34" charset="0"/>
              </a:rPr>
              <a:t>廉价航空</a:t>
            </a:r>
            <a:endParaRPr lang="zh-CN" altLang="en-US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trolley </a:t>
            </a:r>
            <a:r>
              <a:rPr lang="zh-CN" altLang="en-US" dirty="0"/>
              <a:t>行李推车</a:t>
            </a:r>
            <a:endParaRPr lang="zh-CN" altLang="en-US" dirty="0"/>
          </a:p>
        </p:txBody>
      </p:sp>
      <p:pic>
        <p:nvPicPr>
          <p:cNvPr id="20483" name="内容占位符 3" descr="Aluminum-Alloy-Airport-Trolley.jpg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54375" y="1711325"/>
            <a:ext cx="2638425" cy="3232150"/>
          </a:xfrm>
        </p:spPr>
      </p:pic>
      <p:sp>
        <p:nvSpPr>
          <p:cNvPr id="4" name="TextBox 3"/>
          <p:cNvSpPr txBox="1"/>
          <p:nvPr/>
        </p:nvSpPr>
        <p:spPr>
          <a:xfrm>
            <a:off x="0" y="5286375"/>
            <a:ext cx="93662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You need a trolley for your three suitcases. 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title" idx="4294967295"/>
          </p:nvPr>
        </p:nvSpPr>
        <p:spPr>
          <a:xfrm>
            <a:off x="574675" y="304800"/>
            <a:ext cx="8569325" cy="1338263"/>
          </a:xfrm>
        </p:spPr>
        <p:txBody>
          <a:bodyPr vert="horz" wrap="square" lIns="91440" tIns="45720" rIns="91440" bIns="45720" anchor="b" anchorCtr="0"/>
          <a:p>
            <a:r>
              <a:rPr lang="en-US" altLang="zh-CN" sz="4200"/>
              <a:t>Departures board</a:t>
            </a:r>
            <a:r>
              <a:rPr lang="zh-CN" altLang="en-US" sz="4200" dirty="0"/>
              <a:t>班机起飞时间告示牌</a:t>
            </a:r>
            <a:endParaRPr lang="zh-CN" altLang="en-US" sz="4200" dirty="0"/>
          </a:p>
        </p:txBody>
      </p:sp>
      <p:pic>
        <p:nvPicPr>
          <p:cNvPr id="21507" name="内容占位符 3" descr="5021784-international-airport-departures-board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52650" y="1635125"/>
            <a:ext cx="4983163" cy="3751263"/>
          </a:xfrm>
        </p:spPr>
      </p:pic>
      <p:sp>
        <p:nvSpPr>
          <p:cNvPr id="5" name="TextBox 4"/>
          <p:cNvSpPr txBox="1"/>
          <p:nvPr/>
        </p:nvSpPr>
        <p:spPr>
          <a:xfrm>
            <a:off x="0" y="5357813"/>
            <a:ext cx="91440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Would you please go and check departures board and see if our flight is on time?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security gate</a:t>
            </a:r>
            <a:r>
              <a:rPr lang="zh-CN" altLang="en-US" dirty="0"/>
              <a:t>安检门</a:t>
            </a:r>
            <a:endParaRPr lang="zh-CN" altLang="en-US" dirty="0"/>
          </a:p>
        </p:txBody>
      </p:sp>
      <p:pic>
        <p:nvPicPr>
          <p:cNvPr id="22531" name="内容占位符 3" descr="airport_security_screening_services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592388" y="1635125"/>
            <a:ext cx="4333875" cy="3663950"/>
          </a:xfrm>
        </p:spPr>
      </p:pic>
      <p:sp>
        <p:nvSpPr>
          <p:cNvPr id="4" name="TextBox 3"/>
          <p:cNvSpPr txBox="1"/>
          <p:nvPr/>
        </p:nvSpPr>
        <p:spPr>
          <a:xfrm>
            <a:off x="642938" y="5500688"/>
            <a:ext cx="8685212" cy="10398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You have to take off your belt and shoes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 to go through security gate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mechanical passage </a:t>
            </a:r>
            <a:r>
              <a:rPr lang="zh-CN" altLang="en-US" dirty="0"/>
              <a:t>电动步道</a:t>
            </a:r>
            <a:endParaRPr lang="zh-CN" altLang="en-US" dirty="0"/>
          </a:p>
        </p:txBody>
      </p:sp>
      <p:pic>
        <p:nvPicPr>
          <p:cNvPr id="23555" name="内容占位符 5" descr="933137-tunnel-in-airport-with-mechanical-passage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62188" y="1779588"/>
            <a:ext cx="5022850" cy="6473825"/>
          </a:xfrm>
        </p:spPr>
      </p:pic>
      <p:sp>
        <p:nvSpPr>
          <p:cNvPr id="4" name="TextBox 3"/>
          <p:cNvSpPr txBox="1"/>
          <p:nvPr/>
        </p:nvSpPr>
        <p:spPr>
          <a:xfrm>
            <a:off x="609600" y="5500688"/>
            <a:ext cx="8534400" cy="10398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Let’s go down the mechanical passage.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It’ll save us  some time.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airport </a:t>
            </a:r>
            <a:r>
              <a:rPr lang="zh-CN" altLang="en-US" dirty="0"/>
              <a:t>机场</a:t>
            </a:r>
            <a:endParaRPr lang="zh-CN" altLang="en-US" dirty="0"/>
          </a:p>
        </p:txBody>
      </p:sp>
      <p:pic>
        <p:nvPicPr>
          <p:cNvPr id="6147" name="内容占位符 3" descr="Mumbai_Airport (9)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62200" y="1628775"/>
            <a:ext cx="4848225" cy="3749675"/>
          </a:xfrm>
        </p:spPr>
      </p:pic>
      <p:pic>
        <p:nvPicPr>
          <p:cNvPr id="6148" name="图片 4" descr="LearningVocabulary_l-1cbg6mr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063" y="214313"/>
            <a:ext cx="2667000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928688" y="5286375"/>
            <a:ext cx="70373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We arrived at the airport 8 a.m. 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duty free shop </a:t>
            </a:r>
            <a:r>
              <a:rPr lang="zh-CN" altLang="en-US" dirty="0"/>
              <a:t>免税商店</a:t>
            </a:r>
            <a:endParaRPr lang="zh-CN" altLang="en-US" dirty="0"/>
          </a:p>
        </p:txBody>
      </p:sp>
      <p:pic>
        <p:nvPicPr>
          <p:cNvPr id="24579" name="内容占位符 5" descr="fukuoka_duty-free-shop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62125" y="1779588"/>
            <a:ext cx="5649913" cy="6731000"/>
          </a:xfrm>
        </p:spPr>
      </p:pic>
      <p:sp>
        <p:nvSpPr>
          <p:cNvPr id="4" name="TextBox 3"/>
          <p:cNvSpPr txBox="1"/>
          <p:nvPr/>
        </p:nvSpPr>
        <p:spPr>
          <a:xfrm>
            <a:off x="1214438" y="5643563"/>
            <a:ext cx="6900862" cy="10398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There is still an hour left.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Let’s hang out the duty free shop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(departures) gate </a:t>
            </a:r>
            <a:r>
              <a:rPr lang="zh-CN" altLang="en-US" dirty="0"/>
              <a:t>登机门</a:t>
            </a:r>
            <a:endParaRPr lang="zh-CN" altLang="en-US" dirty="0"/>
          </a:p>
        </p:txBody>
      </p:sp>
      <p:pic>
        <p:nvPicPr>
          <p:cNvPr id="25603" name="内容占位符 3" descr="departure-gate-istock_000019522583large-main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62125" y="1920875"/>
            <a:ext cx="5407025" cy="5364163"/>
          </a:xfrm>
        </p:spPr>
      </p:pic>
      <p:sp>
        <p:nvSpPr>
          <p:cNvPr id="58372" name="TextBox 4"/>
          <p:cNvSpPr txBox="1"/>
          <p:nvPr/>
        </p:nvSpPr>
        <p:spPr>
          <a:xfrm>
            <a:off x="71438" y="5357813"/>
            <a:ext cx="8858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Would you please tell me where Gate 9 is?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departure lounge/waiting room</a:t>
            </a:r>
            <a:br>
              <a:rPr lang="en-US" altLang="zh-CN"/>
            </a:br>
            <a:r>
              <a:rPr lang="zh-CN" altLang="en-US" dirty="0"/>
              <a:t>候机楼</a:t>
            </a:r>
            <a:endParaRPr lang="zh-CN" altLang="en-US" dirty="0"/>
          </a:p>
        </p:txBody>
      </p:sp>
      <p:pic>
        <p:nvPicPr>
          <p:cNvPr id="26627" name="内容占位符 3" descr="516624-departure-lounge.jpe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01888" y="1852613"/>
            <a:ext cx="4479925" cy="6632575"/>
          </a:xfrm>
        </p:spPr>
      </p:pic>
      <p:sp>
        <p:nvSpPr>
          <p:cNvPr id="59396" name="TextBox 4"/>
          <p:cNvSpPr txBox="1"/>
          <p:nvPr/>
        </p:nvSpPr>
        <p:spPr>
          <a:xfrm>
            <a:off x="714375" y="5214938"/>
            <a:ext cx="7770813" cy="10398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You can charge your phone in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the departure lounge/waiting room.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runway </a:t>
            </a:r>
            <a:r>
              <a:rPr lang="zh-CN" altLang="en-US" dirty="0"/>
              <a:t>跑道</a:t>
            </a:r>
            <a:endParaRPr lang="zh-CN" altLang="en-US" dirty="0"/>
          </a:p>
        </p:txBody>
      </p:sp>
      <p:pic>
        <p:nvPicPr>
          <p:cNvPr id="27651" name="内容占位符 3" descr="Runway (1)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89163" y="1852613"/>
            <a:ext cx="5033962" cy="7510462"/>
          </a:xfrm>
        </p:spPr>
      </p:pic>
      <p:sp>
        <p:nvSpPr>
          <p:cNvPr id="60420" name="TextBox 4"/>
          <p:cNvSpPr txBox="1"/>
          <p:nvPr/>
        </p:nvSpPr>
        <p:spPr>
          <a:xfrm>
            <a:off x="857250" y="5643563"/>
            <a:ext cx="80930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Here comes our plane on the runway.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fragile item </a:t>
            </a:r>
            <a:r>
              <a:rPr lang="zh-CN" altLang="en-US" dirty="0"/>
              <a:t>易碎物品</a:t>
            </a:r>
            <a:endParaRPr lang="zh-CN" altLang="en-US" dirty="0"/>
          </a:p>
        </p:txBody>
      </p:sp>
      <p:pic>
        <p:nvPicPr>
          <p:cNvPr id="28675" name="内容占位符 3" descr="fragile.jpg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54375" y="1711325"/>
            <a:ext cx="2420938" cy="3232150"/>
          </a:xfrm>
        </p:spPr>
      </p:pic>
      <p:sp>
        <p:nvSpPr>
          <p:cNvPr id="4" name="TextBox 3"/>
          <p:cNvSpPr txBox="1"/>
          <p:nvPr/>
        </p:nvSpPr>
        <p:spPr>
          <a:xfrm>
            <a:off x="585788" y="5429250"/>
            <a:ext cx="85582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Are there any fragile items in your bag?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VIP lounge</a:t>
            </a:r>
            <a:r>
              <a:rPr lang="zh-CN" altLang="en-US" dirty="0"/>
              <a:t>机场贵宾室</a:t>
            </a:r>
            <a:endParaRPr lang="zh-CN" altLang="en-US" dirty="0"/>
          </a:p>
        </p:txBody>
      </p:sp>
      <p:pic>
        <p:nvPicPr>
          <p:cNvPr id="29699" name="内容占位符 3" descr="20120111_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62413" y="2393950"/>
            <a:ext cx="4522787" cy="3105150"/>
          </a:xfrm>
          <a:ln w="38100" cap="sq">
            <a:solidFill>
              <a:srgbClr val="000000">
                <a:alpha val="100000"/>
              </a:srgbClr>
            </a:solidFill>
            <a:miter/>
          </a:ln>
          <a:effectLst>
            <a:outerShdw dist="38100" dir="2699999" algn="tl" rotWithShape="0">
              <a:srgbClr val="000000">
                <a:alpha val="42999"/>
              </a:srgbClr>
            </a:outerShdw>
          </a:effectLst>
        </p:spPr>
      </p:pic>
      <p:pic>
        <p:nvPicPr>
          <p:cNvPr id="5" name="图片 4" descr="vip_loun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714500"/>
            <a:ext cx="2986088" cy="3311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8625" y="5572125"/>
            <a:ext cx="7581900" cy="1039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Waiting in the VIP lounge must be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really enjoyable.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window seat </a:t>
            </a:r>
            <a:r>
              <a:rPr lang="zh-CN" altLang="en-US" dirty="0"/>
              <a:t>靠窗座位</a:t>
            </a:r>
            <a:endParaRPr lang="zh-CN" altLang="en-US" dirty="0"/>
          </a:p>
        </p:txBody>
      </p:sp>
      <p:pic>
        <p:nvPicPr>
          <p:cNvPr id="30723" name="内容占位符 3" descr="SEAT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89163" y="1852613"/>
            <a:ext cx="4887912" cy="7291387"/>
          </a:xfrm>
        </p:spPr>
      </p:pic>
      <p:sp>
        <p:nvSpPr>
          <p:cNvPr id="5" name="TextBox 4"/>
          <p:cNvSpPr txBox="1"/>
          <p:nvPr/>
        </p:nvSpPr>
        <p:spPr>
          <a:xfrm>
            <a:off x="2143125" y="5572125"/>
            <a:ext cx="50879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I prefer window seats.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aisle seat</a:t>
            </a:r>
            <a:r>
              <a:rPr lang="zh-CN" altLang="en-US" dirty="0"/>
              <a:t>靠走道座位</a:t>
            </a:r>
            <a:endParaRPr lang="zh-CN" altLang="en-US" dirty="0"/>
          </a:p>
        </p:txBody>
      </p:sp>
      <p:pic>
        <p:nvPicPr>
          <p:cNvPr id="31747" name="内容占位符 3" descr="2758918097_23d6523c3b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60725" y="1920875"/>
            <a:ext cx="2786063" cy="7339013"/>
          </a:xfrm>
        </p:spPr>
      </p:pic>
      <p:sp>
        <p:nvSpPr>
          <p:cNvPr id="5" name="TextBox 4"/>
          <p:cNvSpPr txBox="1"/>
          <p:nvPr/>
        </p:nvSpPr>
        <p:spPr>
          <a:xfrm>
            <a:off x="928688" y="5572125"/>
            <a:ext cx="7777162" cy="1039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If there are no more window seats,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I’d like an aisle seat then. 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More words and phrases</a:t>
            </a:r>
            <a:endParaRPr lang="en-US" altLang="zh-CN" dirty="0"/>
          </a:p>
        </p:txBody>
      </p:sp>
      <p:sp>
        <p:nvSpPr>
          <p:cNvPr id="32771" name="内容占位符 2"/>
          <p:cNvSpPr>
            <a:spLocks noGrp="1"/>
          </p:cNvSpPr>
          <p:nvPr>
            <p:ph sz="half" idx="1"/>
          </p:nvPr>
        </p:nvSpPr>
        <p:spPr>
          <a:xfrm>
            <a:off x="4643438" y="1643063"/>
            <a:ext cx="4714875" cy="4000500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marL="469900" lvl="0" indent="-469900"/>
            <a:r>
              <a:rPr lang="en-US" altLang="zh-CN" sz="3000"/>
              <a:t>Make a reservation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Flight number 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Check in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One-way ticket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/Single ticket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Round-trip ticket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 / Return ticket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Open return (ticket)</a:t>
            </a:r>
            <a:endParaRPr lang="en-US" altLang="zh-CN" sz="3000" dirty="0"/>
          </a:p>
        </p:txBody>
      </p:sp>
      <p:sp>
        <p:nvSpPr>
          <p:cNvPr id="32772" name="内容占位符 5"/>
          <p:cNvSpPr>
            <a:spLocks noGrp="1"/>
          </p:cNvSpPr>
          <p:nvPr>
            <p:ph sz="quarter" idx="1"/>
          </p:nvPr>
        </p:nvSpPr>
        <p:spPr>
          <a:xfrm>
            <a:off x="500063" y="1714500"/>
            <a:ext cx="4041775" cy="395128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469900" lvl="0" indent="-469900"/>
            <a:r>
              <a:rPr lang="zh-CN" altLang="en-US" sz="3000" dirty="0"/>
              <a:t>预订机票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班机号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办理登机手续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单程票</a:t>
            </a:r>
            <a:endParaRPr lang="zh-CN" altLang="en-US" sz="3000"/>
          </a:p>
          <a:p>
            <a:pPr marL="469900" lvl="0" indent="-469900"/>
            <a:endParaRPr lang="zh-CN" altLang="en-US" sz="3000"/>
          </a:p>
          <a:p>
            <a:pPr marL="469900" lvl="0" indent="-469900"/>
            <a:r>
              <a:rPr lang="zh-CN" altLang="en-US" sz="3000" dirty="0"/>
              <a:t>往返票</a:t>
            </a:r>
            <a:endParaRPr lang="zh-CN" altLang="en-US" sz="3000"/>
          </a:p>
          <a:p>
            <a:pPr marL="469900" lvl="0" indent="-469900">
              <a:buNone/>
            </a:pPr>
            <a:endParaRPr lang="zh-CN" altLang="en-US" sz="3000"/>
          </a:p>
          <a:p>
            <a:pPr marL="469900" lvl="0" indent="-469900"/>
            <a:r>
              <a:rPr lang="zh-CN" altLang="en-US" sz="3000" dirty="0"/>
              <a:t>回程时间不定（的机票）</a:t>
            </a:r>
            <a:endParaRPr lang="zh-CN" altLang="en-US" sz="3000" dirty="0"/>
          </a:p>
        </p:txBody>
      </p:sp>
      <p:pic>
        <p:nvPicPr>
          <p:cNvPr id="32773" name="图片 6" descr="vocabulary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75" y="0"/>
            <a:ext cx="2286000" cy="146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2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9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72">
                                            <p:txEl>
                                              <p:charRg st="9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71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772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771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5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771">
                                            <p:txEl>
                                              <p:charRg st="58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772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7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771">
                                            <p:txEl>
                                              <p:charRg st="73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91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771">
                                            <p:txEl>
                                              <p:charRg st="91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772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108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2771">
                                            <p:txEl>
                                              <p:charRg st="108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"/>
          <p:cNvSpPr>
            <a:spLocks noGrp="1"/>
          </p:cNvSpPr>
          <p:nvPr>
            <p:ph type="title" idx="4294967295"/>
          </p:nvPr>
        </p:nvSpPr>
        <p:spPr>
          <a:xfrm>
            <a:off x="500063" y="357188"/>
            <a:ext cx="8229600" cy="1143000"/>
          </a:xfrm>
        </p:spPr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33795" name="内容占位符 2"/>
          <p:cNvSpPr>
            <a:spLocks noGrp="1"/>
          </p:cNvSpPr>
          <p:nvPr>
            <p:ph sz="half" idx="1"/>
          </p:nvPr>
        </p:nvSpPr>
        <p:spPr>
          <a:xfrm>
            <a:off x="3675063" y="1928813"/>
            <a:ext cx="5468937" cy="4022725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marL="469900" lvl="0" indent="-469900"/>
            <a:r>
              <a:rPr lang="en-US" altLang="zh-CN" sz="3000"/>
              <a:t>Direct flight/nonstop flight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Reconfirm the ticket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Carry-on bag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Excess baggage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Baggage allowance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Departure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Local time</a:t>
            </a:r>
            <a:endParaRPr lang="en-US" altLang="zh-CN" sz="3000"/>
          </a:p>
          <a:p>
            <a:pPr marL="469900" lvl="0" indent="-469900"/>
            <a:r>
              <a:rPr lang="en-US" altLang="zh-CN" sz="3000"/>
              <a:t>Delay</a:t>
            </a:r>
            <a:endParaRPr lang="en-US" altLang="zh-CN" sz="3000" dirty="0"/>
          </a:p>
        </p:txBody>
      </p:sp>
      <p:sp>
        <p:nvSpPr>
          <p:cNvPr id="33796" name="内容占位符 6"/>
          <p:cNvSpPr>
            <a:spLocks noGrp="1"/>
          </p:cNvSpPr>
          <p:nvPr>
            <p:ph sz="quarter" idx="1"/>
          </p:nvPr>
        </p:nvSpPr>
        <p:spPr>
          <a:xfrm>
            <a:off x="461963" y="1862138"/>
            <a:ext cx="3454400" cy="4267200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469900" lvl="0" indent="-469900"/>
            <a:r>
              <a:rPr lang="zh-CN" altLang="en-US" sz="3000" dirty="0"/>
              <a:t>直飞班机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再次确定机位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随身行李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超重行李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免费行李限额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起飞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当地时间</a:t>
            </a:r>
            <a:endParaRPr lang="zh-CN" altLang="en-US" sz="3000"/>
          </a:p>
          <a:p>
            <a:pPr marL="469900" lvl="0" indent="-469900"/>
            <a:r>
              <a:rPr lang="zh-CN" altLang="en-US" sz="3000" dirty="0"/>
              <a:t>误点</a:t>
            </a:r>
            <a:endParaRPr lang="zh-CN" alt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5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6">
                                            <p:txEl>
                                              <p:charRg st="5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2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charRg st="29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6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795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17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796">
                                            <p:txEl>
                                              <p:charRg st="17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795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796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7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795">
                                            <p:txEl>
                                              <p:charRg st="78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2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796">
                                            <p:txEl>
                                              <p:charRg st="29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96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795">
                                            <p:txEl>
                                              <p:charRg st="96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796">
                                            <p:txEl>
                                              <p:charRg st="32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06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795">
                                            <p:txEl>
                                              <p:charRg st="106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charRg st="3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796">
                                            <p:txEl>
                                              <p:charRg st="3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1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3795">
                                            <p:txEl>
                                              <p:charRg st="117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check-in counter </a:t>
            </a:r>
            <a:r>
              <a:rPr lang="zh-CN" altLang="en-US" dirty="0"/>
              <a:t>办理登记柜台</a:t>
            </a:r>
            <a:endParaRPr lang="zh-CN" altLang="en-US" dirty="0"/>
          </a:p>
        </p:txBody>
      </p:sp>
      <p:pic>
        <p:nvPicPr>
          <p:cNvPr id="7171" name="内容占位符 3" descr="VTBS-Thai_Check-In-Counters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47888" y="1600200"/>
            <a:ext cx="5094287" cy="3960813"/>
          </a:xfrm>
        </p:spPr>
      </p:pic>
      <p:sp>
        <p:nvSpPr>
          <p:cNvPr id="4" name="TextBox 3"/>
          <p:cNvSpPr txBox="1"/>
          <p:nvPr/>
        </p:nvSpPr>
        <p:spPr>
          <a:xfrm>
            <a:off x="1357313" y="5572125"/>
            <a:ext cx="6842125" cy="1039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You need to check the luggage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at the check-in counter.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Conversations</a:t>
            </a:r>
            <a:endParaRPr lang="en-US" altLang="zh-CN" dirty="0"/>
          </a:p>
        </p:txBody>
      </p:sp>
      <p:sp>
        <p:nvSpPr>
          <p:cNvPr id="34819" name="文本占位符 2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vert="horz" wrap="square" lIns="91440" tIns="45720" rIns="91440" bIns="45720" anchor="b" anchorCtr="0"/>
          <a:p>
            <a:pPr marL="0" indent="0">
              <a:buNone/>
            </a:pPr>
            <a:endParaRPr sz="2600" b="1" dirty="0"/>
          </a:p>
        </p:txBody>
      </p:sp>
      <p:pic>
        <p:nvPicPr>
          <p:cNvPr id="34820" name="内容占位符 6" descr="1301489651conversations.jpg"/>
          <p:cNvPicPr>
            <a:picLocks noGrp="1" noChangeAspect="1"/>
          </p:cNvPicPr>
          <p:nvPr>
            <p:ph sz="half"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85938" y="1785938"/>
            <a:ext cx="5826125" cy="4646612"/>
          </a:xfrm>
        </p:spPr>
      </p:pic>
      <p:sp>
        <p:nvSpPr>
          <p:cNvPr id="34821" name="文本占位符 4"/>
          <p:cNvSpPr>
            <a:spLocks noGrp="1"/>
          </p:cNvSpPr>
          <p:nvPr>
            <p:ph type="body" sz="quarter" idx="4294967295"/>
          </p:nvPr>
        </p:nvSpPr>
        <p:spPr>
          <a:xfrm>
            <a:off x="4645025" y="1535113"/>
            <a:ext cx="4041775" cy="639762"/>
          </a:xfrm>
        </p:spPr>
        <p:txBody>
          <a:bodyPr vert="horz" wrap="square" lIns="91440" tIns="45720" rIns="91440" bIns="45720" anchor="b" anchorCtr="0"/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0" lvl="0" indent="0">
              <a:buNone/>
            </a:pPr>
            <a:endParaRPr sz="2700" b="1" dirty="0"/>
          </a:p>
        </p:txBody>
      </p:sp>
      <p:sp>
        <p:nvSpPr>
          <p:cNvPr id="34822" name="内容占位符 5"/>
          <p:cNvSpPr>
            <a:spLocks noGrp="1"/>
          </p:cNvSpPr>
          <p:nvPr>
            <p:ph sz="quarter" idx="1"/>
          </p:nvPr>
        </p:nvSpPr>
        <p:spPr>
          <a:xfrm>
            <a:off x="4645025" y="2174875"/>
            <a:ext cx="4041775" cy="395128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469900" lvl="0" indent="-469900"/>
            <a:endParaRPr sz="27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 sz="4500"/>
              <a:t>Making a Reservation </a:t>
            </a:r>
            <a:r>
              <a:rPr lang="zh-CN" altLang="en-US" sz="4500" dirty="0"/>
              <a:t>预订机票</a:t>
            </a:r>
            <a:endParaRPr lang="zh-CN" altLang="en-US" sz="4500"/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469900" indent="-469900">
              <a:buNone/>
            </a:pPr>
            <a:r>
              <a:rPr lang="en-US" altLang="zh-CN" sz="2600"/>
              <a:t>Raymond: I’d like to make a reservation to Los Angles for next Monday.</a:t>
            </a:r>
            <a:endParaRPr lang="en-US" altLang="zh-CN" sz="2600"/>
          </a:p>
          <a:p>
            <a:pPr marL="469900" indent="-469900">
              <a:buNone/>
            </a:pPr>
            <a:r>
              <a:rPr lang="en-US" altLang="zh-CN" sz="2600">
                <a:solidFill>
                  <a:srgbClr val="0000CC"/>
                </a:solidFill>
              </a:rPr>
              <a:t>Ground Staff: Just a second and I’ll check the schedule.</a:t>
            </a:r>
            <a:endParaRPr lang="en-US" altLang="zh-CN" sz="2600">
              <a:solidFill>
                <a:srgbClr val="0000CC"/>
              </a:solidFill>
            </a:endParaRPr>
          </a:p>
          <a:p>
            <a:pPr marL="469900" indent="-469900">
              <a:buNone/>
            </a:pPr>
            <a:r>
              <a:rPr lang="en-US" altLang="zh-CN" sz="2600"/>
              <a:t>Raymond: I’ll need an economy ticket with an open return. </a:t>
            </a:r>
            <a:endParaRPr lang="en-US" altLang="zh-CN" sz="2600"/>
          </a:p>
          <a:p>
            <a:pPr marL="469900" indent="-469900">
              <a:buNone/>
            </a:pPr>
            <a:r>
              <a:rPr lang="en-US" altLang="zh-CN" sz="2600">
                <a:solidFill>
                  <a:srgbClr val="0000CC"/>
                </a:solidFill>
              </a:rPr>
              <a:t>Ground Staff: American Airlines has a flight leaving at 9:25 a.m.</a:t>
            </a:r>
            <a:endParaRPr lang="en-US" altLang="zh-CN" sz="2600">
              <a:solidFill>
                <a:srgbClr val="0000CC"/>
              </a:solidFill>
            </a:endParaRPr>
          </a:p>
          <a:p>
            <a:pPr marL="469900" indent="-469900">
              <a:buNone/>
            </a:pPr>
            <a:r>
              <a:rPr lang="en-US" altLang="zh-CN" sz="2600"/>
              <a:t>Raymond: I guess that’s OK. What time should I check in?</a:t>
            </a:r>
            <a:endParaRPr lang="en-US" altLang="zh-CN" sz="2600"/>
          </a:p>
          <a:p>
            <a:pPr marL="469900" indent="-469900">
              <a:buNone/>
            </a:pPr>
            <a:r>
              <a:rPr lang="en-US" altLang="zh-CN" sz="2600">
                <a:solidFill>
                  <a:srgbClr val="0000CC"/>
                </a:solidFill>
              </a:rPr>
              <a:t>Ground Staff: You have to be there two hours before departure time.</a:t>
            </a:r>
            <a:r>
              <a:rPr lang="en-US" altLang="zh-CN" sz="2600"/>
              <a:t> </a:t>
            </a:r>
            <a:endParaRPr lang="en-US" altLang="zh-CN" sz="2600"/>
          </a:p>
          <a:p>
            <a:pPr marL="469900" indent="-469900">
              <a:buNone/>
            </a:pPr>
            <a:endParaRPr lang="en-US" altLang="zh-CN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71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charRg st="71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28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charRg st="128" end="1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87" end="2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charRg st="187" end="2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253" end="3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843">
                                            <p:txEl>
                                              <p:charRg st="253" end="3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310" end="3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843">
                                            <p:txEl>
                                              <p:charRg st="310" end="3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Checking in </a:t>
            </a:r>
            <a:r>
              <a:rPr lang="zh-CN" altLang="en-US" dirty="0"/>
              <a:t>办理登机手续</a:t>
            </a:r>
            <a:endParaRPr lang="zh-CN" altLang="en-US" dirty="0"/>
          </a:p>
        </p:txBody>
      </p:sp>
      <p:sp>
        <p:nvSpPr>
          <p:cNvPr id="36867" name="内容占位符 2"/>
          <p:cNvSpPr>
            <a:spLocks noGrp="1"/>
          </p:cNvSpPr>
          <p:nvPr>
            <p:ph idx="1"/>
          </p:nvPr>
        </p:nvSpPr>
        <p:spPr>
          <a:xfrm>
            <a:off x="566738" y="1643063"/>
            <a:ext cx="8362950" cy="4319587"/>
          </a:xfrm>
        </p:spPr>
        <p:txBody>
          <a:bodyPr vert="horz" wrap="square" lIns="91440" tIns="45720" rIns="91440" bIns="45720" anchor="t" anchorCtr="0"/>
          <a:p>
            <a:pPr marL="469900" indent="-469900">
              <a:buNone/>
            </a:pPr>
            <a:r>
              <a:rPr lang="en-US" altLang="zh-CN" sz="2600"/>
              <a:t>Raymond: I’d like to check in. </a:t>
            </a:r>
            <a:endParaRPr lang="en-US" altLang="zh-CN" sz="2600"/>
          </a:p>
          <a:p>
            <a:pPr marL="469900" indent="-469900">
              <a:buNone/>
            </a:pPr>
            <a:r>
              <a:rPr lang="en-US" altLang="zh-CN" sz="2600">
                <a:solidFill>
                  <a:srgbClr val="0000CC"/>
                </a:solidFill>
              </a:rPr>
              <a:t>Ground Staff: May I have your ticket and passport, please?</a:t>
            </a:r>
            <a:endParaRPr lang="en-US" altLang="zh-CN" sz="2600">
              <a:solidFill>
                <a:srgbClr val="0000CC"/>
              </a:solidFill>
            </a:endParaRPr>
          </a:p>
          <a:p>
            <a:pPr marL="469900" indent="-469900">
              <a:buNone/>
            </a:pPr>
            <a:r>
              <a:rPr lang="en-US" altLang="zh-CN" sz="2600"/>
              <a:t>Raymond: Here you are. I’d like a window.</a:t>
            </a:r>
            <a:endParaRPr lang="en-US" altLang="zh-CN" sz="2600"/>
          </a:p>
          <a:p>
            <a:pPr marL="469900" indent="-469900">
              <a:buNone/>
            </a:pPr>
            <a:r>
              <a:rPr lang="en-US" altLang="zh-CN" sz="2600">
                <a:solidFill>
                  <a:srgbClr val="0000CC"/>
                </a:solidFill>
              </a:rPr>
              <a:t>Ground Staff : No problem. Put your baggage on the scale, please. </a:t>
            </a:r>
            <a:endParaRPr lang="en-US" altLang="zh-CN" sz="2600">
              <a:solidFill>
                <a:srgbClr val="0000CC"/>
              </a:solidFill>
            </a:endParaRPr>
          </a:p>
          <a:p>
            <a:pPr marL="469900" indent="-469900">
              <a:buNone/>
            </a:pPr>
            <a:r>
              <a:rPr lang="en-US" altLang="zh-CN" sz="2600"/>
              <a:t>Raymond: All right. </a:t>
            </a:r>
            <a:endParaRPr lang="en-US" altLang="zh-CN" sz="2600"/>
          </a:p>
          <a:p>
            <a:pPr marL="469900" indent="-469900">
              <a:buNone/>
            </a:pPr>
            <a:r>
              <a:rPr lang="en-US" altLang="zh-CN" sz="2600">
                <a:solidFill>
                  <a:srgbClr val="0000CC"/>
                </a:solidFill>
              </a:rPr>
              <a:t>Ground Staff : OK. Here is your ticket, boarding pass, passport and baggage claim tag. You’ll be boarding at Gate 8. The boarding time is 9 a. m.</a:t>
            </a:r>
            <a:r>
              <a:rPr lang="en-US" altLang="zh-CN" sz="2600"/>
              <a:t> </a:t>
            </a:r>
            <a:endParaRPr lang="en-US" altLang="zh-CN" sz="2600"/>
          </a:p>
          <a:p>
            <a:pPr marL="469900" indent="-469900">
              <a:buNone/>
            </a:pPr>
            <a:r>
              <a:rPr lang="en-US" altLang="zh-CN" sz="2600"/>
              <a:t>Raymond: Thank you very much. </a:t>
            </a:r>
            <a:endParaRPr lang="en-US" altLang="zh-CN" sz="2600"/>
          </a:p>
          <a:p>
            <a:pPr marL="469900" indent="-469900">
              <a:buNone/>
            </a:pPr>
            <a:endParaRPr lang="en-US" altLang="zh-CN" sz="2600" dirty="0"/>
          </a:p>
          <a:p>
            <a:pPr marL="469900" indent="-469900">
              <a:buNone/>
            </a:pPr>
            <a:endParaRPr lang="en-US" altLang="zh-CN" sz="2600" dirty="0"/>
          </a:p>
          <a:p>
            <a:pPr marL="469900" indent="-469900">
              <a:buNone/>
            </a:pPr>
            <a:endParaRPr lang="en-US" altLang="zh-CN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3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charRg st="32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91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charRg st="91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133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67">
                                            <p:txEl>
                                              <p:charRg st="133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200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67">
                                            <p:txEl>
                                              <p:charRg st="200" end="2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221" end="3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867">
                                            <p:txEl>
                                              <p:charRg st="221" end="3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368" end="3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67">
                                            <p:txEl>
                                              <p:charRg st="368" end="3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Useful expressions</a:t>
            </a:r>
            <a:endParaRPr lang="en-US" altLang="zh-CN"/>
          </a:p>
        </p:txBody>
      </p:sp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1. Are there any planes to Boston on Sunday?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2. How often is there a flight to Paris?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3. We have flights to Paris every hour.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4. At what time does the next plane to London leave?</a:t>
            </a:r>
            <a:endParaRPr lang="en-US" altLang="zh-CN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45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charRg st="45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86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charRg st="86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126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charRg st="126" end="1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5. What’s the next one after that?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6. The next one is flight 10 at 10:45.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7. How long is the flight from New York to Washington?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8. Well, </a:t>
            </a:r>
            <a:r>
              <a:rPr lang="en-US" altLang="zh-CN" u="sng">
                <a:solidFill>
                  <a:srgbClr val="0000FF"/>
                </a:solidFill>
              </a:rPr>
              <a:t>supposedly</a:t>
            </a:r>
            <a:r>
              <a:rPr lang="en-US" altLang="zh-CN">
                <a:solidFill>
                  <a:srgbClr val="0000FF"/>
                </a:solidFill>
              </a:rPr>
              <a:t> one hour, but it’s sometimes longer.</a:t>
            </a:r>
            <a:endParaRPr lang="en-US" altLang="zh-CN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35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charRg st="35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74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charRg st="74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29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5">
                                            <p:txEl>
                                              <p:charRg st="129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9. I’d like to make a reservation to Chicago for tomorrow.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10. I can give you a reservation on that.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11. Do I have to </a:t>
            </a:r>
            <a:r>
              <a:rPr lang="en-US" altLang="zh-CN" u="sng"/>
              <a:t>reconfirm</a:t>
            </a:r>
            <a:r>
              <a:rPr lang="en-US" altLang="zh-CN"/>
              <a:t>?</a:t>
            </a:r>
            <a:endParaRPr lang="en-US" altLang="zh-CN"/>
          </a:p>
          <a:p>
            <a:pPr marL="469900" indent="-469900"/>
            <a:r>
              <a:rPr lang="en-US" altLang="zh-CN"/>
              <a:t>11. </a:t>
            </a:r>
            <a:r>
              <a:rPr lang="zh-CN" altLang="en-US" dirty="0"/>
              <a:t>我需要再次确定机位吗？</a:t>
            </a:r>
            <a:endParaRPr lang="zh-CN" altLang="en-US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12. You must make a reconfirmation 48 hours ahead.</a:t>
            </a:r>
            <a:endParaRPr lang="en-US" altLang="zh-CN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59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charRg st="59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101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charRg st="101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129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charRg st="129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145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39">
                                            <p:txEl>
                                              <p:charRg st="145" end="1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13. How much is the round trip?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14. The one-way ticket from San Francisco to Boston is </a:t>
            </a:r>
            <a:r>
              <a:rPr lang="zh-CN" altLang="en-US" dirty="0">
                <a:solidFill>
                  <a:srgbClr val="0000FF"/>
                </a:solidFill>
              </a:rPr>
              <a:t>＄</a:t>
            </a:r>
            <a:r>
              <a:rPr lang="en-US" altLang="zh-CN">
                <a:solidFill>
                  <a:srgbClr val="0000FF"/>
                </a:solidFill>
              </a:rPr>
              <a:t>700.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15. Are they non-stop flights?</a:t>
            </a:r>
            <a:endParaRPr lang="en-US" altLang="zh-CN"/>
          </a:p>
          <a:p>
            <a:pPr marL="469900" indent="-469900"/>
            <a:r>
              <a:rPr lang="en-US" altLang="zh-CN"/>
              <a:t>16. Is that a direct flight?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3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charRg st="32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9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charRg st="93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24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charRg st="124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4198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17. Yes. Direct to Paris.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18. That is not a direct flight. You need to </a:t>
            </a:r>
            <a:r>
              <a:rPr lang="en-US" altLang="zh-CN" u="sng">
                <a:solidFill>
                  <a:srgbClr val="0000FF"/>
                </a:solidFill>
              </a:rPr>
              <a:t>transfer</a:t>
            </a:r>
            <a:r>
              <a:rPr lang="en-US" altLang="zh-CN">
                <a:solidFill>
                  <a:srgbClr val="0000FF"/>
                </a:solidFill>
              </a:rPr>
              <a:t> in Bangkok.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19. I’d like to travel first-class, please.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20. When am I supposed to check in?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21. Where is the check-in counter for Air China?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2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charRg st="26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92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charRg st="92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136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charRg st="136" end="1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172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987">
                                            <p:txEl>
                                              <p:charRg st="172" end="2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22. May I check-in here for flight MU562 to Tokyo?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23. That’s right. May I have your ticket and passport. Please?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24. I would like to check in.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25. Do I have to pay the airport tax?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26. I’d like a window seat.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5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charRg st="51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14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charRg st="114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44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charRg st="144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82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charRg st="182" end="2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27. An aisle seat, please.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28. I’m sorry, but there are no window seats </a:t>
            </a:r>
            <a:r>
              <a:rPr lang="en-US" altLang="zh-CN" u="sng">
                <a:solidFill>
                  <a:srgbClr val="0000FF"/>
                </a:solidFill>
              </a:rPr>
              <a:t>available</a:t>
            </a:r>
            <a:r>
              <a:rPr lang="en-US" altLang="zh-CN">
                <a:solidFill>
                  <a:srgbClr val="0000FF"/>
                </a:solidFill>
              </a:rPr>
              <a:t>.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29. Do you have any other seats open where we can sit together?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30. I’m afraid that all the flights are </a:t>
            </a:r>
            <a:r>
              <a:rPr lang="en-US" altLang="zh-CN" u="sng">
                <a:solidFill>
                  <a:srgbClr val="0000FF"/>
                </a:solidFill>
              </a:rPr>
              <a:t>fully booked</a:t>
            </a:r>
            <a:r>
              <a:rPr lang="en-US" altLang="zh-CN">
                <a:solidFill>
                  <a:srgbClr val="0000FF"/>
                </a:solidFill>
              </a:rPr>
              <a:t>.</a:t>
            </a:r>
            <a:endParaRPr lang="en-US" altLang="zh-CN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2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charRg st="27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83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5">
                                            <p:txEl>
                                              <p:charRg st="83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147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35">
                                            <p:txEl>
                                              <p:charRg st="147" end="2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ticket/ E-ticket </a:t>
            </a:r>
            <a:r>
              <a:rPr lang="zh-CN" altLang="en-US" dirty="0"/>
              <a:t>机票</a:t>
            </a:r>
            <a:r>
              <a:rPr lang="en-US" altLang="zh-CN"/>
              <a:t>/</a:t>
            </a:r>
            <a:r>
              <a:rPr lang="zh-CN" altLang="en-US" dirty="0"/>
              <a:t>电子机票</a:t>
            </a:r>
            <a:endParaRPr lang="zh-CN" altLang="en-US" dirty="0"/>
          </a:p>
        </p:txBody>
      </p:sp>
      <p:pic>
        <p:nvPicPr>
          <p:cNvPr id="8195" name="内容占位符 3" descr="plane-ticket-by-hirotomo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571750" y="1643063"/>
            <a:ext cx="4625975" cy="3468687"/>
          </a:xfrm>
        </p:spPr>
      </p:pic>
      <p:sp>
        <p:nvSpPr>
          <p:cNvPr id="4" name="TextBox 3"/>
          <p:cNvSpPr txBox="1"/>
          <p:nvPr/>
        </p:nvSpPr>
        <p:spPr>
          <a:xfrm>
            <a:off x="1143000" y="5357813"/>
            <a:ext cx="77009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Have you printed out your E-ticket?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45059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31. Do you have any baggage to check in?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32. How many bags would you like to check in?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33. Please put your bags on the scale.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34. What’s the baggage allowance?</a:t>
            </a:r>
            <a:endParaRPr lang="en-US" altLang="zh-CN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4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charRg st="41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87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59">
                                            <p:txEl>
                                              <p:charRg st="87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26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059">
                                            <p:txEl>
                                              <p:charRg st="126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46083" name="Rectangle 3"/>
          <p:cNvSpPr>
            <a:spLocks noGrp="1"/>
          </p:cNvSpPr>
          <p:nvPr>
            <p:ph type="body" idx="4294967295"/>
          </p:nvPr>
        </p:nvSpPr>
        <p:spPr>
          <a:xfrm>
            <a:off x="566738" y="1571625"/>
            <a:ext cx="8001000" cy="4267200"/>
          </a:xfrm>
        </p:spPr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35. Can I carry this bag on?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36. Please walk through the security gate.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37. Please open your bag. We’d like to have a look.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38. Just make sure you don’t have any </a:t>
            </a:r>
            <a:r>
              <a:rPr lang="en-US" altLang="zh-CN" u="sng">
                <a:solidFill>
                  <a:srgbClr val="0000FF"/>
                </a:solidFill>
              </a:rPr>
              <a:t>liquid</a:t>
            </a:r>
            <a:r>
              <a:rPr lang="en-US" altLang="zh-CN">
                <a:solidFill>
                  <a:srgbClr val="0000FF"/>
                </a:solidFill>
              </a:rPr>
              <a:t> with you.</a:t>
            </a:r>
            <a:endParaRPr lang="en-US" altLang="zh-CN">
              <a:solidFill>
                <a:srgbClr val="0000FF"/>
              </a:solidFill>
            </a:endParaRPr>
          </a:p>
          <a:p>
            <a:pPr marL="469900" indent="-469900"/>
            <a:r>
              <a:rPr lang="en-US" altLang="zh-CN"/>
              <a:t>39. Test again. </a:t>
            </a:r>
            <a:endParaRPr lang="en-US" altLang="zh-CN"/>
          </a:p>
          <a:p>
            <a:pPr marL="469900" indent="-469900"/>
            <a:r>
              <a:rPr lang="en-US" altLang="zh-CN"/>
              <a:t>39.</a:t>
            </a:r>
            <a:r>
              <a:rPr lang="zh-CN" altLang="en-US" dirty="0"/>
              <a:t>行李再过一次扫描。</a:t>
            </a:r>
            <a:endParaRPr lang="zh-CN" altLang="en-US"/>
          </a:p>
          <a:p>
            <a:pPr marL="469900" indent="-46990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2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charRg st="2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72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charRg st="72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24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charRg st="124" end="1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79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83">
                                            <p:txEl>
                                              <p:charRg st="179" end="1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96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83">
                                            <p:txEl>
                                              <p:charRg st="196" end="2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4710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40. When is the boarding time?</a:t>
            </a:r>
            <a:endParaRPr lang="en-US" altLang="zh-CN"/>
          </a:p>
          <a:p>
            <a:pPr marL="469900" indent="-469900"/>
            <a:r>
              <a:rPr lang="en-US" altLang="zh-CN">
                <a:solidFill>
                  <a:srgbClr val="0000FF"/>
                </a:solidFill>
              </a:rPr>
              <a:t>41. I’m afraid your flight is delayed</a:t>
            </a:r>
            <a:r>
              <a:rPr lang="en-US" altLang="zh-CN"/>
              <a:t>.</a:t>
            </a:r>
            <a:endParaRPr lang="en-US" altLang="zh-CN"/>
          </a:p>
          <a:p>
            <a:pPr marL="469900" indent="-469900"/>
            <a:r>
              <a:rPr lang="en-US" altLang="zh-CN"/>
              <a:t>42. May I have your attention, please. Thai Airlines flight TD635 to Bangkok is now boarding. Passengers in the first class, please </a:t>
            </a:r>
            <a:r>
              <a:rPr lang="en-US" altLang="zh-CN" u="sng"/>
              <a:t>proceed</a:t>
            </a:r>
            <a:r>
              <a:rPr lang="en-US" altLang="zh-CN"/>
              <a:t> to the boarding gate now.</a:t>
            </a:r>
            <a:endParaRPr lang="en-US" altLang="zh-CN"/>
          </a:p>
          <a:p>
            <a:pPr marL="469900" indent="-469900">
              <a:buNone/>
            </a:pP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3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charRg st="31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70" end="2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charRg st="70" end="2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endParaRPr dirty="0"/>
          </a:p>
        </p:txBody>
      </p:sp>
      <p:sp>
        <p:nvSpPr>
          <p:cNvPr id="48131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marL="469900" indent="-469900"/>
            <a:r>
              <a:rPr lang="en-US" altLang="zh-CN"/>
              <a:t>43. Attention, please. Due to weather condition, all flights to Taipei will be delayed. We truly </a:t>
            </a:r>
            <a:r>
              <a:rPr lang="en-US" altLang="zh-CN" u="sng"/>
              <a:t>regret</a:t>
            </a:r>
            <a:r>
              <a:rPr lang="en-US" altLang="zh-CN"/>
              <a:t> the delay. Thank you for your  cooperation and patience. We will </a:t>
            </a:r>
            <a:r>
              <a:rPr lang="en-US" altLang="zh-CN">
                <a:solidFill>
                  <a:srgbClr val="FF0000"/>
                </a:solidFill>
              </a:rPr>
              <a:t>inform</a:t>
            </a:r>
            <a:r>
              <a:rPr lang="en-US" altLang="zh-CN"/>
              <a:t> you </a:t>
            </a:r>
            <a:r>
              <a:rPr lang="en-US" altLang="zh-CN">
                <a:solidFill>
                  <a:srgbClr val="FF0000"/>
                </a:solidFill>
              </a:rPr>
              <a:t>of </a:t>
            </a:r>
            <a:r>
              <a:rPr lang="en-US" altLang="zh-CN"/>
              <a:t>the new departure time as soon as possible. Thank you.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0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charRg st="0" end="2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 sz="4000"/>
              <a:t>itinerary</a:t>
            </a:r>
            <a:r>
              <a:rPr lang="zh-CN" altLang="en-US" sz="4000" b="1" dirty="0"/>
              <a:t>英</a:t>
            </a:r>
            <a:r>
              <a:rPr lang="en-US" altLang="zh-CN" sz="4000" b="1" dirty="0"/>
              <a:t> </a:t>
            </a:r>
            <a:r>
              <a:rPr lang="en-US" altLang="zh-CN" sz="4000"/>
              <a:t>[</a:t>
            </a:r>
            <a:r>
              <a:rPr lang="en-US" altLang="zh-CN" sz="4000" err="1"/>
              <a:t>aɪ'tɪn(ə)(rə)rɪ</a:t>
            </a:r>
            <a:r>
              <a:rPr lang="en-US" altLang="zh-CN" sz="4000"/>
              <a:t>]</a:t>
            </a:r>
            <a:r>
              <a:rPr lang="en-US" altLang="zh-CN" sz="4000" b="1"/>
              <a:t> </a:t>
            </a:r>
            <a:r>
              <a:rPr lang="zh-CN" altLang="en-US" sz="4000" dirty="0"/>
              <a:t>行程单</a:t>
            </a:r>
            <a:endParaRPr lang="zh-CN" altLang="en-US" sz="4000" dirty="0"/>
          </a:p>
        </p:txBody>
      </p:sp>
      <p:pic>
        <p:nvPicPr>
          <p:cNvPr id="9219" name="内容占位符 3" descr="Picture-19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538413" y="1600200"/>
            <a:ext cx="4311650" cy="3960813"/>
          </a:xfrm>
        </p:spPr>
      </p:pic>
      <p:sp>
        <p:nvSpPr>
          <p:cNvPr id="41988" name="TextBox 3"/>
          <p:cNvSpPr txBox="1"/>
          <p:nvPr/>
        </p:nvSpPr>
        <p:spPr>
          <a:xfrm>
            <a:off x="857250" y="5715000"/>
            <a:ext cx="7999413" cy="1039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I’m sorry I didn’t print out my ticket,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 but I printed out my itinerary.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passport </a:t>
            </a:r>
            <a:r>
              <a:rPr lang="zh-CN" altLang="en-US" dirty="0"/>
              <a:t>护照</a:t>
            </a:r>
            <a:endParaRPr lang="zh-CN" altLang="en-US" dirty="0"/>
          </a:p>
        </p:txBody>
      </p:sp>
      <p:pic>
        <p:nvPicPr>
          <p:cNvPr id="10243" name="内容占位符 3" descr="People's_Republic_of_China_Biometric_passport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402013" y="1787525"/>
            <a:ext cx="2192337" cy="3228975"/>
          </a:xfrm>
        </p:spPr>
      </p:pic>
      <p:sp>
        <p:nvSpPr>
          <p:cNvPr id="43012" name="TextBox 3"/>
          <p:cNvSpPr txBox="1"/>
          <p:nvPr/>
        </p:nvSpPr>
        <p:spPr>
          <a:xfrm>
            <a:off x="1143000" y="5072063"/>
            <a:ext cx="5868988" cy="10398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Would you show me your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passport, please?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 idx="4294967295"/>
          </p:nvPr>
        </p:nvSpPr>
        <p:spPr>
          <a:xfrm>
            <a:off x="428625" y="428625"/>
            <a:ext cx="8001000" cy="1216025"/>
          </a:xfrm>
        </p:spPr>
        <p:txBody>
          <a:bodyPr vert="horz" wrap="square" lIns="91440" tIns="45720" rIns="91440" bIns="45720" anchor="b" anchorCtr="0"/>
          <a:p>
            <a:r>
              <a:rPr lang="en-US" altLang="zh-CN"/>
              <a:t>visa </a:t>
            </a:r>
            <a:r>
              <a:rPr lang="zh-CN" altLang="en-US" dirty="0"/>
              <a:t>签证</a:t>
            </a:r>
            <a:endParaRPr lang="zh-CN" altLang="en-US" dirty="0"/>
          </a:p>
        </p:txBody>
      </p:sp>
      <p:pic>
        <p:nvPicPr>
          <p:cNvPr id="11267" name="内容占位符 3" descr="sample-usa-visa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078038" y="1938338"/>
            <a:ext cx="4899025" cy="3425825"/>
          </a:xfrm>
        </p:spPr>
      </p:pic>
      <p:sp>
        <p:nvSpPr>
          <p:cNvPr id="44036" name="TextBox 3"/>
          <p:cNvSpPr txBox="1"/>
          <p:nvPr/>
        </p:nvSpPr>
        <p:spPr>
          <a:xfrm>
            <a:off x="0" y="5572125"/>
            <a:ext cx="8618538" cy="1039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I’m trying to get a visa for Poland.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exit/entry/transit visa </a:t>
            </a:r>
            <a:r>
              <a:rPr lang="zh-CN" altLang="en-US" sz="2800" b="1" dirty="0">
                <a:latin typeface="Verdana" panose="020B0604030504040204" pitchFamily="34" charset="0"/>
              </a:rPr>
              <a:t>出境</a:t>
            </a:r>
            <a:r>
              <a:rPr lang="en-US" altLang="zh-CN" sz="2800" b="1">
                <a:latin typeface="Verdana" panose="020B0604030504040204" pitchFamily="34" charset="0"/>
              </a:rPr>
              <a:t>/</a:t>
            </a:r>
            <a:r>
              <a:rPr lang="zh-CN" altLang="en-US" sz="2800" b="1" dirty="0">
                <a:latin typeface="Verdana" panose="020B0604030504040204" pitchFamily="34" charset="0"/>
              </a:rPr>
              <a:t>入境</a:t>
            </a:r>
            <a:r>
              <a:rPr lang="en-US" altLang="zh-CN" sz="2800" b="1">
                <a:latin typeface="Verdana" panose="020B0604030504040204" pitchFamily="34" charset="0"/>
              </a:rPr>
              <a:t>/</a:t>
            </a:r>
            <a:r>
              <a:rPr lang="zh-CN" altLang="en-US" sz="2800" b="1" dirty="0">
                <a:latin typeface="Verdana" panose="020B0604030504040204" pitchFamily="34" charset="0"/>
              </a:rPr>
              <a:t>过境签证</a:t>
            </a:r>
            <a:endParaRPr lang="zh-CN" altLang="en-US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charRg st="3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6">
                                            <p:txEl>
                                              <p:charRg st="37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/>
              <a:t>boarding pass </a:t>
            </a:r>
            <a:r>
              <a:rPr lang="zh-CN" altLang="en-US" dirty="0"/>
              <a:t>登机证</a:t>
            </a:r>
            <a:r>
              <a:rPr lang="en-US" altLang="zh-CN"/>
              <a:t>(</a:t>
            </a:r>
            <a:r>
              <a:rPr lang="zh-CN" altLang="en-US" dirty="0"/>
              <a:t>登机牌</a:t>
            </a:r>
            <a:r>
              <a:rPr lang="en-US" altLang="zh-CN"/>
              <a:t>)</a:t>
            </a:r>
            <a:endParaRPr lang="en-US" altLang="zh-CN"/>
          </a:p>
        </p:txBody>
      </p:sp>
      <p:pic>
        <p:nvPicPr>
          <p:cNvPr id="12291" name="内容占位符 3" descr="plane-ticket-14641303.jpg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989" t="15295" r="4030" b="12497"/>
          <a:stretch>
            <a:fillRect/>
          </a:stretch>
        </p:blipFill>
        <p:spPr>
          <a:xfrm>
            <a:off x="893763" y="1600200"/>
            <a:ext cx="7210425" cy="3879850"/>
          </a:xfrm>
        </p:spPr>
      </p:pic>
      <p:sp>
        <p:nvSpPr>
          <p:cNvPr id="4" name="TextBox 3"/>
          <p:cNvSpPr txBox="1"/>
          <p:nvPr/>
        </p:nvSpPr>
        <p:spPr>
          <a:xfrm>
            <a:off x="1785938" y="5286375"/>
            <a:ext cx="6132512" cy="1039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Your seat information is on </a:t>
            </a:r>
            <a:endParaRPr lang="en-US" altLang="zh-CN" sz="2800" b="1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800" b="1">
                <a:latin typeface="Verdana" panose="020B0604030504040204" pitchFamily="34" charset="0"/>
              </a:rPr>
              <a:t>your boarding pass.</a:t>
            </a:r>
            <a:endParaRPr lang="en-US" altLang="zh-CN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r>
              <a:rPr lang="en-US" altLang="zh-CN" sz="4500"/>
              <a:t>baggage/luggage </a:t>
            </a:r>
            <a:r>
              <a:rPr lang="zh-CN" altLang="en-US" sz="4500" dirty="0"/>
              <a:t>行李</a:t>
            </a:r>
            <a:endParaRPr lang="zh-CN" altLang="en-US" dirty="0"/>
          </a:p>
        </p:txBody>
      </p:sp>
      <p:pic>
        <p:nvPicPr>
          <p:cNvPr id="13315" name="内容占位符 3" descr="HomeBaggagePageCropped2.jpg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20825" y="1600200"/>
            <a:ext cx="6426200" cy="4121150"/>
          </a:xfrm>
        </p:spPr>
      </p:pic>
      <p:sp>
        <p:nvSpPr>
          <p:cNvPr id="4" name="TextBox 3"/>
          <p:cNvSpPr txBox="1"/>
          <p:nvPr/>
        </p:nvSpPr>
        <p:spPr>
          <a:xfrm>
            <a:off x="712788" y="5500688"/>
            <a:ext cx="74310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checked baggage/luggage </a:t>
            </a:r>
            <a:r>
              <a:rPr lang="zh-CN" altLang="en-US" sz="2800" b="1" dirty="0">
                <a:latin typeface="Verdana" panose="020B0604030504040204" pitchFamily="34" charset="0"/>
              </a:rPr>
              <a:t>托运行李</a:t>
            </a:r>
            <a:endParaRPr lang="zh-CN" altLang="en-US" sz="2800" b="1" dirty="0">
              <a:latin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5" y="6143625"/>
            <a:ext cx="8789988" cy="1039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800" b="1">
                <a:latin typeface="Verdana" panose="020B0604030504040204" pitchFamily="34" charset="0"/>
              </a:rPr>
              <a:t>carry-on baggage/hand baggage </a:t>
            </a:r>
            <a:r>
              <a:rPr lang="zh-CN" altLang="en-US" sz="2800" b="1" dirty="0">
                <a:latin typeface="Verdana" panose="020B0604030504040204" pitchFamily="34" charset="0"/>
              </a:rPr>
              <a:t>随身行李</a:t>
            </a:r>
            <a:endParaRPr lang="zh-CN" altLang="en-US" sz="2800" b="1" dirty="0">
              <a:latin typeface="Verdana" panose="020B0604030504040204" pitchFamily="34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p"/>
            </a:pPr>
            <a:endParaRPr lang="zh-CN" altLang="en-US" sz="28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5258</Words>
  <Application>WPS 演示</Application>
  <PresentationFormat/>
  <Paragraphs>253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Arial</vt:lpstr>
      <vt:lpstr>宋体</vt:lpstr>
      <vt:lpstr>Wingdings</vt:lpstr>
      <vt:lpstr>Verdana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Lesson 1  At the Airport</vt:lpstr>
      <vt:lpstr>airport 机场</vt:lpstr>
      <vt:lpstr>check-in counter 办理登记柜台</vt:lpstr>
      <vt:lpstr>ticket/ E-ticket 机票/电子机票</vt:lpstr>
      <vt:lpstr>itinerary英 [aɪ'tɪn(ə)(rə)rɪ] 行程单</vt:lpstr>
      <vt:lpstr>passport 护照</vt:lpstr>
      <vt:lpstr>visa 签证</vt:lpstr>
      <vt:lpstr>boarding pass 登机证(登机牌)</vt:lpstr>
      <vt:lpstr>baggage/luggage 行李</vt:lpstr>
      <vt:lpstr>scale 磅秤</vt:lpstr>
      <vt:lpstr>baggage claim tag 行李提领证</vt:lpstr>
      <vt:lpstr>first class / business class / economy class 头等舱/商务舱/经济舱</vt:lpstr>
      <vt:lpstr>morning flight 早班飞机</vt:lpstr>
      <vt:lpstr>night flight 晚班飞机</vt:lpstr>
      <vt:lpstr>airline 航空公司</vt:lpstr>
      <vt:lpstr>trolley 行李推车</vt:lpstr>
      <vt:lpstr>Departures board班机起飞时间告示牌</vt:lpstr>
      <vt:lpstr>security gate安检门</vt:lpstr>
      <vt:lpstr>mechanical passage 电动步道</vt:lpstr>
      <vt:lpstr>duty free shop 免税商店</vt:lpstr>
      <vt:lpstr>(departures) gate 登机门</vt:lpstr>
      <vt:lpstr>departure lounge/waiting room 候机楼</vt:lpstr>
      <vt:lpstr>runway 跑道</vt:lpstr>
      <vt:lpstr>fragile item 易碎物品</vt:lpstr>
      <vt:lpstr>VIP lounge机场贵宾室</vt:lpstr>
      <vt:lpstr>window seat 靠窗座位</vt:lpstr>
      <vt:lpstr>aisle seat靠走道座位</vt:lpstr>
      <vt:lpstr>More words and phrases</vt:lpstr>
      <vt:lpstr>PowerPoint 演示文稿</vt:lpstr>
      <vt:lpstr>Conversations</vt:lpstr>
      <vt:lpstr>Making a Reservation 预订机票</vt:lpstr>
      <vt:lpstr>Checking in 办理登机手续</vt:lpstr>
      <vt:lpstr>Useful expressions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2016-07-08T07:09:00Z</dcterms:created>
  <dcterms:modified xsi:type="dcterms:W3CDTF">2023-09-30T11:48:27Z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FADEAB7160DC40F3BE0435A1AAB7A647_13</vt:lpwstr>
  </property>
  <property fmtid="{D5CDD505-2E9C-101B-9397-08002B2CF9AE}" pid="4" name="KSOProductBuildVer">
    <vt:lpwstr>2052-12.1.0.15374</vt:lpwstr>
  </property>
</Properties>
</file>