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82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61" r:id="rId24"/>
    <p:sldId id="262" r:id="rId25"/>
    <p:sldId id="295" r:id="rId26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464" y="9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0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1" name="组合 10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4" name="矩形: 圆角 13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" name="矩形: 圆角 14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练习四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204102" y="1623358"/>
            <a:ext cx="7344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广州塔比东方明珠广播电视塔大约高多少米？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2492504" y="2425429"/>
            <a:ext cx="352194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标题 1"/>
          <p:cNvSpPr>
            <a:spLocks noGrp="1" noChangeArrowheads="1"/>
          </p:cNvSpPr>
          <p:nvPr/>
        </p:nvSpPr>
        <p:spPr bwMode="auto">
          <a:xfrm>
            <a:off x="748579" y="3627283"/>
            <a:ext cx="8280920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答：广州塔比东方明珠广播电视塔大约高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2492504" y="3026356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8579" y="869980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）你还能提出其他数学问题并解答吗？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257026" y="684995"/>
            <a:ext cx="84088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买一套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昆虫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》118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元和一套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经典科学游戏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》194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元，带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元够吗？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6798" y="3216368"/>
            <a:ext cx="1767309" cy="1767309"/>
          </a:xfrm>
          <a:prstGeom prst="rect">
            <a:avLst/>
          </a:prstGeom>
        </p:spPr>
      </p:pic>
      <p:grpSp>
        <p:nvGrpSpPr>
          <p:cNvPr id="12" name="组合 4"/>
          <p:cNvGrpSpPr/>
          <p:nvPr/>
        </p:nvGrpSpPr>
        <p:grpSpPr bwMode="auto">
          <a:xfrm>
            <a:off x="5436097" y="1563638"/>
            <a:ext cx="3168353" cy="1584177"/>
            <a:chOff x="2824789" y="1091504"/>
            <a:chExt cx="2690374" cy="85902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3" name="云形标注 82"/>
            <p:cNvSpPr>
              <a:spLocks noChangeArrowheads="1"/>
            </p:cNvSpPr>
            <p:nvPr/>
          </p:nvSpPr>
          <p:spPr bwMode="auto">
            <a:xfrm>
              <a:off x="2824789" y="1091504"/>
              <a:ext cx="2690374" cy="859029"/>
            </a:xfrm>
            <a:prstGeom prst="cloudCallout">
              <a:avLst>
                <a:gd name="adj1" fmla="val 24150"/>
                <a:gd name="adj2" fmla="val 64641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3083635" y="1169598"/>
              <a:ext cx="2124918" cy="65088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因为只求够不够，不用准确计算，可以估算。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5149" y="1811351"/>
            <a:ext cx="4598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29709" y="1834982"/>
            <a:ext cx="4598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65168" y="2481313"/>
            <a:ext cx="4598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65168" y="3097624"/>
            <a:ext cx="4598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744246" y="3618430"/>
            <a:ext cx="3844657" cy="110642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所以带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元不够。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34573" y="2715472"/>
            <a:ext cx="1580354" cy="167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矩形 45"/>
          <p:cNvSpPr/>
          <p:nvPr/>
        </p:nvSpPr>
        <p:spPr>
          <a:xfrm>
            <a:off x="492489" y="682454"/>
            <a:ext cx="40795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口算下列各题。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5"/>
          <p:cNvSpPr txBox="1">
            <a:spLocks noChangeArrowheads="1"/>
          </p:cNvSpPr>
          <p:nvPr/>
        </p:nvSpPr>
        <p:spPr bwMode="auto">
          <a:xfrm>
            <a:off x="1319457" y="1695920"/>
            <a:ext cx="631511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15=           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35=           21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17=           16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2"/>
          <p:cNvSpPr txBox="1">
            <a:spLocks noChangeArrowheads="1"/>
          </p:cNvSpPr>
          <p:nvPr/>
        </p:nvSpPr>
        <p:spPr bwMode="auto">
          <a:xfrm>
            <a:off x="2870284" y="1798572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Box 6"/>
          <p:cNvSpPr txBox="1">
            <a:spLocks noChangeArrowheads="1"/>
          </p:cNvSpPr>
          <p:nvPr/>
        </p:nvSpPr>
        <p:spPr bwMode="auto">
          <a:xfrm>
            <a:off x="6521341" y="1820310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Box 7"/>
          <p:cNvSpPr txBox="1">
            <a:spLocks noChangeArrowheads="1"/>
          </p:cNvSpPr>
          <p:nvPr/>
        </p:nvSpPr>
        <p:spPr bwMode="auto">
          <a:xfrm>
            <a:off x="6521341" y="2557694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TextBox 8"/>
          <p:cNvSpPr txBox="1">
            <a:spLocks noChangeArrowheads="1"/>
          </p:cNvSpPr>
          <p:nvPr/>
        </p:nvSpPr>
        <p:spPr bwMode="auto">
          <a:xfrm>
            <a:off x="2876678" y="2536104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Box 9"/>
          <p:cNvSpPr txBox="1">
            <a:spLocks noChangeArrowheads="1"/>
          </p:cNvSpPr>
          <p:nvPr/>
        </p:nvSpPr>
        <p:spPr bwMode="auto">
          <a:xfrm>
            <a:off x="2867796" y="3261945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Box 10"/>
          <p:cNvSpPr txBox="1">
            <a:spLocks noChangeArrowheads="1"/>
          </p:cNvSpPr>
          <p:nvPr/>
        </p:nvSpPr>
        <p:spPr bwMode="auto">
          <a:xfrm>
            <a:off x="6521341" y="3280969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25668" y="2832777"/>
            <a:ext cx="1522140" cy="1522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0" name="组合 69"/>
          <p:cNvGrpSpPr/>
          <p:nvPr/>
        </p:nvGrpSpPr>
        <p:grpSpPr>
          <a:xfrm>
            <a:off x="1569252" y="1203598"/>
            <a:ext cx="3059569" cy="1584176"/>
            <a:chOff x="1387927" y="1201362"/>
            <a:chExt cx="3059569" cy="1584176"/>
          </a:xfrm>
        </p:grpSpPr>
        <p:sp>
          <p:nvSpPr>
            <p:cNvPr id="71" name="圆角矩形 70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2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73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2 4 0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4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5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3 6 0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6" name="TextBox 42"/>
          <p:cNvSpPr txBox="1">
            <a:spLocks noChangeArrowheads="1"/>
          </p:cNvSpPr>
          <p:nvPr/>
        </p:nvSpPr>
        <p:spPr bwMode="auto">
          <a:xfrm>
            <a:off x="2673984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" name="TextBox 44"/>
          <p:cNvSpPr txBox="1">
            <a:spLocks noChangeArrowheads="1"/>
          </p:cNvSpPr>
          <p:nvPr/>
        </p:nvSpPr>
        <p:spPr bwMode="auto">
          <a:xfrm>
            <a:off x="2324261" y="218805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TextBox 45"/>
          <p:cNvSpPr txBox="1">
            <a:spLocks noChangeArrowheads="1"/>
          </p:cNvSpPr>
          <p:nvPr/>
        </p:nvSpPr>
        <p:spPr bwMode="auto">
          <a:xfrm>
            <a:off x="3051821" y="219537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TextBox 1"/>
          <p:cNvSpPr txBox="1">
            <a:spLocks noChangeArrowheads="1"/>
          </p:cNvSpPr>
          <p:nvPr/>
        </p:nvSpPr>
        <p:spPr bwMode="auto">
          <a:xfrm>
            <a:off x="384568" y="633658"/>
            <a:ext cx="38793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4699376" y="1203598"/>
            <a:ext cx="3059569" cy="1584176"/>
            <a:chOff x="1387927" y="1201362"/>
            <a:chExt cx="3059569" cy="1584176"/>
          </a:xfrm>
        </p:grpSpPr>
        <p:sp>
          <p:nvSpPr>
            <p:cNvPr id="81" name="圆角矩形 80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2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83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3 9 0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4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5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4 2 0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6" name="TextBox 42"/>
          <p:cNvSpPr txBox="1">
            <a:spLocks noChangeArrowheads="1"/>
          </p:cNvSpPr>
          <p:nvPr/>
        </p:nvSpPr>
        <p:spPr bwMode="auto">
          <a:xfrm>
            <a:off x="5804108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7" name="TextBox 44"/>
          <p:cNvSpPr txBox="1">
            <a:spLocks noChangeArrowheads="1"/>
          </p:cNvSpPr>
          <p:nvPr/>
        </p:nvSpPr>
        <p:spPr bwMode="auto">
          <a:xfrm>
            <a:off x="5454385" y="217514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" name="TextBox 45"/>
          <p:cNvSpPr txBox="1">
            <a:spLocks noChangeArrowheads="1"/>
          </p:cNvSpPr>
          <p:nvPr/>
        </p:nvSpPr>
        <p:spPr bwMode="auto">
          <a:xfrm>
            <a:off x="6181945" y="219537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604485" y="3018750"/>
            <a:ext cx="3059569" cy="1584176"/>
            <a:chOff x="1387927" y="1201362"/>
            <a:chExt cx="3059569" cy="1584176"/>
          </a:xfrm>
        </p:grpSpPr>
        <p:sp>
          <p:nvSpPr>
            <p:cNvPr id="90" name="圆角矩形 89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1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92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3 8 0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3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4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5 7 0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95" name="TextBox 42"/>
          <p:cNvSpPr txBox="1">
            <a:spLocks noChangeArrowheads="1"/>
          </p:cNvSpPr>
          <p:nvPr/>
        </p:nvSpPr>
        <p:spPr bwMode="auto">
          <a:xfrm>
            <a:off x="2709217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" name="TextBox 44"/>
          <p:cNvSpPr txBox="1">
            <a:spLocks noChangeArrowheads="1"/>
          </p:cNvSpPr>
          <p:nvPr/>
        </p:nvSpPr>
        <p:spPr bwMode="auto">
          <a:xfrm>
            <a:off x="2359494" y="4003202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7" name="TextBox 45"/>
          <p:cNvSpPr txBox="1">
            <a:spLocks noChangeArrowheads="1"/>
          </p:cNvSpPr>
          <p:nvPr/>
        </p:nvSpPr>
        <p:spPr bwMode="auto">
          <a:xfrm>
            <a:off x="3087054" y="401052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734609" y="3018750"/>
            <a:ext cx="3059569" cy="1584176"/>
            <a:chOff x="1387927" y="1201362"/>
            <a:chExt cx="3059569" cy="1584176"/>
          </a:xfrm>
        </p:grpSpPr>
        <p:sp>
          <p:nvSpPr>
            <p:cNvPr id="99" name="圆角矩形 98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0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101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8 6 0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2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9 2 0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TextBox 42"/>
          <p:cNvSpPr txBox="1">
            <a:spLocks noChangeArrowheads="1"/>
          </p:cNvSpPr>
          <p:nvPr/>
        </p:nvSpPr>
        <p:spPr bwMode="auto">
          <a:xfrm>
            <a:off x="5839341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" name="TextBox 45"/>
          <p:cNvSpPr txBox="1">
            <a:spLocks noChangeArrowheads="1"/>
          </p:cNvSpPr>
          <p:nvPr/>
        </p:nvSpPr>
        <p:spPr bwMode="auto">
          <a:xfrm>
            <a:off x="6217178" y="401052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" name="TextBox 45"/>
          <p:cNvSpPr txBox="1">
            <a:spLocks noChangeArrowheads="1"/>
          </p:cNvSpPr>
          <p:nvPr/>
        </p:nvSpPr>
        <p:spPr bwMode="auto">
          <a:xfrm>
            <a:off x="5613601" y="1953433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446362" y="2993612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TextBox 45"/>
          <p:cNvSpPr txBox="1">
            <a:spLocks noChangeArrowheads="1"/>
          </p:cNvSpPr>
          <p:nvPr/>
        </p:nvSpPr>
        <p:spPr bwMode="auto">
          <a:xfrm>
            <a:off x="2513179" y="1965365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316238" y="3006515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6" grpId="0"/>
      <p:bldP spid="87" grpId="0"/>
      <p:bldP spid="88" grpId="0"/>
      <p:bldP spid="95" grpId="0"/>
      <p:bldP spid="96" grpId="0"/>
      <p:bldP spid="97" grpId="0"/>
      <p:bldP spid="104" grpId="0"/>
      <p:bldP spid="105" grpId="0"/>
      <p:bldP spid="106" grpId="0"/>
      <p:bldP spid="107" grpId="0"/>
      <p:bldP spid="108" grpId="0"/>
      <p:bldP spid="1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82488" y="917127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在○填上“＞”“＜”或“＝”。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5"/>
          <p:cNvSpPr txBox="1">
            <a:spLocks noChangeArrowheads="1"/>
          </p:cNvSpPr>
          <p:nvPr/>
        </p:nvSpPr>
        <p:spPr bwMode="auto">
          <a:xfrm>
            <a:off x="918517" y="1409872"/>
            <a:ext cx="6315116" cy="287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78      306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432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67      138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587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17  644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328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72313" y="3854335"/>
            <a:ext cx="1377815" cy="1377815"/>
          </a:xfrm>
          <a:prstGeom prst="rect">
            <a:avLst/>
          </a:prstGeom>
        </p:spPr>
      </p:pic>
      <p:grpSp>
        <p:nvGrpSpPr>
          <p:cNvPr id="30" name="组合 4"/>
          <p:cNvGrpSpPr/>
          <p:nvPr/>
        </p:nvGrpSpPr>
        <p:grpSpPr bwMode="auto">
          <a:xfrm>
            <a:off x="7020272" y="2546990"/>
            <a:ext cx="2030300" cy="1246211"/>
            <a:chOff x="2572275" y="1295683"/>
            <a:chExt cx="2690374" cy="85902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1" name="云形标注 82"/>
            <p:cNvSpPr>
              <a:spLocks noChangeArrowheads="1"/>
            </p:cNvSpPr>
            <p:nvPr/>
          </p:nvSpPr>
          <p:spPr bwMode="auto">
            <a:xfrm>
              <a:off x="2572275" y="1295683"/>
              <a:ext cx="2690374" cy="859029"/>
            </a:xfrm>
            <a:prstGeom prst="cloudCallout">
              <a:avLst>
                <a:gd name="adj1" fmla="val -6353"/>
                <a:gd name="adj2" fmla="val 63804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>
              <a:off x="2855002" y="1439308"/>
              <a:ext cx="2124918" cy="57281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先计算，再比大小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圆角矩形标注 4"/>
          <p:cNvSpPr/>
          <p:nvPr/>
        </p:nvSpPr>
        <p:spPr>
          <a:xfrm>
            <a:off x="1206549" y="2337265"/>
            <a:ext cx="720080" cy="432048"/>
          </a:xfrm>
          <a:prstGeom prst="wedgeRoundRectCallout">
            <a:avLst>
              <a:gd name="adj1" fmla="val 22581"/>
              <a:gd name="adj2" fmla="val -72716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2191871" y="1775747"/>
            <a:ext cx="9127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2"/>
          <p:cNvSpPr txBox="1">
            <a:spLocks noChangeArrowheads="1"/>
          </p:cNvSpPr>
          <p:nvPr/>
        </p:nvSpPr>
        <p:spPr bwMode="auto">
          <a:xfrm>
            <a:off x="5862171" y="1775747"/>
            <a:ext cx="9127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1206549" y="3290182"/>
            <a:ext cx="720080" cy="432048"/>
          </a:xfrm>
          <a:prstGeom prst="wedgeRoundRectCallout">
            <a:avLst>
              <a:gd name="adj1" fmla="val 22581"/>
              <a:gd name="adj2" fmla="val -72716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"/>
          <p:cNvSpPr txBox="1">
            <a:spLocks noChangeArrowheads="1"/>
          </p:cNvSpPr>
          <p:nvPr/>
        </p:nvSpPr>
        <p:spPr bwMode="auto">
          <a:xfrm>
            <a:off x="2172658" y="2769313"/>
            <a:ext cx="9127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圆角矩形标注 40"/>
          <p:cNvSpPr/>
          <p:nvPr/>
        </p:nvSpPr>
        <p:spPr>
          <a:xfrm>
            <a:off x="3643124" y="2390139"/>
            <a:ext cx="3537426" cy="432048"/>
          </a:xfrm>
          <a:prstGeom prst="wedgeRoundRectCallout">
            <a:avLst>
              <a:gd name="adj1" fmla="val 4583"/>
              <a:gd name="adj2" fmla="val -75655"/>
              <a:gd name="adj3" fmla="val 16667"/>
            </a:avLst>
          </a:prstGeom>
          <a:ln>
            <a:solidFill>
              <a:srgbClr val="45988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分别估大，和大约是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750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标注 41"/>
          <p:cNvSpPr/>
          <p:nvPr/>
        </p:nvSpPr>
        <p:spPr>
          <a:xfrm>
            <a:off x="3643124" y="3265010"/>
            <a:ext cx="3537426" cy="432048"/>
          </a:xfrm>
          <a:prstGeom prst="wedgeRoundRectCallout">
            <a:avLst>
              <a:gd name="adj1" fmla="val 4583"/>
              <a:gd name="adj2" fmla="val -75655"/>
              <a:gd name="adj3" fmla="val 16667"/>
            </a:avLst>
          </a:prstGeom>
          <a:ln>
            <a:solidFill>
              <a:srgbClr val="45988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分别估小，和大约是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710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2"/>
          <p:cNvSpPr txBox="1">
            <a:spLocks noChangeArrowheads="1"/>
          </p:cNvSpPr>
          <p:nvPr/>
        </p:nvSpPr>
        <p:spPr bwMode="auto">
          <a:xfrm>
            <a:off x="5918084" y="2756014"/>
            <a:ext cx="9127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圆角矩形标注 43"/>
          <p:cNvSpPr/>
          <p:nvPr/>
        </p:nvSpPr>
        <p:spPr>
          <a:xfrm>
            <a:off x="1177999" y="4243099"/>
            <a:ext cx="720080" cy="432048"/>
          </a:xfrm>
          <a:prstGeom prst="wedgeRoundRectCallout">
            <a:avLst>
              <a:gd name="adj1" fmla="val 22581"/>
              <a:gd name="adj2" fmla="val -72716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2"/>
          <p:cNvSpPr txBox="1">
            <a:spLocks noChangeArrowheads="1"/>
          </p:cNvSpPr>
          <p:nvPr/>
        </p:nvSpPr>
        <p:spPr bwMode="auto">
          <a:xfrm>
            <a:off x="2202879" y="3716976"/>
            <a:ext cx="9127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圆角矩形标注 45"/>
          <p:cNvSpPr/>
          <p:nvPr/>
        </p:nvSpPr>
        <p:spPr>
          <a:xfrm>
            <a:off x="2696833" y="4261494"/>
            <a:ext cx="720080" cy="432048"/>
          </a:xfrm>
          <a:prstGeom prst="wedgeRoundRectCallout">
            <a:avLst>
              <a:gd name="adj1" fmla="val 22581"/>
              <a:gd name="adj2" fmla="val -72716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圆角矩形标注 46"/>
          <p:cNvSpPr/>
          <p:nvPr/>
        </p:nvSpPr>
        <p:spPr>
          <a:xfrm>
            <a:off x="4042663" y="4327219"/>
            <a:ext cx="2426996" cy="432048"/>
          </a:xfrm>
          <a:prstGeom prst="wedgeRoundRectCallout">
            <a:avLst>
              <a:gd name="adj1" fmla="val 4583"/>
              <a:gd name="adj2" fmla="val -75655"/>
              <a:gd name="adj3" fmla="val 16667"/>
            </a:avLst>
          </a:prstGeom>
          <a:ln>
            <a:solidFill>
              <a:srgbClr val="45988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310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2"/>
          <p:cNvSpPr txBox="1">
            <a:spLocks noChangeArrowheads="1"/>
          </p:cNvSpPr>
          <p:nvPr/>
        </p:nvSpPr>
        <p:spPr bwMode="auto">
          <a:xfrm>
            <a:off x="5862170" y="3716976"/>
            <a:ext cx="9127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4" grpId="0"/>
      <p:bldP spid="38" grpId="0"/>
      <p:bldP spid="39" grpId="0" animBg="1"/>
      <p:bldP spid="40" grpId="0"/>
      <p:bldP spid="41" grpId="0" animBg="1"/>
      <p:bldP spid="42" grpId="0" animBg="1"/>
      <p:bldP spid="43" grpId="0"/>
      <p:bldP spid="44" grpId="0" animBg="1"/>
      <p:bldP spid="45" grpId="0"/>
      <p:bldP spid="46" grpId="0" animBg="1"/>
      <p:bldP spid="47" grpId="0" animBg="1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00473" y="679002"/>
            <a:ext cx="814305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我国将所有引进国外技术、联合设计生产的动车组均称作“和谐号”，每小时可行驶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公里，而完全由我国自主研发的“复兴号”动车组列车的速度比它快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公里，“复兴号”列车每小时行驶多少公里？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790482" y="3875413"/>
            <a:ext cx="8246014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 “复兴号”列车每小时行驶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1908052" y="3209950"/>
            <a:ext cx="434510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150=350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（公里）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" grpId="0"/>
      <p:bldP spid="11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31203" y="680346"/>
            <a:ext cx="77226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丁丁家距学校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米。一天丁丁上学时走了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米，发现语文课本忘在家里了，又回家去取，然后去上学，丁丁这次上学比平时多走了多少米？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3132008" y="3234783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标题 1"/>
          <p:cNvSpPr>
            <a:spLocks noGrp="1" noChangeArrowheads="1"/>
          </p:cNvSpPr>
          <p:nvPr/>
        </p:nvSpPr>
        <p:spPr bwMode="auto">
          <a:xfrm>
            <a:off x="1907704" y="3795886"/>
            <a:ext cx="6552728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答：丁丁这次上学比平时多走了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4932040" y="3242179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698" y="3247497"/>
            <a:ext cx="1164454" cy="1430352"/>
          </a:xfrm>
          <a:prstGeom prst="rect">
            <a:avLst/>
          </a:prstGeom>
        </p:spPr>
      </p:pic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2667874" y="2351262"/>
            <a:ext cx="52438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多走的部分为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6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56697" y="732261"/>
            <a:ext cx="81762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育才小学有男生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348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人，女生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人，育才小学大约有学生多少人？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3667621" y="2416481"/>
            <a:ext cx="524525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348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350,312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标题 1"/>
          <p:cNvSpPr>
            <a:spLocks noGrp="1" noChangeArrowheads="1"/>
          </p:cNvSpPr>
          <p:nvPr/>
        </p:nvSpPr>
        <p:spPr bwMode="auto">
          <a:xfrm>
            <a:off x="2742340" y="3852465"/>
            <a:ext cx="5915015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答：育才小学大约有学生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3748583" y="3026920"/>
            <a:ext cx="434510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2956472"/>
            <a:ext cx="1826518" cy="1826518"/>
          </a:xfrm>
          <a:prstGeom prst="rect">
            <a:avLst/>
          </a:prstGeom>
        </p:spPr>
      </p:pic>
      <p:grpSp>
        <p:nvGrpSpPr>
          <p:cNvPr id="13" name="组合 4"/>
          <p:cNvGrpSpPr/>
          <p:nvPr/>
        </p:nvGrpSpPr>
        <p:grpSpPr bwMode="auto">
          <a:xfrm>
            <a:off x="422474" y="1717736"/>
            <a:ext cx="2592288" cy="1641822"/>
            <a:chOff x="2572275" y="1295683"/>
            <a:chExt cx="2690374" cy="97102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4" name="云形标注 82"/>
            <p:cNvSpPr>
              <a:spLocks noChangeArrowheads="1"/>
            </p:cNvSpPr>
            <p:nvPr/>
          </p:nvSpPr>
          <p:spPr bwMode="auto">
            <a:xfrm>
              <a:off x="2572275" y="1295683"/>
              <a:ext cx="2690374" cy="859029"/>
            </a:xfrm>
            <a:prstGeom prst="cloudCallout">
              <a:avLst>
                <a:gd name="adj1" fmla="val -6353"/>
                <a:gd name="adj2" fmla="val 63804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855002" y="1439308"/>
              <a:ext cx="2124918" cy="8274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求“大约”可以进行估算。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3" grpId="0"/>
      <p:bldP spid="35" grpId="0"/>
      <p:bldP spid="36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484851"/>
            <a:ext cx="7776864" cy="3103123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678" y="3036412"/>
            <a:ext cx="1552754" cy="1552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98587" y="809389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934" y="2571750"/>
            <a:ext cx="1188786" cy="118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131019" y="2001381"/>
            <a:ext cx="4623828" cy="417526"/>
          </a:xfrm>
          <a:prstGeom prst="wedgeRoundRectCallout">
            <a:avLst>
              <a:gd name="adj1" fmla="val -31137"/>
              <a:gd name="adj2" fmla="val 77377"/>
              <a:gd name="adj3" fmla="val 16667"/>
            </a:avLst>
          </a:prstGeom>
          <a:solidFill>
            <a:schemeClr val="bg1">
              <a:alpha val="28000"/>
            </a:schemeClr>
          </a:solidFill>
          <a:ln w="19050">
            <a:solidFill>
              <a:srgbClr val="459881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两位数加、减两位数要注意什么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2505005" y="2594232"/>
            <a:ext cx="4133990" cy="156965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口算两位数加减两位数，可以把两位数拆成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分别相加减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，口算出结果。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484851"/>
            <a:ext cx="7776864" cy="3103123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8685" y="3284726"/>
            <a:ext cx="1154958" cy="1154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95400" y="2278995"/>
            <a:ext cx="902881" cy="110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864159" y="1863683"/>
            <a:ext cx="5415682" cy="417526"/>
          </a:xfrm>
          <a:prstGeom prst="wedgeRoundRectCallout">
            <a:avLst>
              <a:gd name="adj1" fmla="val -33058"/>
              <a:gd name="adj2" fmla="val 78467"/>
              <a:gd name="adj3" fmla="val 16667"/>
            </a:avLst>
          </a:prstGeom>
          <a:solidFill>
            <a:schemeClr val="bg1">
              <a:alpha val="28000"/>
            </a:schemeClr>
          </a:solidFill>
          <a:ln w="19050">
            <a:solidFill>
              <a:srgbClr val="459881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几百几十加、减几百几十要注意什么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2591488" y="2649762"/>
            <a:ext cx="4133990" cy="156965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计算加法时，哪一位相加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要向前一位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；计算减法时，哪一位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不够减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要从前一位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，在本位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再减。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98587" y="809389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圆角矩形 67"/>
          <p:cNvSpPr/>
          <p:nvPr/>
        </p:nvSpPr>
        <p:spPr>
          <a:xfrm>
            <a:off x="1921342" y="2021034"/>
            <a:ext cx="5481729" cy="2515619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921342" y="2194361"/>
            <a:ext cx="53285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可以把两位数拆成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，再分别相加、减，口算出结果。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33848" y="802386"/>
            <a:ext cx="7175927" cy="833258"/>
            <a:chOff x="1192709" y="2787109"/>
            <a:chExt cx="4317987" cy="83325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192709" y="2787109"/>
              <a:ext cx="408189" cy="833258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1763449" y="2894924"/>
              <a:ext cx="37472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两位数加、减两位数要注意什么？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715" y="1692964"/>
            <a:ext cx="7296249" cy="2660921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867703" y="967989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9350" y="2004271"/>
            <a:ext cx="712879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三位数加、减三位数的估算方法：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35132" y="2571750"/>
            <a:ext cx="6443414" cy="13399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把每个三位数看作与它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整百数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几百几十数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，再进行计算，取整百数还是几百几十数，要视情况而定。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796288" y="946530"/>
            <a:ext cx="3240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3073609" y="1544593"/>
            <a:ext cx="14253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65+27=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5"/>
          <p:cNvSpPr>
            <a:spLocks noChangeArrowheads="1"/>
          </p:cNvSpPr>
          <p:nvPr/>
        </p:nvSpPr>
        <p:spPr bwMode="auto">
          <a:xfrm>
            <a:off x="4395757" y="1529316"/>
            <a:ext cx="5982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92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标题 1"/>
          <p:cNvSpPr>
            <a:spLocks noGrp="1" noChangeArrowheads="1"/>
          </p:cNvSpPr>
          <p:nvPr/>
        </p:nvSpPr>
        <p:spPr bwMode="auto">
          <a:xfrm>
            <a:off x="882989" y="2684397"/>
            <a:ext cx="2016224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Line 11"/>
          <p:cNvSpPr>
            <a:spLocks noChangeShapeType="1"/>
          </p:cNvSpPr>
          <p:nvPr/>
        </p:nvSpPr>
        <p:spPr bwMode="auto">
          <a:xfrm flipH="1">
            <a:off x="1528070" y="3094615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Line 15"/>
          <p:cNvSpPr>
            <a:spLocks noChangeShapeType="1"/>
          </p:cNvSpPr>
          <p:nvPr/>
        </p:nvSpPr>
        <p:spPr bwMode="auto">
          <a:xfrm>
            <a:off x="1743970" y="3094615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标题 1"/>
          <p:cNvSpPr>
            <a:spLocks noGrp="1" noChangeArrowheads="1"/>
          </p:cNvSpPr>
          <p:nvPr/>
        </p:nvSpPr>
        <p:spPr bwMode="auto">
          <a:xfrm>
            <a:off x="1338707" y="3237490"/>
            <a:ext cx="50323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标题 1"/>
          <p:cNvSpPr>
            <a:spLocks noGrp="1" noChangeArrowheads="1"/>
          </p:cNvSpPr>
          <p:nvPr/>
        </p:nvSpPr>
        <p:spPr bwMode="auto">
          <a:xfrm>
            <a:off x="1783875" y="3237490"/>
            <a:ext cx="36036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Group 28"/>
          <p:cNvGrpSpPr/>
          <p:nvPr/>
        </p:nvGrpSpPr>
        <p:grpSpPr bwMode="auto">
          <a:xfrm flipH="1">
            <a:off x="1093897" y="3197281"/>
            <a:ext cx="489168" cy="593739"/>
            <a:chOff x="0" y="-4"/>
            <a:chExt cx="567" cy="912"/>
          </a:xfrm>
        </p:grpSpPr>
        <p:sp>
          <p:nvSpPr>
            <p:cNvPr id="49" name="Line 29"/>
            <p:cNvSpPr>
              <a:spLocks noChangeShapeType="1"/>
            </p:cNvSpPr>
            <p:nvPr/>
          </p:nvSpPr>
          <p:spPr bwMode="auto">
            <a:xfrm>
              <a:off x="559" y="-4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Line 30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Line 31"/>
            <p:cNvSpPr>
              <a:spLocks noChangeShapeType="1"/>
            </p:cNvSpPr>
            <p:nvPr/>
          </p:nvSpPr>
          <p:spPr bwMode="auto">
            <a:xfrm flipV="1">
              <a:off x="0" y="644"/>
              <a:ext cx="0" cy="2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标题 1"/>
          <p:cNvSpPr>
            <a:spLocks noGrp="1" noChangeArrowheads="1"/>
          </p:cNvSpPr>
          <p:nvPr/>
        </p:nvSpPr>
        <p:spPr bwMode="auto">
          <a:xfrm>
            <a:off x="1049879" y="3778592"/>
            <a:ext cx="50323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标题 1"/>
          <p:cNvSpPr>
            <a:spLocks noGrp="1" noChangeArrowheads="1"/>
          </p:cNvSpPr>
          <p:nvPr/>
        </p:nvSpPr>
        <p:spPr bwMode="auto">
          <a:xfrm>
            <a:off x="2127543" y="2680090"/>
            <a:ext cx="577850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标题 1"/>
          <p:cNvSpPr>
            <a:spLocks noGrp="1" noChangeArrowheads="1"/>
          </p:cNvSpPr>
          <p:nvPr/>
        </p:nvSpPr>
        <p:spPr bwMode="auto">
          <a:xfrm>
            <a:off x="2033562" y="3110302"/>
            <a:ext cx="201627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标题 1"/>
          <p:cNvSpPr>
            <a:spLocks noGrp="1" noChangeArrowheads="1"/>
          </p:cNvSpPr>
          <p:nvPr/>
        </p:nvSpPr>
        <p:spPr bwMode="auto">
          <a:xfrm>
            <a:off x="2079597" y="3667703"/>
            <a:ext cx="223229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标题 1"/>
          <p:cNvSpPr>
            <a:spLocks noGrp="1" noChangeArrowheads="1"/>
          </p:cNvSpPr>
          <p:nvPr/>
        </p:nvSpPr>
        <p:spPr bwMode="auto">
          <a:xfrm>
            <a:off x="4523974" y="2587456"/>
            <a:ext cx="208825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Line 10"/>
          <p:cNvSpPr>
            <a:spLocks noChangeShapeType="1"/>
          </p:cNvSpPr>
          <p:nvPr/>
        </p:nvSpPr>
        <p:spPr bwMode="auto">
          <a:xfrm flipH="1">
            <a:off x="4522904" y="2964401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Line 12"/>
          <p:cNvSpPr>
            <a:spLocks noChangeShapeType="1"/>
          </p:cNvSpPr>
          <p:nvPr/>
        </p:nvSpPr>
        <p:spPr bwMode="auto">
          <a:xfrm flipH="1">
            <a:off x="5153201" y="2961466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Line 13"/>
          <p:cNvSpPr>
            <a:spLocks noChangeShapeType="1"/>
          </p:cNvSpPr>
          <p:nvPr/>
        </p:nvSpPr>
        <p:spPr bwMode="auto">
          <a:xfrm>
            <a:off x="4738804" y="2964401"/>
            <a:ext cx="160338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Line 14"/>
          <p:cNvSpPr>
            <a:spLocks noChangeShapeType="1"/>
          </p:cNvSpPr>
          <p:nvPr/>
        </p:nvSpPr>
        <p:spPr bwMode="auto">
          <a:xfrm>
            <a:off x="5369101" y="2961466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标题 1"/>
          <p:cNvSpPr>
            <a:spLocks noGrp="1" noChangeArrowheads="1"/>
          </p:cNvSpPr>
          <p:nvPr/>
        </p:nvSpPr>
        <p:spPr bwMode="auto">
          <a:xfrm>
            <a:off x="4359626" y="3116606"/>
            <a:ext cx="50482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标题 1"/>
          <p:cNvSpPr>
            <a:spLocks noGrp="1" noChangeArrowheads="1"/>
          </p:cNvSpPr>
          <p:nvPr/>
        </p:nvSpPr>
        <p:spPr bwMode="auto">
          <a:xfrm>
            <a:off x="4937301" y="3104341"/>
            <a:ext cx="50482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标题 1"/>
          <p:cNvSpPr>
            <a:spLocks noGrp="1" noChangeArrowheads="1"/>
          </p:cNvSpPr>
          <p:nvPr/>
        </p:nvSpPr>
        <p:spPr bwMode="auto">
          <a:xfrm>
            <a:off x="5369101" y="3104341"/>
            <a:ext cx="36036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标题 1"/>
          <p:cNvSpPr>
            <a:spLocks noGrp="1" noChangeArrowheads="1"/>
          </p:cNvSpPr>
          <p:nvPr/>
        </p:nvSpPr>
        <p:spPr bwMode="auto">
          <a:xfrm>
            <a:off x="4738804" y="3107276"/>
            <a:ext cx="35877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Group 32"/>
          <p:cNvGrpSpPr/>
          <p:nvPr/>
        </p:nvGrpSpPr>
        <p:grpSpPr bwMode="auto">
          <a:xfrm>
            <a:off x="4741979" y="3467639"/>
            <a:ext cx="492745" cy="144462"/>
            <a:chOff x="0" y="0"/>
            <a:chExt cx="1020" cy="227"/>
          </a:xfrm>
        </p:grpSpPr>
        <p:sp>
          <p:nvSpPr>
            <p:cNvPr id="103" name="Line 33"/>
            <p:cNvSpPr>
              <a:spLocks noChangeShapeType="1"/>
            </p:cNvSpPr>
            <p:nvPr/>
          </p:nvSpPr>
          <p:spPr bwMode="auto">
            <a:xfrm>
              <a:off x="0" y="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4" name="Line 34"/>
            <p:cNvSpPr>
              <a:spLocks noChangeShapeType="1"/>
            </p:cNvSpPr>
            <p:nvPr/>
          </p:nvSpPr>
          <p:spPr bwMode="auto">
            <a:xfrm>
              <a:off x="0" y="227"/>
              <a:ext cx="1020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Line 35"/>
            <p:cNvSpPr>
              <a:spLocks noChangeShapeType="1"/>
            </p:cNvSpPr>
            <p:nvPr/>
          </p:nvSpPr>
          <p:spPr bwMode="auto">
            <a:xfrm flipV="1">
              <a:off x="1020" y="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6" name="Group 36"/>
          <p:cNvGrpSpPr/>
          <p:nvPr/>
        </p:nvGrpSpPr>
        <p:grpSpPr bwMode="auto">
          <a:xfrm>
            <a:off x="4908378" y="3460816"/>
            <a:ext cx="649924" cy="288925"/>
            <a:chOff x="0" y="0"/>
            <a:chExt cx="1022" cy="454"/>
          </a:xfrm>
        </p:grpSpPr>
        <p:sp>
          <p:nvSpPr>
            <p:cNvPr id="107" name="Line 37"/>
            <p:cNvSpPr>
              <a:spLocks noChangeShapeType="1"/>
            </p:cNvSpPr>
            <p:nvPr/>
          </p:nvSpPr>
          <p:spPr bwMode="auto">
            <a:xfrm>
              <a:off x="0" y="0"/>
              <a:ext cx="1" cy="45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" name="Line 38"/>
            <p:cNvSpPr>
              <a:spLocks noChangeShapeType="1"/>
            </p:cNvSpPr>
            <p:nvPr/>
          </p:nvSpPr>
          <p:spPr bwMode="auto">
            <a:xfrm>
              <a:off x="0" y="453"/>
              <a:ext cx="1021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Line 39"/>
            <p:cNvSpPr>
              <a:spLocks noChangeShapeType="1"/>
            </p:cNvSpPr>
            <p:nvPr/>
          </p:nvSpPr>
          <p:spPr bwMode="auto">
            <a:xfrm flipV="1">
              <a:off x="1021" y="0"/>
              <a:ext cx="1" cy="45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0" name="标题 1"/>
          <p:cNvSpPr>
            <a:spLocks noGrp="1" noChangeArrowheads="1"/>
          </p:cNvSpPr>
          <p:nvPr/>
        </p:nvSpPr>
        <p:spPr bwMode="auto">
          <a:xfrm>
            <a:off x="4648695" y="3758591"/>
            <a:ext cx="50482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标题 1"/>
          <p:cNvSpPr>
            <a:spLocks noGrp="1" noChangeArrowheads="1"/>
          </p:cNvSpPr>
          <p:nvPr/>
        </p:nvSpPr>
        <p:spPr bwMode="auto">
          <a:xfrm>
            <a:off x="5205174" y="3791020"/>
            <a:ext cx="504825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标题 1"/>
          <p:cNvSpPr>
            <a:spLocks noGrp="1" noChangeArrowheads="1"/>
          </p:cNvSpPr>
          <p:nvPr/>
        </p:nvSpPr>
        <p:spPr bwMode="auto">
          <a:xfrm>
            <a:off x="5776409" y="2586579"/>
            <a:ext cx="57626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标题 1"/>
          <p:cNvSpPr>
            <a:spLocks noGrp="1" noChangeArrowheads="1"/>
          </p:cNvSpPr>
          <p:nvPr/>
        </p:nvSpPr>
        <p:spPr bwMode="auto">
          <a:xfrm>
            <a:off x="5959831" y="2932902"/>
            <a:ext cx="1944241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标题 1"/>
          <p:cNvSpPr>
            <a:spLocks noGrp="1" noChangeArrowheads="1"/>
          </p:cNvSpPr>
          <p:nvPr/>
        </p:nvSpPr>
        <p:spPr bwMode="auto">
          <a:xfrm>
            <a:off x="5959831" y="3293265"/>
            <a:ext cx="187223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" name="标题 1"/>
          <p:cNvSpPr>
            <a:spLocks noGrp="1" noChangeArrowheads="1"/>
          </p:cNvSpPr>
          <p:nvPr/>
        </p:nvSpPr>
        <p:spPr bwMode="auto">
          <a:xfrm>
            <a:off x="5959831" y="3653627"/>
            <a:ext cx="216026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40" grpId="0"/>
      <p:bldP spid="41" grpId="0"/>
      <p:bldP spid="43" grpId="0" bldLvl="0" autoUpdateAnimBg="0"/>
      <p:bldP spid="44" grpId="0" animBg="1"/>
      <p:bldP spid="45" grpId="0" animBg="1"/>
      <p:bldP spid="46" grpId="0" bldLvl="0" autoUpdateAnimBg="0"/>
      <p:bldP spid="47" grpId="0" bldLvl="0" autoUpdateAnimBg="0"/>
      <p:bldP spid="52" grpId="0" bldLvl="0" autoUpdateAnimBg="0"/>
      <p:bldP spid="53" grpId="0" bldLvl="0" autoUpdateAnimBg="0"/>
      <p:bldP spid="54" grpId="0" bldLvl="0" autoUpdateAnimBg="0"/>
      <p:bldP spid="55" grpId="0" bldLvl="0" autoUpdateAnimBg="0"/>
      <p:bldP spid="93" grpId="0" bldLvl="0" autoUpdateAnimBg="0"/>
      <p:bldP spid="94" grpId="0" animBg="1"/>
      <p:bldP spid="95" grpId="0" animBg="1"/>
      <p:bldP spid="96" grpId="0" animBg="1"/>
      <p:bldP spid="97" grpId="0" animBg="1"/>
      <p:bldP spid="98" grpId="0" bldLvl="0" autoUpdateAnimBg="0"/>
      <p:bldP spid="99" grpId="0" bldLvl="0" autoUpdateAnimBg="0"/>
      <p:bldP spid="100" grpId="0" bldLvl="0" autoUpdateAnimBg="0"/>
      <p:bldP spid="101" grpId="0" bldLvl="0" autoUpdateAnimBg="0"/>
      <p:bldP spid="110" grpId="0" bldLvl="0" autoUpdateAnimBg="0"/>
      <p:bldP spid="111" grpId="0" bldLvl="0" autoUpdateAnimBg="0"/>
      <p:bldP spid="112" grpId="0" bldLvl="0" autoUpdateAnimBg="0"/>
      <p:bldP spid="113" grpId="0" bldLvl="0" autoUpdateAnimBg="0"/>
      <p:bldP spid="114" grpId="0" bldLvl="0" autoUpdateAnimBg="0"/>
      <p:bldP spid="115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883085" y="2207348"/>
            <a:ext cx="1767309" cy="1767309"/>
          </a:xfrm>
          <a:prstGeom prst="rect">
            <a:avLst/>
          </a:prstGeom>
        </p:spPr>
      </p:pic>
      <p:grpSp>
        <p:nvGrpSpPr>
          <p:cNvPr id="57" name="组合 4"/>
          <p:cNvGrpSpPr/>
          <p:nvPr/>
        </p:nvGrpSpPr>
        <p:grpSpPr bwMode="auto">
          <a:xfrm>
            <a:off x="5154893" y="767188"/>
            <a:ext cx="2952328" cy="1440160"/>
            <a:chOff x="2824789" y="1091504"/>
            <a:chExt cx="2506939" cy="78093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8" name="云形标注 82"/>
            <p:cNvSpPr>
              <a:spLocks noChangeArrowheads="1"/>
            </p:cNvSpPr>
            <p:nvPr/>
          </p:nvSpPr>
          <p:spPr bwMode="auto">
            <a:xfrm>
              <a:off x="2824789" y="1091504"/>
              <a:ext cx="2506939" cy="780935"/>
            </a:xfrm>
            <a:prstGeom prst="cloudCallout">
              <a:avLst>
                <a:gd name="adj1" fmla="val 24150"/>
                <a:gd name="adj2" fmla="val 64641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矩形 4"/>
            <p:cNvSpPr>
              <a:spLocks noChangeArrowheads="1"/>
            </p:cNvSpPr>
            <p:nvPr/>
          </p:nvSpPr>
          <p:spPr bwMode="auto">
            <a:xfrm>
              <a:off x="3083635" y="1169598"/>
              <a:ext cx="2124918" cy="51737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两位数减两位数的口算。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2483768" y="1194880"/>
            <a:ext cx="16305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27=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矩形 5"/>
          <p:cNvSpPr>
            <a:spLocks noChangeArrowheads="1"/>
          </p:cNvSpPr>
          <p:nvPr/>
        </p:nvSpPr>
        <p:spPr bwMode="auto">
          <a:xfrm>
            <a:off x="4035656" y="1179077"/>
            <a:ext cx="5982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2226019" y="2256600"/>
            <a:ext cx="2949586" cy="578882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1115616" y="3579862"/>
            <a:ext cx="5830383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，再算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 animBg="1"/>
      <p:bldP spid="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圆角矩形 67"/>
          <p:cNvSpPr/>
          <p:nvPr/>
        </p:nvSpPr>
        <p:spPr>
          <a:xfrm>
            <a:off x="1619672" y="1856329"/>
            <a:ext cx="5481729" cy="2515619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矩形 62"/>
          <p:cNvSpPr/>
          <p:nvPr/>
        </p:nvSpPr>
        <p:spPr>
          <a:xfrm>
            <a:off x="1691680" y="2139702"/>
            <a:ext cx="53285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计算加法时，哪一位相加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要向前一位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；计算减法时，哪一位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要从前一位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，在本位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68925" y="666459"/>
            <a:ext cx="8103964" cy="833258"/>
            <a:chOff x="1087632" y="2787109"/>
            <a:chExt cx="6013789" cy="83325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087632" y="2787109"/>
              <a:ext cx="618344" cy="833258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1747729" y="2911350"/>
              <a:ext cx="53536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几百几十加、减几百几十要注意什么？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5865" y="700709"/>
            <a:ext cx="7549073" cy="1146617"/>
            <a:chOff x="931365" y="2521364"/>
            <a:chExt cx="5602015" cy="114661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1365" y="2521364"/>
              <a:ext cx="503395" cy="833258"/>
            </a:xfrm>
            <a:prstGeom prst="rect">
              <a:avLst/>
            </a:prstGeom>
          </p:spPr>
        </p:pic>
        <p:sp>
          <p:nvSpPr>
            <p:cNvPr id="6" name="文本框 28"/>
            <p:cNvSpPr txBox="1"/>
            <p:nvPr/>
          </p:nvSpPr>
          <p:spPr>
            <a:xfrm>
              <a:off x="1503676" y="2590763"/>
              <a:ext cx="502970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三位数加、减三位数的估算方法：</a:t>
              </a:r>
              <a:b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1831135" y="1857773"/>
            <a:ext cx="5481729" cy="2515619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907704" y="1927782"/>
            <a:ext cx="5328592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把每个三位数看作与它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整百数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几百几十数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，再进行计算，取整百数还是几百几十数，要视情况而定。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47664" y="1332662"/>
            <a:ext cx="3059569" cy="1584176"/>
            <a:chOff x="1387927" y="1201362"/>
            <a:chExt cx="3059569" cy="1584176"/>
          </a:xfrm>
        </p:grpSpPr>
        <p:sp>
          <p:nvSpPr>
            <p:cNvPr id="16" name="圆角矩形 15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6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57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6 4 0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8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9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1 2 0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0" name="TextBox 42"/>
          <p:cNvSpPr txBox="1">
            <a:spLocks noChangeArrowheads="1"/>
          </p:cNvSpPr>
          <p:nvPr/>
        </p:nvSpPr>
        <p:spPr bwMode="auto">
          <a:xfrm>
            <a:off x="2652396" y="231026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Box 44"/>
          <p:cNvSpPr txBox="1">
            <a:spLocks noChangeArrowheads="1"/>
          </p:cNvSpPr>
          <p:nvPr/>
        </p:nvSpPr>
        <p:spPr bwMode="auto">
          <a:xfrm>
            <a:off x="2302673" y="231711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TextBox 45"/>
          <p:cNvSpPr txBox="1">
            <a:spLocks noChangeArrowheads="1"/>
          </p:cNvSpPr>
          <p:nvPr/>
        </p:nvSpPr>
        <p:spPr bwMode="auto">
          <a:xfrm>
            <a:off x="3030233" y="232443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569645" y="646489"/>
            <a:ext cx="3240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4677788" y="1332662"/>
            <a:ext cx="3059569" cy="1584176"/>
            <a:chOff x="1387927" y="1201362"/>
            <a:chExt cx="3059569" cy="1584176"/>
          </a:xfrm>
        </p:grpSpPr>
        <p:sp>
          <p:nvSpPr>
            <p:cNvPr id="65" name="圆角矩形 64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6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67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1 9 0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8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9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2 4 0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0" name="TextBox 42"/>
          <p:cNvSpPr txBox="1">
            <a:spLocks noChangeArrowheads="1"/>
          </p:cNvSpPr>
          <p:nvPr/>
        </p:nvSpPr>
        <p:spPr bwMode="auto">
          <a:xfrm>
            <a:off x="5782520" y="231026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Box 44"/>
          <p:cNvSpPr txBox="1">
            <a:spLocks noChangeArrowheads="1"/>
          </p:cNvSpPr>
          <p:nvPr/>
        </p:nvSpPr>
        <p:spPr bwMode="auto">
          <a:xfrm>
            <a:off x="5432797" y="230421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Box 45"/>
          <p:cNvSpPr txBox="1">
            <a:spLocks noChangeArrowheads="1"/>
          </p:cNvSpPr>
          <p:nvPr/>
        </p:nvSpPr>
        <p:spPr bwMode="auto">
          <a:xfrm>
            <a:off x="6160357" y="232443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582897" y="3147814"/>
            <a:ext cx="3059569" cy="1584176"/>
            <a:chOff x="1387927" y="1201362"/>
            <a:chExt cx="3059569" cy="1584176"/>
          </a:xfrm>
        </p:grpSpPr>
        <p:sp>
          <p:nvSpPr>
            <p:cNvPr id="74" name="圆角矩形 73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5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76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1 1 0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7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8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2 6 0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9" name="TextBox 42"/>
          <p:cNvSpPr txBox="1">
            <a:spLocks noChangeArrowheads="1"/>
          </p:cNvSpPr>
          <p:nvPr/>
        </p:nvSpPr>
        <p:spPr bwMode="auto">
          <a:xfrm>
            <a:off x="2687629" y="412542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TextBox 44"/>
          <p:cNvSpPr txBox="1">
            <a:spLocks noChangeArrowheads="1"/>
          </p:cNvSpPr>
          <p:nvPr/>
        </p:nvSpPr>
        <p:spPr bwMode="auto">
          <a:xfrm>
            <a:off x="2337906" y="4132266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TextBox 45"/>
          <p:cNvSpPr txBox="1">
            <a:spLocks noChangeArrowheads="1"/>
          </p:cNvSpPr>
          <p:nvPr/>
        </p:nvSpPr>
        <p:spPr bwMode="auto">
          <a:xfrm>
            <a:off x="3065466" y="413958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4713021" y="3147814"/>
            <a:ext cx="3059569" cy="1584176"/>
            <a:chOff x="1387927" y="1201362"/>
            <a:chExt cx="3059569" cy="1584176"/>
          </a:xfrm>
        </p:grpSpPr>
        <p:sp>
          <p:nvSpPr>
            <p:cNvPr id="83" name="圆角矩形 82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4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85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－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5 6 0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6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7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6 5 0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8" name="TextBox 42"/>
          <p:cNvSpPr txBox="1">
            <a:spLocks noChangeArrowheads="1"/>
          </p:cNvSpPr>
          <p:nvPr/>
        </p:nvSpPr>
        <p:spPr bwMode="auto">
          <a:xfrm>
            <a:off x="5817753" y="412542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0" name="TextBox 45"/>
          <p:cNvSpPr txBox="1">
            <a:spLocks noChangeArrowheads="1"/>
          </p:cNvSpPr>
          <p:nvPr/>
        </p:nvSpPr>
        <p:spPr bwMode="auto">
          <a:xfrm>
            <a:off x="6195590" y="413958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1" name="TextBox 45"/>
          <p:cNvSpPr txBox="1">
            <a:spLocks noChangeArrowheads="1"/>
          </p:cNvSpPr>
          <p:nvPr/>
        </p:nvSpPr>
        <p:spPr bwMode="auto">
          <a:xfrm>
            <a:off x="5592013" y="2082497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424774" y="3122676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70" grpId="0"/>
      <p:bldP spid="71" grpId="0"/>
      <p:bldP spid="72" grpId="0"/>
      <p:bldP spid="79" grpId="0"/>
      <p:bldP spid="80" grpId="0"/>
      <p:bldP spid="81" grpId="0"/>
      <p:bldP spid="88" grpId="0"/>
      <p:bldP spid="90" grpId="0"/>
      <p:bldP spid="91" grpId="0"/>
      <p:bldP spid="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579825" y="674121"/>
            <a:ext cx="798434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中央广播电视塔高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米，东方明珠广播电视塔高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米，广州塔高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）广州塔比中央广播电视塔大约高几百米？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1733582" y="2098476"/>
            <a:ext cx="1388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2915816" y="2113487"/>
            <a:ext cx="54592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求“大约”可以进行估算。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3122535" y="2775784"/>
            <a:ext cx="352194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标题 1"/>
          <p:cNvSpPr>
            <a:spLocks noGrp="1" noChangeArrowheads="1"/>
          </p:cNvSpPr>
          <p:nvPr/>
        </p:nvSpPr>
        <p:spPr bwMode="auto">
          <a:xfrm>
            <a:off x="1377248" y="3943878"/>
            <a:ext cx="7416824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答：广州塔比中央广播电视塔大约高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2847983" y="3365673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1" grpId="0"/>
      <p:bldP spid="16" grpId="0"/>
      <p:bldP spid="17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204102" y="1623358"/>
            <a:ext cx="7344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广州塔比东方明珠广播电视塔大约高多少米？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3092062" y="2425430"/>
            <a:ext cx="352194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标题 1"/>
          <p:cNvSpPr>
            <a:spLocks noGrp="1" noChangeArrowheads="1"/>
          </p:cNvSpPr>
          <p:nvPr/>
        </p:nvSpPr>
        <p:spPr bwMode="auto">
          <a:xfrm>
            <a:off x="748579" y="3627283"/>
            <a:ext cx="8280920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答：广州塔比东方明珠广播电视塔大约高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2492504" y="3026356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8579" y="869980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）你还能提出其他数学问题并解答吗？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6" grpId="0"/>
      <p:bldP spid="17" grpId="0" bldLvl="0" autoUpdateAnimBg="0"/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1716</Words>
  <Application>WPS 演示</Application>
  <PresentationFormat>全屏显示(16:9)</PresentationFormat>
  <Paragraphs>309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52</cp:revision>
  <dcterms:created xsi:type="dcterms:W3CDTF">2019-09-02T08:53:00Z</dcterms:created>
  <dcterms:modified xsi:type="dcterms:W3CDTF">2023-09-28T13:41:37Z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B4C9E759615D4F049C8E65DACADEBD89_12</vt:lpwstr>
  </property>
  <property fmtid="{D5CDD505-2E9C-101B-9397-08002B2CF9AE}" pid="3" name="KSOProductBuildVer">
    <vt:lpwstr>2052-12.1.0.15374</vt:lpwstr>
  </property>
</Properties>
</file>