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5"/>
  </p:notesMasterIdLst>
  <p:handoutMasterIdLst>
    <p:handoutMasterId r:id="rId59"/>
  </p:handoutMasterIdLst>
  <p:sldIdLst>
    <p:sldId id="383" r:id="rId4"/>
    <p:sldId id="490" r:id="rId6"/>
    <p:sldId id="576" r:id="rId7"/>
    <p:sldId id="256" r:id="rId8"/>
    <p:sldId id="578" r:id="rId9"/>
    <p:sldId id="580" r:id="rId10"/>
    <p:sldId id="579" r:id="rId11"/>
    <p:sldId id="581" r:id="rId12"/>
    <p:sldId id="582" r:id="rId13"/>
    <p:sldId id="577" r:id="rId14"/>
    <p:sldId id="583" r:id="rId15"/>
    <p:sldId id="584" r:id="rId16"/>
    <p:sldId id="586" r:id="rId17"/>
    <p:sldId id="585" r:id="rId18"/>
    <p:sldId id="587" r:id="rId19"/>
    <p:sldId id="588" r:id="rId20"/>
    <p:sldId id="589" r:id="rId21"/>
    <p:sldId id="593" r:id="rId22"/>
    <p:sldId id="592" r:id="rId23"/>
    <p:sldId id="594" r:id="rId24"/>
    <p:sldId id="590" r:id="rId25"/>
    <p:sldId id="596" r:id="rId26"/>
    <p:sldId id="597" r:id="rId27"/>
    <p:sldId id="595" r:id="rId28"/>
    <p:sldId id="598" r:id="rId29"/>
    <p:sldId id="599" r:id="rId30"/>
    <p:sldId id="600" r:id="rId31"/>
    <p:sldId id="602" r:id="rId32"/>
    <p:sldId id="601" r:id="rId33"/>
    <p:sldId id="604" r:id="rId34"/>
    <p:sldId id="605" r:id="rId35"/>
    <p:sldId id="608" r:id="rId36"/>
    <p:sldId id="610" r:id="rId37"/>
    <p:sldId id="603" r:id="rId38"/>
    <p:sldId id="609" r:id="rId39"/>
    <p:sldId id="606" r:id="rId40"/>
    <p:sldId id="612" r:id="rId41"/>
    <p:sldId id="615" r:id="rId42"/>
    <p:sldId id="614" r:id="rId43"/>
    <p:sldId id="613" r:id="rId44"/>
    <p:sldId id="611" r:id="rId45"/>
    <p:sldId id="616" r:id="rId46"/>
    <p:sldId id="617" r:id="rId47"/>
    <p:sldId id="623" r:id="rId48"/>
    <p:sldId id="619" r:id="rId49"/>
    <p:sldId id="620" r:id="rId50"/>
    <p:sldId id="621" r:id="rId51"/>
    <p:sldId id="622" r:id="rId52"/>
    <p:sldId id="618" r:id="rId53"/>
    <p:sldId id="624" r:id="rId54"/>
    <p:sldId id="626" r:id="rId55"/>
    <p:sldId id="627" r:id="rId56"/>
    <p:sldId id="527" r:id="rId57"/>
    <p:sldId id="633" r:id="rId58"/>
  </p:sldIdLst>
  <p:sldSz cx="9144000" cy="5143500"/>
  <p:notesSz cx="6858000" cy="9144000"/>
  <p:custDataLst>
    <p:tags r:id="rId63"/>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3E5449"/>
    <a:srgbClr val="4E6A5C"/>
    <a:srgbClr val="A61DB1"/>
    <a:srgbClr val="0000FF"/>
    <a:srgbClr val="FF00FF"/>
    <a:srgbClr val="66FFFF"/>
    <a:srgbClr val="F7FFFF"/>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8026"/>
    <p:restoredTop sz="96256"/>
  </p:normalViewPr>
  <p:slideViewPr>
    <p:cSldViewPr showGuides="1">
      <p:cViewPr varScale="1">
        <p:scale>
          <a:sx n="146" d="100"/>
          <a:sy n="146" d="100"/>
        </p:scale>
        <p:origin x="378" y="13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3" Type="http://schemas.openxmlformats.org/officeDocument/2006/relationships/tags" Target="tags/tag1.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2.xml"/><Relationship Id="rId59" Type="http://schemas.openxmlformats.org/officeDocument/2006/relationships/handoutMaster" Target="handoutMasters/handoutMaster1.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1AE4E8BD-2792-42A4-8E3E-ABFAA4D0A608}"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F62E729C-0FB2-45DC-9FC4-F991A501EB2B}"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977718D4-BB1E-44BB-A905-9FB2429504BD}"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8B024997-A4CC-4E90-9BD3-1AB5E300CB3F}"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幻灯片图像占位符 1"/>
          <p:cNvSpPr>
            <a:spLocks noGrp="1" noRot="1" noChangeAspect="1" noTextEdit="1"/>
          </p:cNvSpPr>
          <p:nvPr>
            <p:ph type="sldImg"/>
          </p:nvPr>
        </p:nvSpPr>
        <p:spPr>
          <a:ln>
            <a:solidFill>
              <a:srgbClr val="000000">
                <a:alpha val="100000"/>
              </a:srgbClr>
            </a:solidFill>
            <a:miter lim="800000"/>
          </a:ln>
        </p:spPr>
      </p:sp>
      <p:sp>
        <p:nvSpPr>
          <p:cNvPr id="921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922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922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幻灯片图像占位符 1"/>
          <p:cNvSpPr>
            <a:spLocks noGrp="1" noRot="1" noChangeAspect="1" noTextEdit="1"/>
          </p:cNvSpPr>
          <p:nvPr>
            <p:ph type="sldImg"/>
          </p:nvPr>
        </p:nvSpPr>
        <p:spPr>
          <a:ln>
            <a:solidFill>
              <a:srgbClr val="000000">
                <a:alpha val="100000"/>
              </a:srgbClr>
            </a:solidFill>
            <a:miter lim="800000"/>
          </a:ln>
        </p:spPr>
      </p:sp>
      <p:sp>
        <p:nvSpPr>
          <p:cNvPr id="2765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2765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2765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2970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2970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幻灯片图像占位符 1"/>
          <p:cNvSpPr>
            <a:spLocks noGrp="1" noRot="1" noChangeAspect="1" noTextEdit="1"/>
          </p:cNvSpPr>
          <p:nvPr>
            <p:ph type="sldImg"/>
          </p:nvPr>
        </p:nvSpPr>
        <p:spPr>
          <a:ln>
            <a:solidFill>
              <a:srgbClr val="000000">
                <a:alpha val="100000"/>
              </a:srgbClr>
            </a:solidFill>
            <a:miter lim="800000"/>
          </a:ln>
        </p:spPr>
      </p:sp>
      <p:sp>
        <p:nvSpPr>
          <p:cNvPr id="3174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3174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3174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幻灯片图像占位符 1"/>
          <p:cNvSpPr>
            <a:spLocks noGrp="1" noRot="1" noChangeAspect="1" noTextEdit="1"/>
          </p:cNvSpPr>
          <p:nvPr>
            <p:ph type="sldImg"/>
          </p:nvPr>
        </p:nvSpPr>
        <p:spPr>
          <a:ln>
            <a:solidFill>
              <a:srgbClr val="000000">
                <a:alpha val="100000"/>
              </a:srgbClr>
            </a:solidFill>
            <a:miter lim="800000"/>
          </a:ln>
        </p:spPr>
      </p:sp>
      <p:sp>
        <p:nvSpPr>
          <p:cNvPr id="3379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3379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3379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幻灯片图像占位符 1"/>
          <p:cNvSpPr>
            <a:spLocks noGrp="1" noRot="1" noChangeAspect="1" noTextEdit="1"/>
          </p:cNvSpPr>
          <p:nvPr>
            <p:ph type="sldImg"/>
          </p:nvPr>
        </p:nvSpPr>
        <p:spPr>
          <a:ln>
            <a:solidFill>
              <a:srgbClr val="000000">
                <a:alpha val="100000"/>
              </a:srgbClr>
            </a:solidFill>
            <a:miter lim="800000"/>
          </a:ln>
        </p:spPr>
      </p:sp>
      <p:sp>
        <p:nvSpPr>
          <p:cNvPr id="3584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3584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3584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幻灯片图像占位符 1"/>
          <p:cNvSpPr>
            <a:spLocks noGrp="1" noRot="1" noChangeAspect="1" noTextEdit="1"/>
          </p:cNvSpPr>
          <p:nvPr>
            <p:ph type="sldImg"/>
          </p:nvPr>
        </p:nvSpPr>
        <p:spPr>
          <a:ln>
            <a:solidFill>
              <a:srgbClr val="000000">
                <a:alpha val="100000"/>
              </a:srgbClr>
            </a:solidFill>
            <a:miter lim="800000"/>
          </a:ln>
        </p:spPr>
      </p:sp>
      <p:sp>
        <p:nvSpPr>
          <p:cNvPr id="3789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3789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3789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幻灯片图像占位符 1"/>
          <p:cNvSpPr>
            <a:spLocks noGrp="1" noRot="1" noChangeAspect="1" noTextEdit="1"/>
          </p:cNvSpPr>
          <p:nvPr>
            <p:ph type="sldImg"/>
          </p:nvPr>
        </p:nvSpPr>
        <p:spPr>
          <a:ln>
            <a:solidFill>
              <a:srgbClr val="000000">
                <a:alpha val="100000"/>
              </a:srgbClr>
            </a:solidFill>
            <a:miter lim="800000"/>
          </a:ln>
        </p:spPr>
      </p:sp>
      <p:sp>
        <p:nvSpPr>
          <p:cNvPr id="3993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3994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3994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幻灯片图像占位符 1"/>
          <p:cNvSpPr>
            <a:spLocks noGrp="1" noRot="1" noChangeAspect="1" noTextEdit="1"/>
          </p:cNvSpPr>
          <p:nvPr>
            <p:ph type="sldImg"/>
          </p:nvPr>
        </p:nvSpPr>
        <p:spPr>
          <a:ln>
            <a:solidFill>
              <a:srgbClr val="000000">
                <a:alpha val="100000"/>
              </a:srgbClr>
            </a:solidFill>
            <a:miter lim="800000"/>
          </a:ln>
        </p:spPr>
      </p:sp>
      <p:sp>
        <p:nvSpPr>
          <p:cNvPr id="4198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4198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4198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幻灯片图像占位符 1"/>
          <p:cNvSpPr>
            <a:spLocks noGrp="1" noRot="1" noChangeAspect="1" noTextEdit="1"/>
          </p:cNvSpPr>
          <p:nvPr>
            <p:ph type="sldImg"/>
          </p:nvPr>
        </p:nvSpPr>
        <p:spPr>
          <a:ln>
            <a:solidFill>
              <a:srgbClr val="000000">
                <a:alpha val="100000"/>
              </a:srgbClr>
            </a:solidFill>
            <a:miter lim="800000"/>
          </a:ln>
        </p:spPr>
      </p:sp>
      <p:sp>
        <p:nvSpPr>
          <p:cNvPr id="4403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4403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4403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幻灯片图像占位符 1"/>
          <p:cNvSpPr>
            <a:spLocks noGrp="1" noRot="1" noChangeAspect="1" noTextEdit="1"/>
          </p:cNvSpPr>
          <p:nvPr>
            <p:ph type="sldImg"/>
          </p:nvPr>
        </p:nvSpPr>
        <p:spPr>
          <a:ln>
            <a:solidFill>
              <a:srgbClr val="000000">
                <a:alpha val="100000"/>
              </a:srgbClr>
            </a:solidFill>
            <a:miter lim="800000"/>
          </a:ln>
        </p:spPr>
      </p:sp>
      <p:sp>
        <p:nvSpPr>
          <p:cNvPr id="4608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4608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4608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幻灯片图像占位符 1"/>
          <p:cNvSpPr>
            <a:spLocks noGrp="1" noRot="1" noChangeAspect="1" noTextEdit="1"/>
          </p:cNvSpPr>
          <p:nvPr>
            <p:ph type="sldImg"/>
          </p:nvPr>
        </p:nvSpPr>
        <p:spPr>
          <a:ln>
            <a:solidFill>
              <a:srgbClr val="000000">
                <a:alpha val="100000"/>
              </a:srgbClr>
            </a:solidFill>
            <a:miter lim="800000"/>
          </a:ln>
        </p:spPr>
      </p:sp>
      <p:sp>
        <p:nvSpPr>
          <p:cNvPr id="1126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126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126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幻灯片图像占位符 1"/>
          <p:cNvSpPr>
            <a:spLocks noGrp="1" noRot="1" noChangeAspect="1" noTextEdit="1"/>
          </p:cNvSpPr>
          <p:nvPr>
            <p:ph type="sldImg"/>
          </p:nvPr>
        </p:nvSpPr>
        <p:spPr>
          <a:ln>
            <a:solidFill>
              <a:srgbClr val="000000">
                <a:alpha val="100000"/>
              </a:srgbClr>
            </a:solidFill>
            <a:miter lim="800000"/>
          </a:ln>
        </p:spPr>
      </p:sp>
      <p:sp>
        <p:nvSpPr>
          <p:cNvPr id="4813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4813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4813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幻灯片图像占位符 1"/>
          <p:cNvSpPr>
            <a:spLocks noGrp="1" noRot="1" noChangeAspect="1" noTextEdit="1"/>
          </p:cNvSpPr>
          <p:nvPr>
            <p:ph type="sldImg"/>
          </p:nvPr>
        </p:nvSpPr>
        <p:spPr>
          <a:ln>
            <a:solidFill>
              <a:srgbClr val="000000">
                <a:alpha val="100000"/>
              </a:srgbClr>
            </a:solidFill>
            <a:miter lim="800000"/>
          </a:ln>
        </p:spPr>
      </p:sp>
      <p:sp>
        <p:nvSpPr>
          <p:cNvPr id="5017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5018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5018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幻灯片图像占位符 1"/>
          <p:cNvSpPr>
            <a:spLocks noGrp="1" noRot="1" noChangeAspect="1" noTextEdit="1"/>
          </p:cNvSpPr>
          <p:nvPr>
            <p:ph type="sldImg"/>
          </p:nvPr>
        </p:nvSpPr>
        <p:spPr>
          <a:ln>
            <a:solidFill>
              <a:srgbClr val="000000">
                <a:alpha val="100000"/>
              </a:srgbClr>
            </a:solidFill>
            <a:miter lim="800000"/>
          </a:ln>
        </p:spPr>
      </p:sp>
      <p:sp>
        <p:nvSpPr>
          <p:cNvPr id="5222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5222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5222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幻灯片图像占位符 1"/>
          <p:cNvSpPr>
            <a:spLocks noGrp="1" noRot="1" noChangeAspect="1" noTextEdit="1"/>
          </p:cNvSpPr>
          <p:nvPr>
            <p:ph type="sldImg"/>
          </p:nvPr>
        </p:nvSpPr>
        <p:spPr>
          <a:ln>
            <a:solidFill>
              <a:srgbClr val="000000">
                <a:alpha val="100000"/>
              </a:srgbClr>
            </a:solidFill>
            <a:miter lim="800000"/>
          </a:ln>
        </p:spPr>
      </p:sp>
      <p:sp>
        <p:nvSpPr>
          <p:cNvPr id="5427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5427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5427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幻灯片图像占位符 1"/>
          <p:cNvSpPr>
            <a:spLocks noGrp="1" noRot="1" noChangeAspect="1" noTextEdit="1"/>
          </p:cNvSpPr>
          <p:nvPr>
            <p:ph type="sldImg"/>
          </p:nvPr>
        </p:nvSpPr>
        <p:spPr>
          <a:ln>
            <a:solidFill>
              <a:srgbClr val="000000">
                <a:alpha val="100000"/>
              </a:srgbClr>
            </a:solidFill>
            <a:miter lim="800000"/>
          </a:ln>
        </p:spPr>
      </p:sp>
      <p:sp>
        <p:nvSpPr>
          <p:cNvPr id="5632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5632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5632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幻灯片图像占位符 1"/>
          <p:cNvSpPr>
            <a:spLocks noGrp="1" noRot="1" noChangeAspect="1" noTextEdit="1"/>
          </p:cNvSpPr>
          <p:nvPr>
            <p:ph type="sldImg"/>
          </p:nvPr>
        </p:nvSpPr>
        <p:spPr>
          <a:ln>
            <a:solidFill>
              <a:srgbClr val="000000">
                <a:alpha val="100000"/>
              </a:srgbClr>
            </a:solidFill>
            <a:miter lim="800000"/>
          </a:ln>
        </p:spPr>
      </p:sp>
      <p:sp>
        <p:nvSpPr>
          <p:cNvPr id="5837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5837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5837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幻灯片图像占位符 1"/>
          <p:cNvSpPr>
            <a:spLocks noGrp="1" noRot="1" noChangeAspect="1" noTextEdit="1"/>
          </p:cNvSpPr>
          <p:nvPr>
            <p:ph type="sldImg"/>
          </p:nvPr>
        </p:nvSpPr>
        <p:spPr>
          <a:ln>
            <a:solidFill>
              <a:srgbClr val="000000">
                <a:alpha val="100000"/>
              </a:srgbClr>
            </a:solidFill>
            <a:miter lim="800000"/>
          </a:ln>
        </p:spPr>
      </p:sp>
      <p:sp>
        <p:nvSpPr>
          <p:cNvPr id="6041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6042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6042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幻灯片图像占位符 1"/>
          <p:cNvSpPr>
            <a:spLocks noGrp="1" noRot="1" noChangeAspect="1" noTextEdit="1"/>
          </p:cNvSpPr>
          <p:nvPr>
            <p:ph type="sldImg"/>
          </p:nvPr>
        </p:nvSpPr>
        <p:spPr>
          <a:ln>
            <a:solidFill>
              <a:srgbClr val="000000">
                <a:alpha val="100000"/>
              </a:srgbClr>
            </a:solidFill>
            <a:miter lim="800000"/>
          </a:ln>
        </p:spPr>
      </p:sp>
      <p:sp>
        <p:nvSpPr>
          <p:cNvPr id="6246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6246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6246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幻灯片图像占位符 1"/>
          <p:cNvSpPr>
            <a:spLocks noGrp="1" noRot="1" noChangeAspect="1" noTextEdit="1"/>
          </p:cNvSpPr>
          <p:nvPr>
            <p:ph type="sldImg"/>
          </p:nvPr>
        </p:nvSpPr>
        <p:spPr>
          <a:ln>
            <a:solidFill>
              <a:srgbClr val="000000">
                <a:alpha val="100000"/>
              </a:srgbClr>
            </a:solidFill>
            <a:miter lim="800000"/>
          </a:ln>
        </p:spPr>
      </p:sp>
      <p:sp>
        <p:nvSpPr>
          <p:cNvPr id="6451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6451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6451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1"/>
          <p:cNvSpPr>
            <a:spLocks noGrp="1" noRot="1" noChangeAspect="1" noTextEdit="1"/>
          </p:cNvSpPr>
          <p:nvPr>
            <p:ph type="sldImg"/>
          </p:nvPr>
        </p:nvSpPr>
        <p:spPr>
          <a:ln>
            <a:solidFill>
              <a:srgbClr val="000000">
                <a:alpha val="100000"/>
              </a:srgbClr>
            </a:solidFill>
            <a:miter lim="800000"/>
          </a:ln>
        </p:spPr>
      </p:sp>
      <p:sp>
        <p:nvSpPr>
          <p:cNvPr id="6656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6656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6656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幻灯片图像占位符 1"/>
          <p:cNvSpPr>
            <a:spLocks noGrp="1" noRot="1" noChangeAspect="1" noTextEdit="1"/>
          </p:cNvSpPr>
          <p:nvPr>
            <p:ph type="sldImg"/>
          </p:nvPr>
        </p:nvSpPr>
        <p:spPr>
          <a:ln>
            <a:solidFill>
              <a:srgbClr val="000000">
                <a:alpha val="100000"/>
              </a:srgbClr>
            </a:solidFill>
            <a:miter lim="800000"/>
          </a:ln>
        </p:spPr>
      </p:sp>
      <p:sp>
        <p:nvSpPr>
          <p:cNvPr id="1331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331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331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幻灯片图像占位符 1"/>
          <p:cNvSpPr>
            <a:spLocks noGrp="1" noRot="1" noChangeAspect="1" noTextEdit="1"/>
          </p:cNvSpPr>
          <p:nvPr>
            <p:ph type="sldImg"/>
          </p:nvPr>
        </p:nvSpPr>
        <p:spPr>
          <a:ln>
            <a:solidFill>
              <a:srgbClr val="000000">
                <a:alpha val="100000"/>
              </a:srgbClr>
            </a:solidFill>
            <a:miter lim="800000"/>
          </a:ln>
        </p:spPr>
      </p:sp>
      <p:sp>
        <p:nvSpPr>
          <p:cNvPr id="6861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6861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6861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幻灯片图像占位符 1"/>
          <p:cNvSpPr>
            <a:spLocks noGrp="1" noRot="1" noChangeAspect="1" noTextEdit="1"/>
          </p:cNvSpPr>
          <p:nvPr>
            <p:ph type="sldImg"/>
          </p:nvPr>
        </p:nvSpPr>
        <p:spPr>
          <a:ln>
            <a:solidFill>
              <a:srgbClr val="000000">
                <a:alpha val="100000"/>
              </a:srgbClr>
            </a:solidFill>
            <a:miter lim="800000"/>
          </a:ln>
        </p:spPr>
      </p:sp>
      <p:sp>
        <p:nvSpPr>
          <p:cNvPr id="7065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7066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7066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幻灯片图像占位符 1"/>
          <p:cNvSpPr>
            <a:spLocks noGrp="1" noRot="1" noChangeAspect="1" noTextEdit="1"/>
          </p:cNvSpPr>
          <p:nvPr>
            <p:ph type="sldImg"/>
          </p:nvPr>
        </p:nvSpPr>
        <p:spPr>
          <a:ln>
            <a:solidFill>
              <a:srgbClr val="000000">
                <a:alpha val="100000"/>
              </a:srgbClr>
            </a:solidFill>
            <a:miter lim="800000"/>
          </a:ln>
        </p:spPr>
      </p:sp>
      <p:sp>
        <p:nvSpPr>
          <p:cNvPr id="7270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7270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7270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幻灯片图像占位符 1"/>
          <p:cNvSpPr>
            <a:spLocks noGrp="1" noRot="1" noChangeAspect="1" noTextEdit="1"/>
          </p:cNvSpPr>
          <p:nvPr>
            <p:ph type="sldImg"/>
          </p:nvPr>
        </p:nvSpPr>
        <p:spPr>
          <a:ln>
            <a:solidFill>
              <a:srgbClr val="000000">
                <a:alpha val="100000"/>
              </a:srgbClr>
            </a:solidFill>
            <a:miter lim="800000"/>
          </a:ln>
        </p:spPr>
      </p:sp>
      <p:sp>
        <p:nvSpPr>
          <p:cNvPr id="7475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7475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7475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幻灯片图像占位符 1"/>
          <p:cNvSpPr>
            <a:spLocks noGrp="1" noRot="1" noChangeAspect="1" noTextEdit="1"/>
          </p:cNvSpPr>
          <p:nvPr>
            <p:ph type="sldImg"/>
          </p:nvPr>
        </p:nvSpPr>
        <p:spPr>
          <a:ln>
            <a:solidFill>
              <a:srgbClr val="000000">
                <a:alpha val="100000"/>
              </a:srgbClr>
            </a:solidFill>
            <a:miter lim="800000"/>
          </a:ln>
        </p:spPr>
      </p:sp>
      <p:sp>
        <p:nvSpPr>
          <p:cNvPr id="7680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7680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7680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幻灯片图像占位符 1"/>
          <p:cNvSpPr>
            <a:spLocks noGrp="1" noRot="1" noChangeAspect="1" noTextEdit="1"/>
          </p:cNvSpPr>
          <p:nvPr>
            <p:ph type="sldImg"/>
          </p:nvPr>
        </p:nvSpPr>
        <p:spPr>
          <a:ln>
            <a:solidFill>
              <a:srgbClr val="000000">
                <a:alpha val="100000"/>
              </a:srgbClr>
            </a:solidFill>
            <a:miter lim="800000"/>
          </a:ln>
        </p:spPr>
      </p:sp>
      <p:sp>
        <p:nvSpPr>
          <p:cNvPr id="7885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7885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7885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幻灯片图像占位符 1"/>
          <p:cNvSpPr>
            <a:spLocks noGrp="1" noRot="1" noChangeAspect="1" noTextEdit="1"/>
          </p:cNvSpPr>
          <p:nvPr>
            <p:ph type="sldImg"/>
          </p:nvPr>
        </p:nvSpPr>
        <p:spPr>
          <a:ln>
            <a:solidFill>
              <a:srgbClr val="000000">
                <a:alpha val="100000"/>
              </a:srgbClr>
            </a:solidFill>
            <a:miter lim="800000"/>
          </a:ln>
        </p:spPr>
      </p:sp>
      <p:sp>
        <p:nvSpPr>
          <p:cNvPr id="8089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8090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8090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幻灯片图像占位符 1"/>
          <p:cNvSpPr>
            <a:spLocks noGrp="1" noRot="1" noChangeAspect="1" noTextEdit="1"/>
          </p:cNvSpPr>
          <p:nvPr>
            <p:ph type="sldImg"/>
          </p:nvPr>
        </p:nvSpPr>
        <p:spPr>
          <a:ln>
            <a:solidFill>
              <a:srgbClr val="000000">
                <a:alpha val="100000"/>
              </a:srgbClr>
            </a:solidFill>
            <a:miter lim="800000"/>
          </a:ln>
        </p:spPr>
      </p:sp>
      <p:sp>
        <p:nvSpPr>
          <p:cNvPr id="8294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8294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8294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幻灯片图像占位符 1"/>
          <p:cNvSpPr>
            <a:spLocks noGrp="1" noRot="1" noChangeAspect="1" noTextEdit="1"/>
          </p:cNvSpPr>
          <p:nvPr>
            <p:ph type="sldImg"/>
          </p:nvPr>
        </p:nvSpPr>
        <p:spPr>
          <a:ln>
            <a:solidFill>
              <a:srgbClr val="000000">
                <a:alpha val="100000"/>
              </a:srgbClr>
            </a:solidFill>
            <a:miter lim="800000"/>
          </a:ln>
        </p:spPr>
      </p:sp>
      <p:sp>
        <p:nvSpPr>
          <p:cNvPr id="8499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8499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8499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幻灯片图像占位符 1"/>
          <p:cNvSpPr>
            <a:spLocks noGrp="1" noRot="1" noChangeAspect="1" noTextEdit="1"/>
          </p:cNvSpPr>
          <p:nvPr>
            <p:ph type="sldImg"/>
          </p:nvPr>
        </p:nvSpPr>
        <p:spPr>
          <a:ln>
            <a:solidFill>
              <a:srgbClr val="000000">
                <a:alpha val="100000"/>
              </a:srgbClr>
            </a:solidFill>
            <a:miter lim="800000"/>
          </a:ln>
        </p:spPr>
      </p:sp>
      <p:sp>
        <p:nvSpPr>
          <p:cNvPr id="8704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8704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8704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a:ln>
            <a:solidFill>
              <a:srgbClr val="000000">
                <a:alpha val="100000"/>
              </a:srgbClr>
            </a:solidFill>
            <a:miter lim="800000"/>
          </a:ln>
        </p:spPr>
      </p:sp>
      <p:sp>
        <p:nvSpPr>
          <p:cNvPr id="1536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536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536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幻灯片图像占位符 1"/>
          <p:cNvSpPr>
            <a:spLocks noGrp="1" noRot="1" noChangeAspect="1" noTextEdit="1"/>
          </p:cNvSpPr>
          <p:nvPr>
            <p:ph type="sldImg"/>
          </p:nvPr>
        </p:nvSpPr>
        <p:spPr>
          <a:ln>
            <a:solidFill>
              <a:srgbClr val="000000">
                <a:alpha val="100000"/>
              </a:srgbClr>
            </a:solidFill>
            <a:miter lim="800000"/>
          </a:ln>
        </p:spPr>
      </p:sp>
      <p:sp>
        <p:nvSpPr>
          <p:cNvPr id="8909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8909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8909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幻灯片图像占位符 1"/>
          <p:cNvSpPr>
            <a:spLocks noGrp="1" noRot="1" noChangeAspect="1" noTextEdit="1"/>
          </p:cNvSpPr>
          <p:nvPr>
            <p:ph type="sldImg"/>
          </p:nvPr>
        </p:nvSpPr>
        <p:spPr>
          <a:ln>
            <a:solidFill>
              <a:srgbClr val="000000">
                <a:alpha val="100000"/>
              </a:srgbClr>
            </a:solidFill>
            <a:miter lim="800000"/>
          </a:ln>
        </p:spPr>
      </p:sp>
      <p:sp>
        <p:nvSpPr>
          <p:cNvPr id="9113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9114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9114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幻灯片图像占位符 1"/>
          <p:cNvSpPr>
            <a:spLocks noGrp="1" noRot="1" noChangeAspect="1" noTextEdit="1"/>
          </p:cNvSpPr>
          <p:nvPr>
            <p:ph type="sldImg"/>
          </p:nvPr>
        </p:nvSpPr>
        <p:spPr>
          <a:ln>
            <a:solidFill>
              <a:srgbClr val="000000">
                <a:alpha val="100000"/>
              </a:srgbClr>
            </a:solidFill>
            <a:miter lim="800000"/>
          </a:ln>
        </p:spPr>
      </p:sp>
      <p:sp>
        <p:nvSpPr>
          <p:cNvPr id="9318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9318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9318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幻灯片图像占位符 1"/>
          <p:cNvSpPr>
            <a:spLocks noGrp="1" noRot="1" noChangeAspect="1" noTextEdit="1"/>
          </p:cNvSpPr>
          <p:nvPr>
            <p:ph type="sldImg"/>
          </p:nvPr>
        </p:nvSpPr>
        <p:spPr>
          <a:ln>
            <a:solidFill>
              <a:srgbClr val="000000">
                <a:alpha val="100000"/>
              </a:srgbClr>
            </a:solidFill>
            <a:miter lim="800000"/>
          </a:ln>
        </p:spPr>
      </p:sp>
      <p:sp>
        <p:nvSpPr>
          <p:cNvPr id="9523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9523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9523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幻灯片图像占位符 1"/>
          <p:cNvSpPr>
            <a:spLocks noGrp="1" noRot="1" noChangeAspect="1" noTextEdit="1"/>
          </p:cNvSpPr>
          <p:nvPr>
            <p:ph type="sldImg"/>
          </p:nvPr>
        </p:nvSpPr>
        <p:spPr>
          <a:ln>
            <a:solidFill>
              <a:srgbClr val="000000">
                <a:alpha val="100000"/>
              </a:srgbClr>
            </a:solidFill>
            <a:miter lim="800000"/>
          </a:ln>
        </p:spPr>
      </p:sp>
      <p:sp>
        <p:nvSpPr>
          <p:cNvPr id="9728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9728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9728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幻灯片图像占位符 1"/>
          <p:cNvSpPr>
            <a:spLocks noGrp="1" noRot="1" noChangeAspect="1" noTextEdit="1"/>
          </p:cNvSpPr>
          <p:nvPr>
            <p:ph type="sldImg"/>
          </p:nvPr>
        </p:nvSpPr>
        <p:spPr>
          <a:ln>
            <a:solidFill>
              <a:srgbClr val="000000">
                <a:alpha val="100000"/>
              </a:srgbClr>
            </a:solidFill>
            <a:miter lim="800000"/>
          </a:ln>
        </p:spPr>
      </p:sp>
      <p:sp>
        <p:nvSpPr>
          <p:cNvPr id="9933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9933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9933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幻灯片图像占位符 1"/>
          <p:cNvSpPr>
            <a:spLocks noGrp="1" noRot="1" noChangeAspect="1" noTextEdit="1"/>
          </p:cNvSpPr>
          <p:nvPr>
            <p:ph type="sldImg"/>
          </p:nvPr>
        </p:nvSpPr>
        <p:spPr>
          <a:ln>
            <a:solidFill>
              <a:srgbClr val="000000">
                <a:alpha val="100000"/>
              </a:srgbClr>
            </a:solidFill>
            <a:miter lim="800000"/>
          </a:ln>
        </p:spPr>
      </p:sp>
      <p:sp>
        <p:nvSpPr>
          <p:cNvPr id="10137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0138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0138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幻灯片图像占位符 1"/>
          <p:cNvSpPr>
            <a:spLocks noGrp="1" noRot="1" noChangeAspect="1" noTextEdit="1"/>
          </p:cNvSpPr>
          <p:nvPr>
            <p:ph type="sldImg"/>
          </p:nvPr>
        </p:nvSpPr>
        <p:spPr>
          <a:ln>
            <a:solidFill>
              <a:srgbClr val="000000">
                <a:alpha val="100000"/>
              </a:srgbClr>
            </a:solidFill>
            <a:miter lim="800000"/>
          </a:ln>
        </p:spPr>
      </p:sp>
      <p:sp>
        <p:nvSpPr>
          <p:cNvPr id="10342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0342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0342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幻灯片图像占位符 1"/>
          <p:cNvSpPr>
            <a:spLocks noGrp="1" noRot="1" noChangeAspect="1" noTextEdit="1"/>
          </p:cNvSpPr>
          <p:nvPr>
            <p:ph type="sldImg"/>
          </p:nvPr>
        </p:nvSpPr>
        <p:spPr>
          <a:ln>
            <a:solidFill>
              <a:srgbClr val="000000">
                <a:alpha val="100000"/>
              </a:srgbClr>
            </a:solidFill>
            <a:miter lim="800000"/>
          </a:ln>
        </p:spPr>
      </p:sp>
      <p:sp>
        <p:nvSpPr>
          <p:cNvPr id="10547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0547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0547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幻灯片图像占位符 1"/>
          <p:cNvSpPr>
            <a:spLocks noGrp="1" noRot="1" noChangeAspect="1" noTextEdit="1"/>
          </p:cNvSpPr>
          <p:nvPr>
            <p:ph type="sldImg"/>
          </p:nvPr>
        </p:nvSpPr>
        <p:spPr>
          <a:ln>
            <a:solidFill>
              <a:srgbClr val="000000">
                <a:alpha val="100000"/>
              </a:srgbClr>
            </a:solidFill>
            <a:miter lim="800000"/>
          </a:ln>
        </p:spPr>
      </p:sp>
      <p:sp>
        <p:nvSpPr>
          <p:cNvPr id="10752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0752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0752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a:ln>
            <a:solidFill>
              <a:srgbClr val="000000">
                <a:alpha val="100000"/>
              </a:srgbClr>
            </a:solidFill>
            <a:miter lim="800000"/>
          </a:ln>
        </p:spPr>
      </p:sp>
      <p:sp>
        <p:nvSpPr>
          <p:cNvPr id="1741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741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741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幻灯片图像占位符 1"/>
          <p:cNvSpPr>
            <a:spLocks noGrp="1" noRot="1" noChangeAspect="1" noTextEdit="1"/>
          </p:cNvSpPr>
          <p:nvPr>
            <p:ph type="sldImg"/>
          </p:nvPr>
        </p:nvSpPr>
        <p:spPr>
          <a:ln>
            <a:solidFill>
              <a:srgbClr val="000000">
                <a:alpha val="100000"/>
              </a:srgbClr>
            </a:solidFill>
            <a:miter lim="800000"/>
          </a:ln>
        </p:spPr>
      </p:sp>
      <p:sp>
        <p:nvSpPr>
          <p:cNvPr id="10957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0957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0957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8" name="幻灯片图像占位符 1"/>
          <p:cNvSpPr>
            <a:spLocks noGrp="1" noRot="1" noChangeAspect="1" noTextEdit="1"/>
          </p:cNvSpPr>
          <p:nvPr>
            <p:ph type="sldImg"/>
          </p:nvPr>
        </p:nvSpPr>
        <p:spPr>
          <a:ln>
            <a:solidFill>
              <a:srgbClr val="000000">
                <a:alpha val="100000"/>
              </a:srgbClr>
            </a:solidFill>
            <a:miter lim="800000"/>
          </a:ln>
        </p:spPr>
      </p:sp>
      <p:sp>
        <p:nvSpPr>
          <p:cNvPr id="11161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1162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1162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6" name="幻灯片图像占位符 1"/>
          <p:cNvSpPr>
            <a:spLocks noGrp="1" noRot="1" noChangeAspect="1" noTextEdit="1"/>
          </p:cNvSpPr>
          <p:nvPr>
            <p:ph type="sldImg"/>
          </p:nvPr>
        </p:nvSpPr>
        <p:spPr>
          <a:ln>
            <a:solidFill>
              <a:srgbClr val="000000">
                <a:alpha val="100000"/>
              </a:srgbClr>
            </a:solidFill>
            <a:miter lim="800000"/>
          </a:ln>
        </p:spPr>
      </p:sp>
      <p:sp>
        <p:nvSpPr>
          <p:cNvPr id="11366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1366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1366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幻灯片图像占位符 1"/>
          <p:cNvSpPr>
            <a:spLocks noGrp="1" noRot="1" noChangeAspect="1" noTextEdit="1"/>
          </p:cNvSpPr>
          <p:nvPr>
            <p:ph type="sldImg"/>
          </p:nvPr>
        </p:nvSpPr>
        <p:spPr>
          <a:ln>
            <a:solidFill>
              <a:srgbClr val="000000">
                <a:alpha val="100000"/>
              </a:srgbClr>
            </a:solidFill>
            <a:miter lim="800000"/>
          </a:ln>
        </p:spPr>
      </p:sp>
      <p:sp>
        <p:nvSpPr>
          <p:cNvPr id="11571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1571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1571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946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946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幻灯片图像占位符 1"/>
          <p:cNvSpPr>
            <a:spLocks noGrp="1" noRot="1" noChangeAspect="1" noTextEdit="1"/>
          </p:cNvSpPr>
          <p:nvPr>
            <p:ph type="sldImg"/>
          </p:nvPr>
        </p:nvSpPr>
        <p:spPr>
          <a:ln>
            <a:solidFill>
              <a:srgbClr val="000000">
                <a:alpha val="100000"/>
              </a:srgbClr>
            </a:solidFill>
            <a:miter lim="800000"/>
          </a:ln>
        </p:spPr>
      </p:sp>
      <p:sp>
        <p:nvSpPr>
          <p:cNvPr id="2150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2150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2150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幻灯片图像占位符 1"/>
          <p:cNvSpPr>
            <a:spLocks noGrp="1" noRot="1" noChangeAspect="1" noTextEdit="1"/>
          </p:cNvSpPr>
          <p:nvPr>
            <p:ph type="sldImg"/>
          </p:nvPr>
        </p:nvSpPr>
        <p:spPr>
          <a:ln>
            <a:solidFill>
              <a:srgbClr val="000000">
                <a:alpha val="100000"/>
              </a:srgbClr>
            </a:solidFill>
            <a:miter lim="800000"/>
          </a:ln>
        </p:spPr>
      </p:sp>
      <p:sp>
        <p:nvSpPr>
          <p:cNvPr id="2355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2355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2355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ChangeAspect="1" noTextEdit="1"/>
          </p:cNvSpPr>
          <p:nvPr>
            <p:ph type="sldImg"/>
          </p:nvPr>
        </p:nvSpPr>
        <p:spPr>
          <a:ln>
            <a:solidFill>
              <a:srgbClr val="000000">
                <a:alpha val="100000"/>
              </a:srgbClr>
            </a:solidFill>
            <a:miter lim="800000"/>
          </a:ln>
        </p:spPr>
      </p:sp>
      <p:sp>
        <p:nvSpPr>
          <p:cNvPr id="2560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2560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2560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pic>
        <p:nvPicPr>
          <p:cNvPr id="2051" name="图片 2"/>
          <p:cNvPicPr>
            <a:picLocks noChangeAspect="1"/>
          </p:cNvPicPr>
          <p:nvPr userDrawn="1"/>
        </p:nvPicPr>
        <p:blipFill>
          <a:blip r:embed="rId2"/>
          <a:stretch>
            <a:fillRect/>
          </a:stretch>
        </p:blipFill>
        <p:spPr>
          <a:xfrm>
            <a:off x="0" y="0"/>
            <a:ext cx="9144000" cy="514350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pic>
        <p:nvPicPr>
          <p:cNvPr id="3075" name="图片 2"/>
          <p:cNvPicPr>
            <a:picLocks noChangeAspect="1"/>
          </p:cNvPicPr>
          <p:nvPr userDrawn="1"/>
        </p:nvPicPr>
        <p:blipFill>
          <a:blip r:embed="rId2"/>
          <a:stretch>
            <a:fillRect/>
          </a:stretch>
        </p:blipFill>
        <p:spPr>
          <a:xfrm>
            <a:off x="0" y="0"/>
            <a:ext cx="9144000" cy="5143500"/>
          </a:xfrm>
          <a:prstGeom prst="rect">
            <a:avLst/>
          </a:prstGeom>
          <a:noFill/>
          <a:ln w="9525">
            <a:noFill/>
          </a:ln>
        </p:spPr>
      </p:pic>
      <p:pic>
        <p:nvPicPr>
          <p:cNvPr id="3076" name="图片 6"/>
          <p:cNvPicPr>
            <a:picLocks noChangeAspect="1"/>
          </p:cNvPicPr>
          <p:nvPr userDrawn="1"/>
        </p:nvPicPr>
        <p:blipFill>
          <a:blip r:embed="rId3"/>
          <a:srcRect t="45023"/>
          <a:stretch>
            <a:fillRect/>
          </a:stretch>
        </p:blipFill>
        <p:spPr>
          <a:xfrm>
            <a:off x="5148263" y="-20637"/>
            <a:ext cx="1871662" cy="227012"/>
          </a:xfrm>
          <a:prstGeom prst="rect">
            <a:avLst/>
          </a:prstGeom>
          <a:noFill/>
          <a:ln w="9525">
            <a:noFill/>
          </a:ln>
        </p:spPr>
      </p:pic>
      <p:sp>
        <p:nvSpPr>
          <p:cNvPr id="5" name="同侧圆角矩形 5"/>
          <p:cNvSpPr/>
          <p:nvPr/>
        </p:nvSpPr>
        <p:spPr bwMode="auto">
          <a:xfrm flipV="1">
            <a:off x="3629025" y="1588"/>
            <a:ext cx="1885950" cy="501650"/>
          </a:xfrm>
          <a:prstGeom prst="round2SameRect">
            <a:avLst/>
          </a:prstGeom>
          <a:solidFill>
            <a:srgbClr val="3E54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4099" name="图片 2"/>
          <p:cNvPicPr>
            <a:picLocks noChangeAspect="1"/>
          </p:cNvPicPr>
          <p:nvPr userDrawn="1"/>
        </p:nvPicPr>
        <p:blipFill>
          <a:blip r:embed="rId2"/>
          <a:srcRect l="6895" r="28033"/>
          <a:stretch>
            <a:fillRect/>
          </a:stretch>
        </p:blipFill>
        <p:spPr>
          <a:xfrm>
            <a:off x="0" y="0"/>
            <a:ext cx="9144000" cy="5143500"/>
          </a:xfrm>
          <a:prstGeom prst="rect">
            <a:avLst/>
          </a:prstGeom>
          <a:noFill/>
          <a:ln w="9525">
            <a:noFill/>
          </a:ln>
        </p:spPr>
      </p:pic>
      <p:sp>
        <p:nvSpPr>
          <p:cNvPr id="4" name="矩形 3"/>
          <p:cNvSpPr/>
          <p:nvPr/>
        </p:nvSpPr>
        <p:spPr>
          <a:xfrm>
            <a:off x="0" y="1347788"/>
            <a:ext cx="9144000" cy="2232025"/>
          </a:xfrm>
          <a:prstGeom prst="rect">
            <a:avLst/>
          </a:prstGeom>
          <a:solidFill>
            <a:schemeClr val="bg1">
              <a:alpha val="76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pic>
        <p:nvPicPr>
          <p:cNvPr id="5123" name="图片 2"/>
          <p:cNvPicPr>
            <a:picLocks noChangeAspect="1"/>
          </p:cNvPicPr>
          <p:nvPr userDrawn="1"/>
        </p:nvPicPr>
        <p:blipFill>
          <a:blip r:embed="rId2"/>
          <a:stretch>
            <a:fillRect/>
          </a:stretch>
        </p:blipFill>
        <p:spPr>
          <a:xfrm>
            <a:off x="1588" y="0"/>
            <a:ext cx="9140825" cy="5143500"/>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6.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4.jpeg"/><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1"/>
          <p:cNvPicPr>
            <a:picLocks noChangeAspect="1"/>
          </p:cNvPicPr>
          <p:nvPr userDrawn="1"/>
        </p:nvPicPr>
        <p:blipFill>
          <a:blip r:embed="rId5"/>
          <a:stretch>
            <a:fillRect/>
          </a:stretch>
        </p:blipFill>
        <p:spPr>
          <a:xfrm>
            <a:off x="0" y="0"/>
            <a:ext cx="9144000" cy="51435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slide" Target="slide25.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image" Target="../media/image17.png"/><Relationship Id="rId1" Type="http://schemas.openxmlformats.org/officeDocument/2006/relationships/image" Target="../media/image16.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矩形 9">
            <a:hlinkClick r:id="rId1" action="ppaction://hlinksldjump"/>
          </p:cNvPr>
          <p:cNvSpPr/>
          <p:nvPr/>
        </p:nvSpPr>
        <p:spPr>
          <a:xfrm>
            <a:off x="2195513" y="2211388"/>
            <a:ext cx="1627187" cy="584200"/>
          </a:xfrm>
          <a:prstGeom prst="rect">
            <a:avLst/>
          </a:prstGeom>
          <a:noFill/>
          <a:ln w="9525">
            <a:noFill/>
          </a:ln>
        </p:spPr>
        <p:txBody>
          <a:bodyPr wrap="none">
            <a:spAutoFit/>
          </a:bodyPr>
          <a:p>
            <a:pPr algn="ctr"/>
            <a:r>
              <a:rPr lang="zh-CN" altLang="en-US" sz="3200" b="1" dirty="0">
                <a:latin typeface="楷体" panose="02010609060101010101" pitchFamily="49" charset="-122"/>
                <a:ea typeface="楷体" panose="02010609060101010101" pitchFamily="49" charset="-122"/>
              </a:rPr>
              <a:t>第</a:t>
            </a: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课时</a:t>
            </a:r>
            <a:endParaRPr lang="zh-CN" altLang="en-US" sz="3200" b="1" dirty="0">
              <a:latin typeface="楷体" panose="02010609060101010101" pitchFamily="49" charset="-122"/>
              <a:ea typeface="楷体" panose="02010609060101010101" pitchFamily="49" charset="-122"/>
            </a:endParaRPr>
          </a:p>
        </p:txBody>
      </p:sp>
      <p:sp>
        <p:nvSpPr>
          <p:cNvPr id="8195" name="矩形 9">
            <a:hlinkClick r:id="rId2" action="ppaction://hlinksldjump"/>
          </p:cNvPr>
          <p:cNvSpPr/>
          <p:nvPr/>
        </p:nvSpPr>
        <p:spPr>
          <a:xfrm>
            <a:off x="5219700" y="2211388"/>
            <a:ext cx="1627188" cy="584200"/>
          </a:xfrm>
          <a:prstGeom prst="rect">
            <a:avLst/>
          </a:prstGeom>
          <a:noFill/>
          <a:ln w="9525">
            <a:noFill/>
          </a:ln>
        </p:spPr>
        <p:txBody>
          <a:bodyPr wrap="none">
            <a:spAutoFit/>
          </a:bodyPr>
          <a:p>
            <a:pPr algn="ctr"/>
            <a:r>
              <a:rPr lang="zh-CN" altLang="en-US" sz="3200" b="1" dirty="0">
                <a:latin typeface="楷体" panose="02010609060101010101" pitchFamily="49" charset="-122"/>
                <a:ea typeface="楷体" panose="02010609060101010101" pitchFamily="49" charset="-122"/>
              </a:rPr>
              <a:t>第</a:t>
            </a:r>
            <a:r>
              <a:rPr lang="en-US" altLang="zh-CN" sz="3200" b="1" dirty="0">
                <a:latin typeface="楷体" panose="02010609060101010101" pitchFamily="49" charset="-122"/>
                <a:ea typeface="楷体" panose="02010609060101010101" pitchFamily="49" charset="-122"/>
              </a:rPr>
              <a:t>2</a:t>
            </a:r>
            <a:r>
              <a:rPr lang="zh-CN" altLang="en-US" sz="3200" b="1" dirty="0">
                <a:latin typeface="楷体" panose="02010609060101010101" pitchFamily="49" charset="-122"/>
                <a:ea typeface="楷体" panose="02010609060101010101" pitchFamily="49" charset="-122"/>
              </a:rPr>
              <a:t>课时</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矩形 5"/>
          <p:cNvSpPr/>
          <p:nvPr/>
        </p:nvSpPr>
        <p:spPr>
          <a:xfrm>
            <a:off x="323850" y="627063"/>
            <a:ext cx="8496300" cy="3559175"/>
          </a:xfrm>
          <a:prstGeom prst="rect">
            <a:avLst/>
          </a:prstGeom>
          <a:noFill/>
          <a:ln w="9525">
            <a:noFill/>
          </a:ln>
        </p:spPr>
        <p:txBody>
          <a:bodyPr>
            <a:spAutoFit/>
          </a:bodyPr>
          <a:p>
            <a:pPr marL="457200" indent="-457200" eaLnBrk="1" hangingPunct="1">
              <a:lnSpc>
                <a:spcPct val="120000"/>
              </a:lnSpc>
              <a:buFont typeface="Arial" panose="020B0604020202020204" pitchFamily="34" charset="0"/>
              <a:buChar char="•"/>
            </a:pPr>
            <a:r>
              <a:rPr lang="zh-CN" altLang="en-US" sz="3200" b="1" dirty="0">
                <a:solidFill>
                  <a:srgbClr val="002060"/>
                </a:solidFill>
                <a:latin typeface="宋体" panose="02010600030101010101" pitchFamily="2" charset="-122"/>
              </a:rPr>
              <a:t>电报二：是否将岸英的遗骨运回国内？</a:t>
            </a:r>
            <a:endParaRPr lang="zh-CN" altLang="en-US" sz="3200" b="1" dirty="0">
              <a:solidFill>
                <a:srgbClr val="002060"/>
              </a:solidFill>
              <a:latin typeface="宋体" panose="02010600030101010101" pitchFamily="2" charset="-122"/>
            </a:endParaRPr>
          </a:p>
          <a:p>
            <a:pPr marL="457200" indent="-457200" eaLnBrk="1" hangingPunct="1">
              <a:lnSpc>
                <a:spcPct val="120000"/>
              </a:lnSpc>
              <a:buFont typeface="Arial" panose="020B0604020202020204" pitchFamily="34" charset="0"/>
              <a:buChar char="•"/>
            </a:pPr>
            <a:r>
              <a:rPr lang="zh-CN" altLang="en-US" sz="3200" b="1" dirty="0">
                <a:solidFill>
                  <a:srgbClr val="002060"/>
                </a:solidFill>
                <a:latin typeface="宋体" panose="02010600030101010101" pitchFamily="2" charset="-122"/>
              </a:rPr>
              <a:t>电报三：岸英同志是为朝鲜人民的解放事业牺牲的，也是朝鲜人民的儿子，要求把岸英安葬在朝鲜。</a:t>
            </a:r>
            <a:endParaRPr lang="zh-CN" altLang="en-US" sz="3200" b="1" dirty="0">
              <a:solidFill>
                <a:srgbClr val="002060"/>
              </a:solidFill>
              <a:latin typeface="宋体" panose="02010600030101010101" pitchFamily="2" charset="-122"/>
            </a:endParaRPr>
          </a:p>
          <a:p>
            <a:pPr marL="457200" indent="-457200" eaLnBrk="1" hangingPunct="1">
              <a:lnSpc>
                <a:spcPct val="120000"/>
              </a:lnSpc>
              <a:buFont typeface="Arial" panose="020B0604020202020204" pitchFamily="34" charset="0"/>
              <a:buChar char="•"/>
            </a:pPr>
            <a:r>
              <a:rPr lang="zh-CN" altLang="en-US" sz="3200" b="1" dirty="0">
                <a:solidFill>
                  <a:srgbClr val="002060"/>
                </a:solidFill>
                <a:latin typeface="宋体" panose="02010600030101010101" pitchFamily="2" charset="-122"/>
              </a:rPr>
              <a:t>毛主席批示：青山处处埋忠骨，何须马革裹尸还。</a:t>
            </a:r>
            <a:endParaRPr lang="zh-CN" altLang="en-US" sz="3200" b="1" dirty="0">
              <a:solidFill>
                <a:srgbClr val="002060"/>
              </a:solidFill>
              <a:latin typeface="宋体" panose="02010600030101010101" pitchFamily="2"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矩形 5"/>
          <p:cNvSpPr/>
          <p:nvPr/>
        </p:nvSpPr>
        <p:spPr>
          <a:xfrm>
            <a:off x="539750" y="700088"/>
            <a:ext cx="8496300" cy="60483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u"/>
            </a:pPr>
            <a:r>
              <a:rPr lang="zh-CN" altLang="en-US" sz="3200" b="1" dirty="0">
                <a:latin typeface="宋体" panose="02010600030101010101" pitchFamily="2" charset="-122"/>
              </a:rPr>
              <a:t>从电报和批示中，你获取到了什么信息？</a:t>
            </a:r>
            <a:endParaRPr lang="zh-CN" altLang="en-US" sz="3200" b="1" dirty="0">
              <a:latin typeface="宋体" panose="02010600030101010101" pitchFamily="2" charset="-122"/>
            </a:endParaRPr>
          </a:p>
        </p:txBody>
      </p:sp>
      <p:sp>
        <p:nvSpPr>
          <p:cNvPr id="3" name="矩形 2"/>
          <p:cNvSpPr/>
          <p:nvPr/>
        </p:nvSpPr>
        <p:spPr>
          <a:xfrm>
            <a:off x="827088" y="1420813"/>
            <a:ext cx="7561262" cy="2968625"/>
          </a:xfrm>
          <a:prstGeom prst="rect">
            <a:avLst/>
          </a:prstGeom>
          <a:noFill/>
          <a:ln w="9525">
            <a:noFill/>
          </a:ln>
        </p:spPr>
        <p:txBody>
          <a:bodyPr>
            <a:spAutoFit/>
          </a:bodyPr>
          <a:p>
            <a:pPr eaLnBrk="1" hangingPunct="1">
              <a:lnSpc>
                <a:spcPct val="120000"/>
              </a:lnSpc>
            </a:pPr>
            <a:r>
              <a:rPr lang="zh-CN" altLang="en-US" sz="3200" b="1" dirty="0">
                <a:solidFill>
                  <a:srgbClr val="7030A0"/>
                </a:solidFill>
                <a:latin typeface="楷体" panose="02010609060101010101" pitchFamily="49" charset="-122"/>
                <a:ea typeface="楷体" panose="02010609060101010101" pitchFamily="49" charset="-122"/>
              </a:rPr>
              <a:t>    第一封电报彭德怀告诉毛主席，毛岸英牺牲了；第二封电报彭司令请示是否将岸英的遗骨运回国内；第三封电报朝鲜要求把岸英安葬在朝鲜。毛主席批示的意思是让岸英安葬在朝鲜。</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1042988" y="1706563"/>
            <a:ext cx="6265862" cy="60483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u"/>
            </a:pPr>
            <a:r>
              <a:rPr lang="zh-CN" altLang="en-US" sz="3200" b="1" dirty="0">
                <a:latin typeface="宋体" panose="02010600030101010101" pitchFamily="2" charset="-122"/>
              </a:rPr>
              <a:t>这里的“忠骨”是指什么？</a:t>
            </a:r>
            <a:endParaRPr lang="zh-CN" altLang="en-US" sz="3200" b="1" dirty="0">
              <a:latin typeface="宋体" panose="02010600030101010101" pitchFamily="2" charset="-122"/>
            </a:endParaRPr>
          </a:p>
        </p:txBody>
      </p:sp>
      <p:sp>
        <p:nvSpPr>
          <p:cNvPr id="3" name="矩形 2"/>
          <p:cNvSpPr/>
          <p:nvPr/>
        </p:nvSpPr>
        <p:spPr>
          <a:xfrm>
            <a:off x="1511300" y="2427288"/>
            <a:ext cx="4284663" cy="604837"/>
          </a:xfrm>
          <a:prstGeom prst="rect">
            <a:avLst/>
          </a:prstGeom>
          <a:noFill/>
          <a:ln w="9525">
            <a:noFill/>
          </a:ln>
        </p:spPr>
        <p:txBody>
          <a:bodyPr>
            <a:spAutoFit/>
          </a:bodyPr>
          <a:p>
            <a:pPr eaLnBrk="1" hangingPunct="1">
              <a:lnSpc>
                <a:spcPct val="120000"/>
              </a:lnSpc>
            </a:pPr>
            <a:r>
              <a:rPr lang="zh-CN" altLang="en-US" sz="3200" b="1" dirty="0">
                <a:solidFill>
                  <a:srgbClr val="7030A0"/>
                </a:solidFill>
                <a:latin typeface="楷体" panose="02010609060101010101" pitchFamily="49" charset="-122"/>
                <a:ea typeface="楷体" panose="02010609060101010101" pitchFamily="49" charset="-122"/>
              </a:rPr>
              <a:t>毛岸英烈士的遗体。</a:t>
            </a:r>
            <a:endParaRPr lang="zh-CN" altLang="en-US" sz="3200" b="1" dirty="0">
              <a:solidFill>
                <a:srgbClr val="7030A0"/>
              </a:solidFill>
              <a:latin typeface="楷体" panose="02010609060101010101" pitchFamily="49" charset="-122"/>
              <a:ea typeface="楷体" panose="02010609060101010101" pitchFamily="49" charset="-122"/>
            </a:endParaRPr>
          </a:p>
        </p:txBody>
      </p:sp>
      <p:sp>
        <p:nvSpPr>
          <p:cNvPr id="30724" name="矩形 3"/>
          <p:cNvSpPr/>
          <p:nvPr/>
        </p:nvSpPr>
        <p:spPr>
          <a:xfrm>
            <a:off x="1476375" y="915988"/>
            <a:ext cx="7127875" cy="584200"/>
          </a:xfrm>
          <a:prstGeom prst="rect">
            <a:avLst/>
          </a:prstGeom>
          <a:noFill/>
          <a:ln w="9525">
            <a:noFill/>
          </a:ln>
        </p:spPr>
        <p:txBody>
          <a:bodyPr>
            <a:spAutoFit/>
          </a:bodyPr>
          <a:p>
            <a:r>
              <a:rPr lang="zh-CN" altLang="en-US" sz="3200" b="1" dirty="0">
                <a:solidFill>
                  <a:srgbClr val="002060"/>
                </a:solidFill>
                <a:latin typeface="宋体" panose="02010600030101010101" pitchFamily="2" charset="-122"/>
              </a:rPr>
              <a:t>青山处处埋忠骨，何须马革裹尸还。</a:t>
            </a:r>
            <a:endParaRPr lang="zh-CN" altLang="en-US" dirty="0">
              <a:latin typeface="Calibri" panose="020F0502020204030204" pitchFamily="34" charset="0"/>
            </a:endParaRPr>
          </a:p>
        </p:txBody>
      </p:sp>
      <p:sp>
        <p:nvSpPr>
          <p:cNvPr id="7" name="矩形 6"/>
          <p:cNvSpPr/>
          <p:nvPr/>
        </p:nvSpPr>
        <p:spPr>
          <a:xfrm>
            <a:off x="1116013" y="3163888"/>
            <a:ext cx="6264275" cy="60483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u"/>
            </a:pPr>
            <a:r>
              <a:rPr lang="zh-CN" altLang="en-US" sz="3200" b="1" dirty="0">
                <a:latin typeface="宋体" panose="02010600030101010101" pitchFamily="2" charset="-122"/>
              </a:rPr>
              <a:t>这句话是什么意思？</a:t>
            </a:r>
            <a:endParaRPr lang="zh-CN" altLang="en-US" sz="3200" b="1"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矩形 2"/>
          <p:cNvSpPr/>
          <p:nvPr/>
        </p:nvSpPr>
        <p:spPr>
          <a:xfrm>
            <a:off x="755650" y="627063"/>
            <a:ext cx="7775575" cy="3560762"/>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青山处处埋忠骨”改自“青山有幸埋忠骨，白铁无辜铸侫臣”。这是刻在杭州西湖岳王墓石柱上的一副对联。“忠骨”指忠烈者的遗骨，“何须马革裹尸还”中，“何须”指为什么要，含有“用不着，不用”的意思。</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539750" y="496888"/>
            <a:ext cx="8245475" cy="414972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“马革裹尸”出自</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后汉书</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马援传</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，东汉名将马援曾说“男儿要当死于边野，以马革裹尸还葬耳。”清代龚自珍将前人的意思推进了一层，因而有了</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已亥杂诗之一</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中的“青山处处埋忠骨，何须马革裹尸还”的名句。“马革裹尸”就是用战马的皮革把尸体包裹起来。</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矩形 6"/>
          <p:cNvSpPr/>
          <p:nvPr/>
        </p:nvSpPr>
        <p:spPr>
          <a:xfrm>
            <a:off x="720725" y="915988"/>
            <a:ext cx="7775575" cy="2930525"/>
          </a:xfrm>
          <a:prstGeom prst="rect">
            <a:avLst/>
          </a:prstGeom>
          <a:noFill/>
          <a:ln w="9525">
            <a:noFill/>
          </a:ln>
        </p:spPr>
        <p:txBody>
          <a:bodyPr>
            <a:spAutoFit/>
          </a:bodyPr>
          <a:p>
            <a:pPr marL="457200" indent="-457200" eaLnBrk="1" hangingPunct="1">
              <a:lnSpc>
                <a:spcPct val="150000"/>
              </a:lnSpc>
              <a:buFont typeface="Wingdings" panose="05000000000000000000" pitchFamily="2" charset="2"/>
              <a:buChar char="u"/>
            </a:pPr>
            <a:r>
              <a:rPr lang="zh-CN" altLang="en-US" sz="3200" b="1" dirty="0">
                <a:latin typeface="宋体" panose="02010600030101010101" pitchFamily="2" charset="-122"/>
              </a:rPr>
              <a:t>认真读课文第一部分，在第一部分中画出描写毛主席动作、语言、神态的语句，体会他的内心世界。四人小组讨论交流对毛主席的内心世界的看法。</a:t>
            </a:r>
            <a:endParaRPr lang="en-US" altLang="zh-CN" sz="3200" b="1" dirty="0">
              <a:latin typeface="宋体" panose="02010600030101010101" pitchFamily="2" charset="-122"/>
            </a:endParaRPr>
          </a:p>
        </p:txBody>
      </p:sp>
      <p:sp>
        <p:nvSpPr>
          <p:cNvPr id="36867" name="矩形 3"/>
          <p:cNvSpPr/>
          <p:nvPr/>
        </p:nvSpPr>
        <p:spPr>
          <a:xfrm>
            <a:off x="3635375" y="-92075"/>
            <a:ext cx="1944688" cy="603250"/>
          </a:xfrm>
          <a:prstGeom prst="rect">
            <a:avLst/>
          </a:prstGeom>
          <a:noFill/>
          <a:ln w="9525">
            <a:noFill/>
          </a:ln>
        </p:spPr>
        <p:txBody>
          <a:bodyPr>
            <a:spAutoFit/>
          </a:bodyPr>
          <a:p>
            <a:pPr eaLnBrk="1" hangingPunct="1">
              <a:lnSpc>
                <a:spcPct val="120000"/>
              </a:lnSpc>
            </a:pPr>
            <a:r>
              <a:rPr lang="zh-CN" altLang="en-US" sz="3200" b="1" dirty="0">
                <a:solidFill>
                  <a:schemeClr val="bg1"/>
                </a:solidFill>
                <a:latin typeface="宋体" panose="02010600030101010101" pitchFamily="2" charset="-122"/>
              </a:rPr>
              <a:t>课文解读</a:t>
            </a:r>
            <a:endParaRPr lang="zh-CN" altLang="en-US" sz="3200" b="1" dirty="0">
              <a:solidFill>
                <a:schemeClr val="bg1"/>
              </a:solidFill>
              <a:latin typeface="宋体" panose="02010600030101010101" pitchFamily="2"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矩形 5"/>
          <p:cNvSpPr/>
          <p:nvPr/>
        </p:nvSpPr>
        <p:spPr>
          <a:xfrm>
            <a:off x="323850" y="700088"/>
            <a:ext cx="8496300" cy="2192337"/>
          </a:xfrm>
          <a:prstGeom prst="rect">
            <a:avLst/>
          </a:prstGeom>
          <a:noFill/>
          <a:ln w="9525">
            <a:noFill/>
          </a:ln>
        </p:spPr>
        <p:txBody>
          <a:bodyPr>
            <a:spAutoFit/>
          </a:bodyPr>
          <a:p>
            <a:pPr eaLnBrk="1" hangingPunct="1">
              <a:lnSpc>
                <a:spcPct val="150000"/>
              </a:lnSpc>
            </a:pPr>
            <a:r>
              <a:rPr lang="zh-CN" altLang="en-US" sz="3200" b="1" dirty="0">
                <a:solidFill>
                  <a:srgbClr val="002060"/>
                </a:solidFill>
                <a:latin typeface="宋体" panose="02010600030101010101" pitchFamily="2" charset="-122"/>
              </a:rPr>
              <a:t>    从见到这封电报起，毛主席整整一天没说一句话，只是一支接着一支地吸着烟。桌子上的饭菜已经热了几次。</a:t>
            </a:r>
            <a:endParaRPr lang="zh-CN" altLang="en-US" sz="3200" b="1" dirty="0">
              <a:solidFill>
                <a:srgbClr val="002060"/>
              </a:solidFill>
              <a:latin typeface="宋体" panose="02010600030101010101" pitchFamily="2" charset="-122"/>
            </a:endParaRPr>
          </a:p>
        </p:txBody>
      </p:sp>
      <p:sp>
        <p:nvSpPr>
          <p:cNvPr id="2" name="矩形 1"/>
          <p:cNvSpPr/>
          <p:nvPr/>
        </p:nvSpPr>
        <p:spPr>
          <a:xfrm>
            <a:off x="1116013" y="3148013"/>
            <a:ext cx="3892550" cy="604837"/>
          </a:xfrm>
          <a:prstGeom prst="rect">
            <a:avLst/>
          </a:prstGeom>
          <a:noFill/>
          <a:ln w="9525">
            <a:noFill/>
          </a:ln>
        </p:spPr>
        <p:txBody>
          <a:bodyPr wrap="none">
            <a:spAutoFit/>
          </a:bodyPr>
          <a:p>
            <a:pPr eaLnBrk="1" hangingPunct="1">
              <a:lnSpc>
                <a:spcPct val="120000"/>
              </a:lnSpc>
            </a:pPr>
            <a:r>
              <a:rPr lang="zh-CN" altLang="en-US" sz="3200" b="1" dirty="0">
                <a:solidFill>
                  <a:srgbClr val="0000FF"/>
                </a:solidFill>
                <a:latin typeface="宋体" panose="02010600030101010101" pitchFamily="2" charset="-122"/>
              </a:rPr>
              <a:t>你从中体会到什么？</a:t>
            </a:r>
            <a:endParaRPr lang="zh-CN" altLang="en-US" sz="3200" b="1" dirty="0">
              <a:solidFill>
                <a:srgbClr val="0000FF"/>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矩形 1"/>
          <p:cNvSpPr/>
          <p:nvPr/>
        </p:nvSpPr>
        <p:spPr>
          <a:xfrm>
            <a:off x="468313" y="627063"/>
            <a:ext cx="8061325" cy="604837"/>
          </a:xfrm>
          <a:prstGeom prst="rect">
            <a:avLst/>
          </a:prstGeom>
          <a:noFill/>
          <a:ln w="9525">
            <a:noFill/>
          </a:ln>
        </p:spPr>
        <p:txBody>
          <a:bodyPr wrap="none">
            <a:spAutoFit/>
          </a:bodyPr>
          <a:p>
            <a:pPr marL="457200" indent="-457200" eaLnBrk="1" hangingPunct="1">
              <a:lnSpc>
                <a:spcPct val="120000"/>
              </a:lnSpc>
              <a:buFont typeface="Wingdings" panose="05000000000000000000" pitchFamily="2" charset="2"/>
              <a:buChar char="u"/>
            </a:pPr>
            <a:r>
              <a:rPr lang="zh-CN" altLang="en-US" sz="3200" b="1" dirty="0">
                <a:latin typeface="宋体" panose="02010600030101010101" pitchFamily="2" charset="-122"/>
              </a:rPr>
              <a:t>噩耗传来，痛失爱子的老父亲在想什么？</a:t>
            </a:r>
            <a:endParaRPr lang="zh-CN" altLang="en-US" sz="3200" b="1" dirty="0">
              <a:latin typeface="宋体" panose="02010600030101010101" pitchFamily="2" charset="-122"/>
            </a:endParaRPr>
          </a:p>
        </p:txBody>
      </p:sp>
      <p:sp>
        <p:nvSpPr>
          <p:cNvPr id="4" name="矩形 3"/>
          <p:cNvSpPr/>
          <p:nvPr/>
        </p:nvSpPr>
        <p:spPr>
          <a:xfrm>
            <a:off x="431800" y="1347788"/>
            <a:ext cx="8497888" cy="2968625"/>
          </a:xfrm>
          <a:prstGeom prst="rect">
            <a:avLst/>
          </a:prstGeom>
          <a:noFill/>
          <a:ln w="9525">
            <a:noFill/>
          </a:ln>
        </p:spPr>
        <p:txBody>
          <a:bodyPr>
            <a:spAutoFit/>
          </a:bodyPr>
          <a:p>
            <a:pPr eaLnBrk="1" hangingPunct="1">
              <a:lnSpc>
                <a:spcPct val="120000"/>
              </a:lnSpc>
            </a:pPr>
            <a:r>
              <a:rPr lang="zh-CN" altLang="en-US" sz="3200" b="1" dirty="0">
                <a:solidFill>
                  <a:srgbClr val="002060"/>
                </a:solidFill>
                <a:latin typeface="宋体" panose="02010600030101010101" pitchFamily="2" charset="-122"/>
              </a:rPr>
              <a:t>    当年，地下党的同志们冒着生命危险找到了岸英，把他送到毛主席身边。后来岸英去苏联留学，回国后毛主席又亲自把爱子送到农村锻炼。那一次次的分离，岸英不都平平安安回到自己的身边来了吗？这次怎么会</a:t>
            </a:r>
            <a:r>
              <a:rPr lang="en-US" altLang="zh-CN" sz="3200" b="1" dirty="0">
                <a:solidFill>
                  <a:srgbClr val="002060"/>
                </a:solidFill>
                <a:latin typeface="宋体" panose="02010600030101010101" pitchFamily="2" charset="-122"/>
              </a:rPr>
              <a:t>……</a:t>
            </a:r>
            <a:endParaRPr lang="zh-CN" altLang="en-US" sz="3200" b="1" dirty="0">
              <a:solidFill>
                <a:srgbClr val="002060"/>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矩形 1"/>
          <p:cNvSpPr/>
          <p:nvPr/>
        </p:nvSpPr>
        <p:spPr>
          <a:xfrm>
            <a:off x="395288" y="555625"/>
            <a:ext cx="8461375" cy="1195388"/>
          </a:xfrm>
          <a:prstGeom prst="rect">
            <a:avLst/>
          </a:prstGeom>
          <a:noFill/>
          <a:ln w="9525">
            <a:noFill/>
          </a:ln>
        </p:spPr>
        <p:txBody>
          <a:bodyPr>
            <a:spAutoFit/>
          </a:bodyPr>
          <a:p>
            <a:pPr eaLnBrk="1" hangingPunct="1">
              <a:lnSpc>
                <a:spcPct val="120000"/>
              </a:lnSpc>
            </a:pPr>
            <a:r>
              <a:rPr lang="zh-CN" altLang="en-US" sz="3200" b="1" dirty="0">
                <a:solidFill>
                  <a:srgbClr val="0000FF"/>
                </a:solidFill>
                <a:latin typeface="宋体" panose="02010600030101010101" pitchFamily="2" charset="-122"/>
              </a:rPr>
              <a:t>    从这段对毛主席心理活动的描写中，你感受到什么？</a:t>
            </a:r>
            <a:endParaRPr lang="zh-CN" altLang="en-US" sz="3200" b="1" dirty="0">
              <a:solidFill>
                <a:srgbClr val="0000FF"/>
              </a:solidFill>
              <a:latin typeface="宋体" panose="02010600030101010101" pitchFamily="2" charset="-122"/>
            </a:endParaRPr>
          </a:p>
        </p:txBody>
      </p:sp>
      <p:sp>
        <p:nvSpPr>
          <p:cNvPr id="4" name="矩形 3"/>
          <p:cNvSpPr/>
          <p:nvPr/>
        </p:nvSpPr>
        <p:spPr>
          <a:xfrm>
            <a:off x="395288" y="1924050"/>
            <a:ext cx="8497887" cy="2378075"/>
          </a:xfrm>
          <a:prstGeom prst="rect">
            <a:avLst/>
          </a:prstGeom>
          <a:noFill/>
          <a:ln w="9525">
            <a:noFill/>
          </a:ln>
        </p:spPr>
        <p:txBody>
          <a:bodyPr>
            <a:spAutoFit/>
          </a:bodyPr>
          <a:p>
            <a:pPr eaLnBrk="1" hangingPunct="1">
              <a:lnSpc>
                <a:spcPct val="120000"/>
              </a:lnSpc>
            </a:pPr>
            <a:r>
              <a:rPr lang="zh-CN" altLang="en-US" sz="3200" b="1" dirty="0">
                <a:solidFill>
                  <a:srgbClr val="7030A0"/>
                </a:solidFill>
                <a:latin typeface="楷体" panose="02010609060101010101" pitchFamily="49" charset="-122"/>
                <a:ea typeface="楷体" panose="02010609060101010101" pitchFamily="49" charset="-122"/>
              </a:rPr>
              <a:t>    可以感受到毛主席无比悲痛的心情。毛主席与爱子毛岸英聚少离多，前面三次的分离，岸英都平平安安回到了他的身边，而这一次却回不来了。</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矩形 1"/>
          <p:cNvSpPr/>
          <p:nvPr/>
        </p:nvSpPr>
        <p:spPr>
          <a:xfrm>
            <a:off x="341313" y="484188"/>
            <a:ext cx="8461375" cy="1454150"/>
          </a:xfrm>
          <a:prstGeom prst="rect">
            <a:avLst/>
          </a:prstGeom>
          <a:noFill/>
          <a:ln w="9525">
            <a:noFill/>
          </a:ln>
        </p:spPr>
        <p:txBody>
          <a:bodyPr>
            <a:spAutoFit/>
          </a:bodyPr>
          <a:p>
            <a:pPr marL="457200" indent="-457200" eaLnBrk="1" hangingPunct="1">
              <a:lnSpc>
                <a:spcPct val="150000"/>
              </a:lnSpc>
              <a:buFont typeface="Wingdings" panose="05000000000000000000" pitchFamily="2" charset="2"/>
              <a:buChar char="u"/>
            </a:pPr>
            <a:r>
              <a:rPr lang="zh-CN" altLang="en-US" sz="3200" b="1" dirty="0">
                <a:latin typeface="宋体" panose="02010600030101010101" pitchFamily="2" charset="-122"/>
              </a:rPr>
              <a:t>第一部分中还有哪些描写毛主席动作、语言、神态的语句？</a:t>
            </a:r>
            <a:endParaRPr lang="zh-CN" altLang="en-US" sz="3200" b="1" dirty="0">
              <a:latin typeface="宋体" panose="02010600030101010101" pitchFamily="2" charset="-122"/>
            </a:endParaRPr>
          </a:p>
        </p:txBody>
      </p:sp>
      <p:sp>
        <p:nvSpPr>
          <p:cNvPr id="4" name="矩形 3"/>
          <p:cNvSpPr/>
          <p:nvPr/>
        </p:nvSpPr>
        <p:spPr>
          <a:xfrm>
            <a:off x="768350" y="1924050"/>
            <a:ext cx="8064500" cy="1454150"/>
          </a:xfrm>
          <a:prstGeom prst="rect">
            <a:avLst/>
          </a:prstGeom>
          <a:noFill/>
          <a:ln w="9525">
            <a:noFill/>
          </a:ln>
        </p:spPr>
        <p:txBody>
          <a:bodyPr>
            <a:spAutoFit/>
          </a:bodyPr>
          <a:p>
            <a:pPr eaLnBrk="1" hangingPunct="1">
              <a:lnSpc>
                <a:spcPct val="150000"/>
              </a:lnSpc>
            </a:pPr>
            <a:r>
              <a:rPr lang="zh-CN" altLang="en-US" sz="3200" b="1" dirty="0">
                <a:solidFill>
                  <a:srgbClr val="002060"/>
                </a:solidFill>
                <a:latin typeface="宋体" panose="02010600030101010101" pitchFamily="2" charset="-122"/>
              </a:rPr>
              <a:t>    “岸英！岸英！</a:t>
            </a:r>
            <a:r>
              <a:rPr lang="en-US" altLang="zh-CN" sz="3200" b="1" dirty="0">
                <a:solidFill>
                  <a:srgbClr val="002060"/>
                </a:solidFill>
                <a:latin typeface="宋体" panose="02010600030101010101" pitchFamily="2" charset="-122"/>
              </a:rPr>
              <a:t>”</a:t>
            </a:r>
            <a:r>
              <a:rPr lang="zh-CN" altLang="en-US" sz="3200" b="1" dirty="0">
                <a:solidFill>
                  <a:srgbClr val="002060"/>
                </a:solidFill>
                <a:latin typeface="宋体" panose="02010600030101010101" pitchFamily="2" charset="-122"/>
              </a:rPr>
              <a:t>毛主席用食指按着紧锁的眉头，情不自禁地喃喃着。</a:t>
            </a:r>
            <a:endParaRPr lang="zh-CN" altLang="en-US" sz="3200" b="1" dirty="0">
              <a:solidFill>
                <a:srgbClr val="002060"/>
              </a:solidFill>
              <a:latin typeface="宋体" panose="02010600030101010101" pitchFamily="2" charset="-122"/>
            </a:endParaRPr>
          </a:p>
        </p:txBody>
      </p:sp>
      <p:sp>
        <p:nvSpPr>
          <p:cNvPr id="5" name="矩形 4"/>
          <p:cNvSpPr/>
          <p:nvPr/>
        </p:nvSpPr>
        <p:spPr>
          <a:xfrm>
            <a:off x="776288" y="3651250"/>
            <a:ext cx="4319587" cy="604838"/>
          </a:xfrm>
          <a:prstGeom prst="rect">
            <a:avLst/>
          </a:prstGeom>
          <a:noFill/>
          <a:ln w="9525">
            <a:noFill/>
          </a:ln>
        </p:spPr>
        <p:txBody>
          <a:bodyPr>
            <a:spAutoFit/>
          </a:bodyPr>
          <a:p>
            <a:pPr eaLnBrk="1" hangingPunct="1">
              <a:lnSpc>
                <a:spcPct val="120000"/>
              </a:lnSpc>
            </a:pPr>
            <a:r>
              <a:rPr lang="zh-CN" altLang="en-US" sz="3200" b="1" dirty="0">
                <a:solidFill>
                  <a:srgbClr val="0000FF"/>
                </a:solidFill>
                <a:latin typeface="宋体" panose="02010600030101010101" pitchFamily="2" charset="-122"/>
              </a:rPr>
              <a:t>你从中体会到什么？</a:t>
            </a:r>
            <a:endParaRPr lang="zh-CN" altLang="en-US" sz="3200" b="1" dirty="0">
              <a:solidFill>
                <a:srgbClr val="0000FF"/>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10"/>
          <p:cNvSpPr>
            <a:spLocks noChangeArrowheads="1"/>
          </p:cNvSpPr>
          <p:nvPr/>
        </p:nvSpPr>
        <p:spPr bwMode="auto">
          <a:xfrm>
            <a:off x="1182688" y="627063"/>
            <a:ext cx="6777038" cy="2224088"/>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呈父亲</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孩儿立志出乡关，学不成名誓不还。</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埋骨何须桑梓地，人生无处不青山。</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10243" name="矩形 9">
            <a:hlinkClick r:id="" action="ppaction://noaction"/>
          </p:cNvPr>
          <p:cNvSpPr/>
          <p:nvPr/>
        </p:nvSpPr>
        <p:spPr>
          <a:xfrm>
            <a:off x="3757613" y="-28575"/>
            <a:ext cx="1627187" cy="584200"/>
          </a:xfrm>
          <a:prstGeom prst="rect">
            <a:avLst/>
          </a:prstGeom>
          <a:noFill/>
          <a:ln w="9525">
            <a:noFill/>
          </a:ln>
        </p:spPr>
        <p:txBody>
          <a:bodyPr wrap="none">
            <a:spAutoFit/>
          </a:bodyPr>
          <a:p>
            <a:pPr algn="ctr"/>
            <a:r>
              <a:rPr lang="zh-CN" altLang="en-US" sz="3200" b="1" dirty="0">
                <a:solidFill>
                  <a:schemeClr val="bg1"/>
                </a:solidFill>
                <a:latin typeface="楷体" panose="02010609060101010101" pitchFamily="49" charset="-122"/>
                <a:ea typeface="楷体" panose="02010609060101010101" pitchFamily="49" charset="-122"/>
              </a:rPr>
              <a:t>第</a:t>
            </a:r>
            <a:r>
              <a:rPr lang="en-US" altLang="zh-CN" sz="3200" b="1" dirty="0">
                <a:solidFill>
                  <a:schemeClr val="bg1"/>
                </a:solidFill>
                <a:latin typeface="楷体" panose="02010609060101010101" pitchFamily="49" charset="-122"/>
                <a:ea typeface="楷体" panose="02010609060101010101" pitchFamily="49" charset="-122"/>
              </a:rPr>
              <a:t>1</a:t>
            </a:r>
            <a:r>
              <a:rPr lang="zh-CN" altLang="en-US" sz="3200" b="1" dirty="0">
                <a:solidFill>
                  <a:schemeClr val="bg1"/>
                </a:solidFill>
                <a:latin typeface="楷体" panose="02010609060101010101" pitchFamily="49" charset="-122"/>
                <a:ea typeface="楷体" panose="02010609060101010101" pitchFamily="49" charset="-122"/>
              </a:rPr>
              <a:t>课时</a:t>
            </a:r>
            <a:endParaRPr lang="zh-CN" altLang="en-US" sz="3200" b="1" dirty="0">
              <a:solidFill>
                <a:schemeClr val="bg1"/>
              </a:solidFill>
              <a:latin typeface="楷体" panose="02010609060101010101" pitchFamily="49" charset="-122"/>
              <a:ea typeface="楷体" panose="02010609060101010101" pitchFamily="49" charset="-122"/>
            </a:endParaRPr>
          </a:p>
        </p:txBody>
      </p:sp>
      <p:sp>
        <p:nvSpPr>
          <p:cNvPr id="6" name="矩形 10"/>
          <p:cNvSpPr/>
          <p:nvPr/>
        </p:nvSpPr>
        <p:spPr>
          <a:xfrm>
            <a:off x="395288" y="3001963"/>
            <a:ext cx="8569325" cy="1196975"/>
          </a:xfrm>
          <a:prstGeom prst="rect">
            <a:avLst/>
          </a:prstGeom>
          <a:noFill/>
          <a:ln w="9525">
            <a:noFill/>
          </a:ln>
        </p:spPr>
        <p:txBody>
          <a:bodyPr>
            <a:spAutoFit/>
          </a:bodyPr>
          <a:p>
            <a:pPr>
              <a:lnSpc>
                <a:spcPct val="120000"/>
              </a:lnSpc>
            </a:pPr>
            <a:r>
              <a:rPr lang="zh-CN" altLang="en-US" sz="3200" b="1" dirty="0">
                <a:latin typeface="楷体" panose="02010609060101010101" pitchFamily="49" charset="-122"/>
                <a:ea typeface="楷体" panose="02010609060101010101" pitchFamily="49" charset="-122"/>
              </a:rPr>
              <a:t>    这是毛主席少年时，因外出求学而写给父亲一首诗。</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395288" y="555625"/>
            <a:ext cx="8496300" cy="3559175"/>
          </a:xfrm>
          <a:prstGeom prst="rect">
            <a:avLst/>
          </a:prstGeom>
          <a:noFill/>
          <a:ln w="9525">
            <a:noFill/>
          </a:ln>
        </p:spPr>
        <p:txBody>
          <a:bodyPr>
            <a:spAutoFit/>
          </a:bodyPr>
          <a:p>
            <a:pPr eaLnBrk="1" hangingPunct="1">
              <a:lnSpc>
                <a:spcPct val="120000"/>
              </a:lnSpc>
            </a:pPr>
            <a:r>
              <a:rPr lang="zh-CN" altLang="en-US" sz="3200" b="1" dirty="0">
                <a:solidFill>
                  <a:srgbClr val="7030A0"/>
                </a:solidFill>
                <a:latin typeface="楷体" panose="02010609060101010101" pitchFamily="49" charset="-122"/>
                <a:ea typeface="楷体" panose="02010609060101010101" pitchFamily="49" charset="-122"/>
              </a:rPr>
              <a:t>    从毛主席对儿子的两声呼唤中，我体会到毛主席对儿子深深的思念，他多么想再见儿子一面。从动作和神态描写“用食指按着紧锁的眉头，情不自禁地喃喃着”，我感受到毛主席内心无比的悲痛，这种丧子之痛，这种丧失最心爱的长子之痛，是一位父亲难以承受的。</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a:spLocks noChangeArrowheads="1"/>
          </p:cNvSpPr>
          <p:nvPr/>
        </p:nvSpPr>
        <p:spPr bwMode="auto">
          <a:xfrm>
            <a:off x="395288" y="411163"/>
            <a:ext cx="3527425" cy="604838"/>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u"/>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练习接读。</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6" name="矩形 5"/>
          <p:cNvSpPr>
            <a:spLocks noChangeArrowheads="1"/>
          </p:cNvSpPr>
          <p:nvPr/>
        </p:nvSpPr>
        <p:spPr bwMode="auto">
          <a:xfrm>
            <a:off x="395288" y="1152525"/>
            <a:ext cx="8497888" cy="1195388"/>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噩耗传来，让这位久经沙场的老战士悲痛不已，他整整一天</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rgbClr val="0000FF"/>
                </a:solidFill>
                <a:effectLst/>
                <a:uLnTx/>
                <a:uFillTx/>
                <a:latin typeface="+mn-ea"/>
                <a:ea typeface="宋体" panose="02010600030101010101" pitchFamily="2" charset="-122"/>
                <a:cs typeface="+mn-cs"/>
              </a:rPr>
              <a:t>（接读）</a:t>
            </a:r>
            <a:r>
              <a:rPr kumimoji="0" lang="zh-CN" altLang="en-US" sz="3200" b="1" i="0" u="none" strike="noStrike" kern="1200" cap="none" spc="0" normalizeH="0" baseline="0" noProof="0" dirty="0">
                <a:ln>
                  <a:noFill/>
                </a:ln>
                <a:solidFill>
                  <a:srgbClr val="A61DB1"/>
                </a:solidFill>
                <a:effectLst/>
                <a:uLnTx/>
                <a:uFillTx/>
                <a:latin typeface="+mn-ea"/>
                <a:ea typeface="+mn-ea"/>
                <a:cs typeface="+mn-cs"/>
              </a:rPr>
              <a:t>没有说话。</a:t>
            </a:r>
            <a:endParaRPr kumimoji="0" lang="zh-CN" altLang="en-US" sz="3200" b="1" i="0" u="none" strike="noStrike" kern="1200" cap="none" spc="0" normalizeH="0" baseline="0" noProof="0" dirty="0">
              <a:ln>
                <a:noFill/>
              </a:ln>
              <a:solidFill>
                <a:srgbClr val="A61DB1"/>
              </a:solidFill>
              <a:effectLst/>
              <a:uLnTx/>
              <a:uFillTx/>
              <a:latin typeface="+mn-ea"/>
              <a:ea typeface="+mn-ea"/>
              <a:cs typeface="+mn-cs"/>
            </a:endParaRPr>
          </a:p>
        </p:txBody>
      </p:sp>
      <p:sp>
        <p:nvSpPr>
          <p:cNvPr id="8" name="矩形 7"/>
          <p:cNvSpPr>
            <a:spLocks noChangeArrowheads="1"/>
          </p:cNvSpPr>
          <p:nvPr/>
        </p:nvSpPr>
        <p:spPr bwMode="auto">
          <a:xfrm>
            <a:off x="395288" y="2501900"/>
            <a:ext cx="8351838" cy="18192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老来丧子，白发人送黑发人，年近</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60</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的毛主席失去了最心爱的儿子，他整整一天</a:t>
            </a:r>
            <a:r>
              <a:rPr kumimoji="0" lang="en-US" altLang="zh-CN"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rgbClr val="0000FF"/>
                </a:solidFill>
                <a:effectLst/>
                <a:uLnTx/>
                <a:uFillTx/>
                <a:latin typeface="+mn-ea"/>
                <a:ea typeface="宋体" panose="02010600030101010101" pitchFamily="2" charset="-122"/>
                <a:cs typeface="+mn-cs"/>
              </a:rPr>
              <a:t>（接读）</a:t>
            </a:r>
            <a:r>
              <a:rPr kumimoji="0" lang="zh-CN" altLang="en-US" sz="3200" b="1" i="0" u="none" strike="noStrike" kern="1200" cap="none" spc="0" normalizeH="0" baseline="0" noProof="0" dirty="0">
                <a:ln>
                  <a:noFill/>
                </a:ln>
                <a:solidFill>
                  <a:srgbClr val="A61DB1"/>
                </a:solidFill>
                <a:effectLst/>
                <a:uLnTx/>
                <a:uFillTx/>
                <a:latin typeface="+mn-ea"/>
                <a:ea typeface="+mn-ea"/>
                <a:cs typeface="+mn-cs"/>
              </a:rPr>
              <a:t>只是一支接着一支地吸着烟。</a:t>
            </a:r>
            <a:endParaRPr kumimoji="0" lang="zh-CN" altLang="en-US" sz="3200" b="1" i="0" u="none" strike="noStrike" kern="1200" cap="none" spc="0" normalizeH="0" baseline="0" noProof="0" dirty="0">
              <a:ln>
                <a:noFill/>
              </a:ln>
              <a:solidFill>
                <a:srgbClr val="A61DB1"/>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nvSpPr>
        <p:spPr bwMode="auto">
          <a:xfrm>
            <a:off x="107950" y="700088"/>
            <a:ext cx="8739188" cy="1162050"/>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000" b="1" i="0" u="none" strike="noStrike" kern="1200" cap="none" spc="0" normalizeH="0" baseline="0" noProof="0" dirty="0">
                <a:ln>
                  <a:noFill/>
                </a:ln>
                <a:solidFill>
                  <a:schemeClr val="tx1"/>
                </a:solidFill>
                <a:effectLst/>
                <a:uLnTx/>
                <a:uFillTx/>
                <a:latin typeface="+mn-ea"/>
                <a:ea typeface="+mn-ea"/>
                <a:cs typeface="+mn-cs"/>
              </a:rPr>
              <a:t>    毛主席怎能不肝肠寸断呢？他整整一天</a:t>
            </a:r>
            <a:r>
              <a:rPr kumimoji="0" lang="en-US" altLang="zh-CN" sz="30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3000" b="1" i="0" u="none" strike="noStrike" kern="1200" cap="none" spc="0" normalizeH="0" baseline="0" noProof="0" dirty="0">
                <a:ln>
                  <a:noFill/>
                </a:ln>
                <a:solidFill>
                  <a:srgbClr val="0000FF"/>
                </a:solidFill>
                <a:effectLst/>
                <a:uLnTx/>
                <a:uFillTx/>
                <a:latin typeface="+mn-ea"/>
                <a:ea typeface="宋体" panose="02010600030101010101" pitchFamily="2" charset="-122"/>
                <a:cs typeface="+mn-cs"/>
              </a:rPr>
              <a:t>（接读）</a:t>
            </a:r>
            <a:r>
              <a:rPr kumimoji="0" lang="zh-CN" altLang="en-US" sz="3000" b="1" i="0" u="none" strike="noStrike" kern="1200" cap="none" spc="0" normalizeH="0" baseline="0" noProof="0" dirty="0">
                <a:ln>
                  <a:noFill/>
                </a:ln>
                <a:solidFill>
                  <a:srgbClr val="A61DB1"/>
                </a:solidFill>
                <a:effectLst/>
                <a:uLnTx/>
                <a:uFillTx/>
                <a:latin typeface="+mn-ea"/>
                <a:ea typeface="+mn-ea"/>
                <a:cs typeface="+mn-cs"/>
              </a:rPr>
              <a:t>没说一句话，只是一支接着一支地吸着烟。</a:t>
            </a:r>
            <a:endParaRPr kumimoji="0" lang="zh-CN" altLang="en-US" sz="3000" b="1" i="0" u="none" strike="noStrike" kern="1200" cap="none" spc="0" normalizeH="0" baseline="0" noProof="0" dirty="0">
              <a:ln>
                <a:noFill/>
              </a:ln>
              <a:solidFill>
                <a:srgbClr val="A61DB1"/>
              </a:solidFill>
              <a:effectLst/>
              <a:uLnTx/>
              <a:uFillTx/>
              <a:latin typeface="+mn-ea"/>
              <a:ea typeface="+mn-ea"/>
              <a:cs typeface="+mn-cs"/>
            </a:endParaRPr>
          </a:p>
        </p:txBody>
      </p:sp>
      <p:sp>
        <p:nvSpPr>
          <p:cNvPr id="8" name="矩形 7"/>
          <p:cNvSpPr>
            <a:spLocks noChangeArrowheads="1"/>
          </p:cNvSpPr>
          <p:nvPr/>
        </p:nvSpPr>
        <p:spPr bwMode="auto">
          <a:xfrm>
            <a:off x="239713" y="2068513"/>
            <a:ext cx="8739188" cy="2235200"/>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000" b="1" i="0" u="none" strike="noStrike" kern="1200" cap="none" spc="0" normalizeH="0" baseline="0" noProof="0" dirty="0">
                <a:ln>
                  <a:noFill/>
                </a:ln>
                <a:solidFill>
                  <a:schemeClr val="tx1"/>
                </a:solidFill>
                <a:effectLst/>
                <a:uLnTx/>
                <a:uFillTx/>
                <a:latin typeface="+mn-ea"/>
                <a:ea typeface="+mn-ea"/>
                <a:cs typeface="+mn-cs"/>
              </a:rPr>
              <a:t>    此时此刻，毛主席多么希望岸英能像去苏联留学时那样平平安安地回来，像去农村锻炼时那样平平安安地回来，他喃喃着儿子的名字</a:t>
            </a:r>
            <a:r>
              <a:rPr kumimoji="0" lang="en-US" altLang="zh-CN" sz="30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3000" b="1" i="0" u="none" strike="noStrike" kern="1200" cap="none" spc="0" normalizeH="0" baseline="0" noProof="0" dirty="0">
                <a:ln>
                  <a:noFill/>
                </a:ln>
                <a:solidFill>
                  <a:srgbClr val="0000FF"/>
                </a:solidFill>
                <a:effectLst/>
                <a:uLnTx/>
                <a:uFillTx/>
                <a:latin typeface="+mn-ea"/>
                <a:ea typeface="宋体" panose="02010600030101010101" pitchFamily="2" charset="-122"/>
                <a:cs typeface="+mn-cs"/>
              </a:rPr>
              <a:t>（接读）</a:t>
            </a:r>
            <a:r>
              <a:rPr kumimoji="0" lang="zh-CN" altLang="en-US" sz="3000" b="1" i="0" u="none" strike="noStrike" kern="1200" cap="none" spc="0" normalizeH="0" baseline="0" noProof="0" dirty="0">
                <a:ln>
                  <a:noFill/>
                </a:ln>
                <a:solidFill>
                  <a:srgbClr val="A61DB1"/>
                </a:solidFill>
                <a:effectLst/>
                <a:uLnTx/>
                <a:uFillTx/>
                <a:latin typeface="+mn-ea"/>
                <a:ea typeface="+mn-ea"/>
                <a:cs typeface="+mn-cs"/>
              </a:rPr>
              <a:t>“岸英！岸英！”</a:t>
            </a:r>
            <a:endParaRPr kumimoji="0" lang="zh-CN" altLang="en-US" sz="3000" b="1" i="0" u="none" strike="noStrike" kern="1200" cap="none" spc="0" normalizeH="0" baseline="0" noProof="0" dirty="0">
              <a:ln>
                <a:noFill/>
              </a:ln>
              <a:solidFill>
                <a:srgbClr val="A61DB1"/>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nvSpPr>
        <p:spPr bwMode="auto">
          <a:xfrm>
            <a:off x="539750" y="484188"/>
            <a:ext cx="8272463" cy="178752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此时此刻，毛主席想到岸英从小就颠沛流离所受到的苦，他的眼睛模糊了，喃喃着儿子的名字</a:t>
            </a:r>
            <a:r>
              <a:rPr kumimoji="0" lang="en-US" altLang="zh-CN"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rgbClr val="0000FF"/>
                </a:solidFill>
                <a:effectLst/>
                <a:uLnTx/>
                <a:uFillTx/>
                <a:latin typeface="+mn-ea"/>
                <a:ea typeface="宋体" panose="02010600030101010101" pitchFamily="2" charset="-122"/>
                <a:cs typeface="+mn-cs"/>
              </a:rPr>
              <a:t>（接读）</a:t>
            </a:r>
            <a:r>
              <a:rPr kumimoji="0" lang="zh-CN" altLang="en-US" sz="3200" b="1" i="0" u="none" strike="noStrike" kern="1200" cap="none" spc="0" normalizeH="0" baseline="0" noProof="0" dirty="0">
                <a:ln>
                  <a:noFill/>
                </a:ln>
                <a:solidFill>
                  <a:srgbClr val="A61DB1"/>
                </a:solidFill>
                <a:effectLst/>
                <a:uLnTx/>
                <a:uFillTx/>
                <a:latin typeface="+mn-ea"/>
                <a:ea typeface="宋体" panose="02010600030101010101" pitchFamily="2" charset="-122"/>
                <a:cs typeface="+mn-cs"/>
              </a:rPr>
              <a:t>“岸英！岸英！”</a:t>
            </a:r>
            <a:endParaRPr kumimoji="0" lang="zh-CN" altLang="en-US" sz="3200" b="1" i="0" u="none" strike="noStrike" kern="1200" cap="none" spc="0" normalizeH="0" baseline="0" noProof="0" dirty="0">
              <a:ln>
                <a:noFill/>
              </a:ln>
              <a:solidFill>
                <a:srgbClr val="A61DB1"/>
              </a:solidFill>
              <a:effectLst/>
              <a:uLnTx/>
              <a:uFillTx/>
              <a:latin typeface="+mn-ea"/>
              <a:ea typeface="宋体" panose="02010600030101010101" pitchFamily="2" charset="-122"/>
              <a:cs typeface="+mn-cs"/>
            </a:endParaRPr>
          </a:p>
        </p:txBody>
      </p:sp>
      <p:sp>
        <p:nvSpPr>
          <p:cNvPr id="10" name="矩形 9"/>
          <p:cNvSpPr>
            <a:spLocks noChangeArrowheads="1"/>
          </p:cNvSpPr>
          <p:nvPr/>
        </p:nvSpPr>
        <p:spPr bwMode="auto">
          <a:xfrm>
            <a:off x="539750" y="2328863"/>
            <a:ext cx="8272463" cy="23780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此时此刻，</a:t>
            </a: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毛主席</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多么希望岸英会出现在自己的眼前，亲切地唤着“爸爸”，他哽咽了，喃喃着儿子的名字</a:t>
            </a:r>
            <a:r>
              <a:rPr kumimoji="0" lang="en-US" altLang="zh-CN"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rgbClr val="0000FF"/>
                </a:solidFill>
                <a:effectLst/>
                <a:uLnTx/>
                <a:uFillTx/>
                <a:latin typeface="+mn-ea"/>
                <a:ea typeface="宋体" panose="02010600030101010101" pitchFamily="2" charset="-122"/>
                <a:cs typeface="+mn-cs"/>
              </a:rPr>
              <a:t>（接读）</a:t>
            </a:r>
            <a:r>
              <a:rPr kumimoji="0" lang="zh-CN" altLang="en-US" sz="3200" b="1" i="0" u="none" strike="noStrike" kern="1200" cap="none" spc="0" normalizeH="0" baseline="0" noProof="0" dirty="0">
                <a:ln>
                  <a:noFill/>
                </a:ln>
                <a:solidFill>
                  <a:srgbClr val="A61DB1"/>
                </a:solidFill>
                <a:effectLst/>
                <a:uLnTx/>
                <a:uFillTx/>
                <a:latin typeface="+mn-ea"/>
                <a:ea typeface="+mn-ea"/>
                <a:cs typeface="+mn-cs"/>
              </a:rPr>
              <a:t>“岸英！岸英！”</a:t>
            </a:r>
            <a:endParaRPr kumimoji="0" lang="zh-CN" altLang="en-US" sz="3200" b="1" i="0" u="none" strike="noStrike" kern="1200" cap="none" spc="0" normalizeH="0" baseline="0" noProof="0" dirty="0">
              <a:ln>
                <a:noFill/>
              </a:ln>
              <a:solidFill>
                <a:srgbClr val="A61DB1"/>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nvSpPr>
        <p:spPr bwMode="auto">
          <a:xfrm>
            <a:off x="827088" y="1779588"/>
            <a:ext cx="7848600" cy="1333500"/>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    再读第一部分，体会到毛主席惊悉噩耗后极度痛苦的心情。</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10"/>
          <p:cNvSpPr>
            <a:spLocks noChangeArrowheads="1"/>
          </p:cNvSpPr>
          <p:nvPr/>
        </p:nvSpPr>
        <p:spPr bwMode="auto">
          <a:xfrm>
            <a:off x="468313" y="1382713"/>
            <a:ext cx="8426450" cy="23780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在朝鲜平安南道桧仓郡的“中国人民志愿军烈士陵园</a:t>
            </a: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内，一块一米高的花岗岩石矗立在墓前，正面刻着“毛岸英同志之墓”，背面刻着中国人民抗美援朝总会撰写的一段碑文：</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57347" name="矩形 9">
            <a:hlinkClick r:id="" action="ppaction://noaction"/>
          </p:cNvPr>
          <p:cNvSpPr/>
          <p:nvPr/>
        </p:nvSpPr>
        <p:spPr>
          <a:xfrm>
            <a:off x="3757613" y="-20637"/>
            <a:ext cx="1627187" cy="584200"/>
          </a:xfrm>
          <a:prstGeom prst="rect">
            <a:avLst/>
          </a:prstGeom>
          <a:noFill/>
          <a:ln w="9525">
            <a:noFill/>
          </a:ln>
        </p:spPr>
        <p:txBody>
          <a:bodyPr wrap="none">
            <a:spAutoFit/>
          </a:bodyPr>
          <a:p>
            <a:pPr algn="ctr"/>
            <a:r>
              <a:rPr lang="zh-CN" altLang="en-US" sz="3200" b="1" dirty="0">
                <a:solidFill>
                  <a:schemeClr val="bg1"/>
                </a:solidFill>
                <a:latin typeface="楷体" panose="02010609060101010101" pitchFamily="49" charset="-122"/>
                <a:ea typeface="楷体" panose="02010609060101010101" pitchFamily="49" charset="-122"/>
              </a:rPr>
              <a:t>第</a:t>
            </a:r>
            <a:r>
              <a:rPr lang="en-US" altLang="zh-CN" sz="3200" b="1" dirty="0">
                <a:solidFill>
                  <a:schemeClr val="bg1"/>
                </a:solidFill>
                <a:latin typeface="楷体" panose="02010609060101010101" pitchFamily="49" charset="-122"/>
                <a:ea typeface="楷体" panose="02010609060101010101" pitchFamily="49" charset="-122"/>
              </a:rPr>
              <a:t>2</a:t>
            </a:r>
            <a:r>
              <a:rPr lang="zh-CN" altLang="en-US" sz="3200" b="1" dirty="0">
                <a:solidFill>
                  <a:schemeClr val="bg1"/>
                </a:solidFill>
                <a:latin typeface="楷体" panose="02010609060101010101" pitchFamily="49" charset="-122"/>
                <a:ea typeface="楷体" panose="02010609060101010101" pitchFamily="49" charset="-122"/>
              </a:rPr>
              <a:t>课时</a:t>
            </a:r>
            <a:endParaRPr lang="zh-CN" altLang="en-US" sz="3200" b="1" dirty="0">
              <a:solidFill>
                <a:schemeClr val="bg1"/>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矩形 10"/>
          <p:cNvSpPr/>
          <p:nvPr/>
        </p:nvSpPr>
        <p:spPr>
          <a:xfrm>
            <a:off x="628650" y="555625"/>
            <a:ext cx="7886700" cy="414972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毛岸英同志原籍湖南省湘潭县韶山冲，是中国人民领袖毛泽东同志的长子，一九五〇年他坚决请求参加中国人民志愿军，于一九五〇年十一月二十五日在抗美援朝战争中英勇牺牲。毛岸英同志的爱国主义和国际主义的精神将永远教育和鼓舞着青年一代。毛岸英烈士永垂不朽！</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nvSpPr>
        <p:spPr bwMode="auto">
          <a:xfrm>
            <a:off x="395288" y="339725"/>
            <a:ext cx="2879725" cy="604838"/>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学习第二部分：</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2"/>
          <p:cNvSpPr>
            <a:spLocks noChangeArrowheads="1"/>
          </p:cNvSpPr>
          <p:nvPr/>
        </p:nvSpPr>
        <p:spPr bwMode="auto">
          <a:xfrm>
            <a:off x="395288" y="962025"/>
            <a:ext cx="8640763" cy="35591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当司令部请示是否将岸英的遗骨运回国内，而朝鲜要求把岸英安葬在朝鲜时，面对这两种抉择，毛主席的内心世界是怎样的？认真读课文第二部分，画出描写毛主席动作、语言、神态的语句，四人小组讨论交流对毛主席的内心世界的看法。</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矩形 1"/>
          <p:cNvSpPr/>
          <p:nvPr/>
        </p:nvSpPr>
        <p:spPr>
          <a:xfrm>
            <a:off x="407988" y="3027363"/>
            <a:ext cx="8885237" cy="604837"/>
          </a:xfrm>
          <a:prstGeom prst="rect">
            <a:avLst/>
          </a:prstGeom>
          <a:noFill/>
          <a:ln w="9525">
            <a:noFill/>
          </a:ln>
        </p:spPr>
        <p:txBody>
          <a:bodyPr wrap="none">
            <a:spAutoFit/>
          </a:bodyPr>
          <a:p>
            <a:pPr marL="457200" indent="-457200" eaLnBrk="1" hangingPunct="1">
              <a:lnSpc>
                <a:spcPct val="120000"/>
              </a:lnSpc>
              <a:buFont typeface="Wingdings" panose="05000000000000000000" pitchFamily="2" charset="2"/>
              <a:buChar char="u"/>
            </a:pPr>
            <a:r>
              <a:rPr lang="zh-CN" altLang="en-US" sz="3200" b="1" dirty="0">
                <a:latin typeface="宋体" panose="02010600030101010101" pitchFamily="2" charset="-122"/>
              </a:rPr>
              <a:t>你从对毛主席的这些动作描写中体会到什么？</a:t>
            </a:r>
            <a:endParaRPr lang="zh-CN" altLang="en-US" sz="3200" b="1" dirty="0">
              <a:latin typeface="宋体" panose="02010600030101010101" pitchFamily="2" charset="-122"/>
            </a:endParaRPr>
          </a:p>
        </p:txBody>
      </p:sp>
      <p:sp>
        <p:nvSpPr>
          <p:cNvPr id="63491" name="矩形 3"/>
          <p:cNvSpPr/>
          <p:nvPr/>
        </p:nvSpPr>
        <p:spPr>
          <a:xfrm>
            <a:off x="395288" y="915988"/>
            <a:ext cx="8497887" cy="1785937"/>
          </a:xfrm>
          <a:prstGeom prst="rect">
            <a:avLst/>
          </a:prstGeom>
          <a:noFill/>
          <a:ln w="9525">
            <a:noFill/>
          </a:ln>
        </p:spPr>
        <p:txBody>
          <a:bodyPr>
            <a:spAutoFit/>
          </a:bodyPr>
          <a:p>
            <a:pPr eaLnBrk="1" hangingPunct="1">
              <a:lnSpc>
                <a:spcPct val="120000"/>
              </a:lnSpc>
            </a:pPr>
            <a:r>
              <a:rPr lang="zh-CN" altLang="en-US" sz="3200" b="1" dirty="0">
                <a:solidFill>
                  <a:srgbClr val="002060"/>
                </a:solidFill>
                <a:latin typeface="宋体" panose="02010600030101010101" pitchFamily="2" charset="-122"/>
              </a:rPr>
              <a:t>    毛主席不由自主地站了起来，仰起头，望着天花板，强忍着心中的悲痛，目光中流露出无限的眷恋。</a:t>
            </a:r>
            <a:endParaRPr lang="zh-CN" altLang="en-US" sz="3200" b="1" dirty="0">
              <a:solidFill>
                <a:srgbClr val="002060"/>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barn(inVertical)">
                                      <p:cBhvr>
                                        <p:cTn id="7" dur="500"/>
                                        <p:tgtEl>
                                          <p:spTgt spid="39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矩形 3"/>
          <p:cNvSpPr/>
          <p:nvPr/>
        </p:nvSpPr>
        <p:spPr>
          <a:xfrm>
            <a:off x="395288" y="700088"/>
            <a:ext cx="8353425" cy="3559175"/>
          </a:xfrm>
          <a:prstGeom prst="rect">
            <a:avLst/>
          </a:prstGeom>
          <a:noFill/>
          <a:ln w="9525">
            <a:noFill/>
          </a:ln>
        </p:spPr>
        <p:txBody>
          <a:bodyPr>
            <a:spAutoFit/>
          </a:bodyPr>
          <a:p>
            <a:pPr eaLnBrk="1" hangingPunct="1">
              <a:lnSpc>
                <a:spcPct val="120000"/>
              </a:lnSpc>
            </a:pPr>
            <a:r>
              <a:rPr lang="zh-CN" altLang="en-US" sz="3200" b="1" dirty="0">
                <a:solidFill>
                  <a:srgbClr val="7030A0"/>
                </a:solidFill>
                <a:latin typeface="楷体" panose="02010609060101010101" pitchFamily="49" charset="-122"/>
                <a:ea typeface="楷体" panose="02010609060101010101" pitchFamily="49" charset="-122"/>
              </a:rPr>
              <a:t>    可以体会到他心中万分的悲痛和不舍。毛主席仰起头，望着天花板发呆，他想起和爱子在一起的短暂时光，让人无限的眷恋。他想起岸英奔赴朝鲜时，自己因为工作繁忙，未能见上一面，谁知竟成了永别！一阵悲痛、愧疚又涌上心头。</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10"/>
          <p:cNvSpPr>
            <a:spLocks noChangeArrowheads="1"/>
          </p:cNvSpPr>
          <p:nvPr/>
        </p:nvSpPr>
        <p:spPr bwMode="auto">
          <a:xfrm>
            <a:off x="755650" y="484188"/>
            <a:ext cx="6911975" cy="604838"/>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对于毛主席，大家有哪些了解呢？</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5" name="矩形 10"/>
          <p:cNvSpPr/>
          <p:nvPr/>
        </p:nvSpPr>
        <p:spPr>
          <a:xfrm>
            <a:off x="754063" y="1231900"/>
            <a:ext cx="7777162" cy="296862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毛泽东，字润之。湖南湘潭韶山冲人。马克思列宁主义者，中国无产阶级革命家，中国共产党、中国人民解放军、中华人民共和国的主要缔造者和领袖，毛泽东思想的主要创立者。</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矩形 1"/>
          <p:cNvSpPr/>
          <p:nvPr/>
        </p:nvSpPr>
        <p:spPr>
          <a:xfrm>
            <a:off x="471488" y="700088"/>
            <a:ext cx="8201025" cy="119538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u"/>
            </a:pPr>
            <a:r>
              <a:rPr lang="zh-CN" altLang="en-US" sz="3200" b="1" dirty="0">
                <a:latin typeface="宋体" panose="02010600030101010101" pitchFamily="2" charset="-122"/>
              </a:rPr>
              <a:t>毛主席仰起头，望着天花板发呆，他心里在想什么？</a:t>
            </a:r>
            <a:endParaRPr lang="zh-CN" altLang="en-US" sz="3200" b="1" dirty="0">
              <a:latin typeface="宋体" panose="02010600030101010101" pitchFamily="2" charset="-122"/>
            </a:endParaRPr>
          </a:p>
        </p:txBody>
      </p:sp>
      <p:sp>
        <p:nvSpPr>
          <p:cNvPr id="4" name="矩形 3"/>
          <p:cNvSpPr/>
          <p:nvPr/>
        </p:nvSpPr>
        <p:spPr>
          <a:xfrm>
            <a:off x="968375" y="1930400"/>
            <a:ext cx="7848600" cy="1196975"/>
          </a:xfrm>
          <a:prstGeom prst="rect">
            <a:avLst/>
          </a:prstGeom>
          <a:noFill/>
          <a:ln w="9525">
            <a:noFill/>
          </a:ln>
        </p:spPr>
        <p:txBody>
          <a:bodyPr>
            <a:spAutoFit/>
          </a:bodyPr>
          <a:p>
            <a:pPr eaLnBrk="1" hangingPunct="1">
              <a:lnSpc>
                <a:spcPct val="120000"/>
              </a:lnSpc>
            </a:pPr>
            <a:r>
              <a:rPr lang="zh-CN" altLang="en-US" sz="3200" b="1" dirty="0">
                <a:solidFill>
                  <a:srgbClr val="002060"/>
                </a:solidFill>
                <a:latin typeface="宋体" panose="02010600030101010101" pitchFamily="2" charset="-122"/>
              </a:rPr>
              <a:t>    儿子活着不能相见，就让我见见遗骨吧！”毛主席想。</a:t>
            </a:r>
            <a:endParaRPr lang="zh-CN" altLang="en-US" sz="3200" b="1" dirty="0">
              <a:solidFill>
                <a:srgbClr val="002060"/>
              </a:solidFill>
              <a:latin typeface="宋体" panose="02010600030101010101" pitchFamily="2" charset="-122"/>
            </a:endParaRPr>
          </a:p>
        </p:txBody>
      </p:sp>
      <p:sp>
        <p:nvSpPr>
          <p:cNvPr id="5" name="矩形 1"/>
          <p:cNvSpPr/>
          <p:nvPr/>
        </p:nvSpPr>
        <p:spPr>
          <a:xfrm>
            <a:off x="493713" y="3363913"/>
            <a:ext cx="8202612" cy="119538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u"/>
            </a:pPr>
            <a:r>
              <a:rPr lang="zh-CN" altLang="en-US" sz="3200" b="1" dirty="0">
                <a:latin typeface="宋体" panose="02010600030101010101" pitchFamily="2" charset="-122"/>
              </a:rPr>
              <a:t>你从对毛主席心理活动的描写中体会到什么？</a:t>
            </a:r>
            <a:endParaRPr lang="zh-CN" altLang="en-US" sz="3200" b="1"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矩形 3"/>
          <p:cNvSpPr/>
          <p:nvPr/>
        </p:nvSpPr>
        <p:spPr>
          <a:xfrm>
            <a:off x="395288" y="700088"/>
            <a:ext cx="8353425" cy="2930525"/>
          </a:xfrm>
          <a:prstGeom prst="rect">
            <a:avLst/>
          </a:prstGeom>
          <a:noFill/>
          <a:ln w="9525">
            <a:noFill/>
          </a:ln>
        </p:spPr>
        <p:txBody>
          <a:bodyPr>
            <a:spAutoFit/>
          </a:bodyPr>
          <a:p>
            <a:pPr eaLnBrk="1" hangingPunct="1">
              <a:lnSpc>
                <a:spcPct val="150000"/>
              </a:lnSpc>
            </a:pPr>
            <a:r>
              <a:rPr lang="zh-CN" altLang="en-US" sz="3200" b="1" dirty="0">
                <a:solidFill>
                  <a:srgbClr val="7030A0"/>
                </a:solidFill>
                <a:latin typeface="楷体" panose="02010609060101010101" pitchFamily="49" charset="-122"/>
                <a:ea typeface="楷体" panose="02010609060101010101" pitchFamily="49" charset="-122"/>
              </a:rPr>
              <a:t>    可以体会到这是父亲对儿子很自然的一种感情，毛主席想到儿子奔赴朝鲜战场时，自己因为工作繁忙未能去相送，作为父亲，怎会不想和死去的儿子见上最后一面呢？</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矩形 1"/>
          <p:cNvSpPr/>
          <p:nvPr/>
        </p:nvSpPr>
        <p:spPr>
          <a:xfrm>
            <a:off x="358775" y="555625"/>
            <a:ext cx="8424863" cy="1195388"/>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u"/>
            </a:pPr>
            <a:r>
              <a:rPr lang="zh-CN" altLang="en-US" sz="3200" b="1" dirty="0">
                <a:latin typeface="宋体" panose="02010600030101010101" pitchFamily="2" charset="-122"/>
              </a:rPr>
              <a:t>然而，他很快打消了这种念头。他若有所思地说了什么？</a:t>
            </a:r>
            <a:endParaRPr lang="zh-CN" altLang="en-US" sz="3200" b="1" dirty="0">
              <a:latin typeface="宋体" panose="02010600030101010101" pitchFamily="2" charset="-122"/>
            </a:endParaRPr>
          </a:p>
        </p:txBody>
      </p:sp>
      <p:sp>
        <p:nvSpPr>
          <p:cNvPr id="4" name="矩形 3"/>
          <p:cNvSpPr/>
          <p:nvPr/>
        </p:nvSpPr>
        <p:spPr>
          <a:xfrm>
            <a:off x="790575" y="1635125"/>
            <a:ext cx="7993063" cy="2968625"/>
          </a:xfrm>
          <a:prstGeom prst="rect">
            <a:avLst/>
          </a:prstGeom>
          <a:noFill/>
          <a:ln w="9525">
            <a:noFill/>
          </a:ln>
        </p:spPr>
        <p:txBody>
          <a:bodyPr>
            <a:spAutoFit/>
          </a:bodyPr>
          <a:p>
            <a:pPr eaLnBrk="1" hangingPunct="1">
              <a:lnSpc>
                <a:spcPct val="120000"/>
              </a:lnSpc>
            </a:pPr>
            <a:r>
              <a:rPr lang="zh-CN" altLang="en-US" sz="3200" b="1" dirty="0">
                <a:solidFill>
                  <a:srgbClr val="002060"/>
                </a:solidFill>
                <a:latin typeface="宋体" panose="02010600030101010101" pitchFamily="2" charset="-122"/>
              </a:rPr>
              <a:t>    哪个战士的血肉之躯不是父母所生？不能因为我是主席，就要搞特殊。不是有千千万万志愿军烈士安葬在朝鲜吗？岸英是我的儿子，也是朝鲜人民的儿子，就尊重朝鲜人民的意愿吧。</a:t>
            </a:r>
            <a:endParaRPr lang="zh-CN" altLang="en-US" sz="3200" b="1" dirty="0">
              <a:solidFill>
                <a:srgbClr val="002060"/>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矩形 1"/>
          <p:cNvSpPr/>
          <p:nvPr/>
        </p:nvSpPr>
        <p:spPr>
          <a:xfrm>
            <a:off x="471488" y="555625"/>
            <a:ext cx="8201025" cy="604838"/>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u"/>
            </a:pPr>
            <a:r>
              <a:rPr lang="zh-CN" altLang="en-US" sz="3200" b="1" dirty="0">
                <a:latin typeface="宋体" panose="02010600030101010101" pitchFamily="2" charset="-122"/>
              </a:rPr>
              <a:t>你从对毛主席的语言描写中体会到什么？</a:t>
            </a:r>
            <a:endParaRPr lang="zh-CN" altLang="en-US" sz="3200" b="1" dirty="0">
              <a:latin typeface="宋体" panose="02010600030101010101" pitchFamily="2" charset="-122"/>
            </a:endParaRPr>
          </a:p>
        </p:txBody>
      </p:sp>
      <p:sp>
        <p:nvSpPr>
          <p:cNvPr id="4" name="矩形 3"/>
          <p:cNvSpPr/>
          <p:nvPr/>
        </p:nvSpPr>
        <p:spPr>
          <a:xfrm>
            <a:off x="974725" y="1233488"/>
            <a:ext cx="7777163" cy="2968625"/>
          </a:xfrm>
          <a:prstGeom prst="rect">
            <a:avLst/>
          </a:prstGeom>
          <a:noFill/>
          <a:ln w="9525">
            <a:noFill/>
          </a:ln>
        </p:spPr>
        <p:txBody>
          <a:bodyPr>
            <a:spAutoFit/>
          </a:bodyPr>
          <a:p>
            <a:pPr eaLnBrk="1" hangingPunct="1">
              <a:lnSpc>
                <a:spcPct val="120000"/>
              </a:lnSpc>
            </a:pPr>
            <a:r>
              <a:rPr lang="zh-CN" altLang="en-US" sz="3200" b="1" dirty="0">
                <a:solidFill>
                  <a:srgbClr val="7030A0"/>
                </a:solidFill>
                <a:latin typeface="楷体" panose="02010609060101010101" pitchFamily="49" charset="-122"/>
                <a:ea typeface="楷体" panose="02010609060101010101" pitchFamily="49" charset="-122"/>
              </a:rPr>
              <a:t>    毛主席作为一位父亲，他多么想见儿子最后一面，但作为一位国家领袖，他要从大局考虑，以身作则，不搞特殊。他最后选择尊重朝鲜人民的意愿，这表现出了一位伟人宽阔的胸怀和国际主义精神。</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矩形 1"/>
          <p:cNvSpPr/>
          <p:nvPr/>
        </p:nvSpPr>
        <p:spPr>
          <a:xfrm>
            <a:off x="611188" y="1131888"/>
            <a:ext cx="8064500" cy="2108200"/>
          </a:xfrm>
          <a:prstGeom prst="rect">
            <a:avLst/>
          </a:prstGeom>
          <a:noFill/>
          <a:ln w="9525">
            <a:noFill/>
          </a:ln>
        </p:spPr>
        <p:txBody>
          <a:bodyPr>
            <a:spAutoFit/>
          </a:bodyPr>
          <a:p>
            <a:pPr eaLnBrk="1" hangingPunct="1">
              <a:lnSpc>
                <a:spcPct val="200000"/>
              </a:lnSpc>
            </a:pPr>
            <a:r>
              <a:rPr lang="zh-CN" altLang="en-US" sz="3600" b="1" dirty="0">
                <a:latin typeface="宋体" panose="02010600030101010101" pitchFamily="2" charset="-122"/>
              </a:rPr>
              <a:t>    第二部分还有哪些地方描写了毛主席的动作、语言和神态？</a:t>
            </a:r>
            <a:endParaRPr lang="zh-CN" altLang="en-US" sz="3600" b="1" dirty="0">
              <a:latin typeface="宋体" panose="02010600030101010101" pitchFamily="2" charset="-122"/>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对话气泡: 圆角矩形 8"/>
          <p:cNvSpPr/>
          <p:nvPr/>
        </p:nvSpPr>
        <p:spPr>
          <a:xfrm>
            <a:off x="2484438" y="4205288"/>
            <a:ext cx="5616575" cy="615950"/>
          </a:xfrm>
          <a:prstGeom prst="wedgeRoundRectCallout">
            <a:avLst>
              <a:gd name="adj1" fmla="val 424"/>
              <a:gd name="adj2" fmla="val -185475"/>
              <a:gd name="adj3" fmla="val 16667"/>
            </a:avLst>
          </a:prstGeom>
          <a:ln>
            <a:noFill/>
          </a:ln>
        </p:spPr>
        <p:style>
          <a:lnRef idx="2">
            <a:schemeClr val="accent3"/>
          </a:lnRef>
          <a:fillRef idx="1">
            <a:schemeClr val="lt1"/>
          </a:fillRef>
          <a:effectRef idx="0">
            <a:schemeClr val="accent3"/>
          </a:effectRef>
          <a:fontRef idx="minor">
            <a:schemeClr val="dk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情绪低落，心情沮丧的样子。</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6" name="对话气泡: 圆角矩形 5"/>
          <p:cNvSpPr/>
          <p:nvPr/>
        </p:nvSpPr>
        <p:spPr>
          <a:xfrm>
            <a:off x="2124075" y="268288"/>
            <a:ext cx="3527425" cy="615950"/>
          </a:xfrm>
          <a:prstGeom prst="wedgeRoundRectCallout">
            <a:avLst>
              <a:gd name="adj1" fmla="val 22558"/>
              <a:gd name="adj2" fmla="val 188205"/>
              <a:gd name="adj3" fmla="val 16667"/>
            </a:avLst>
          </a:prstGeom>
          <a:ln>
            <a:noFill/>
          </a:ln>
        </p:spPr>
        <p:style>
          <a:lnRef idx="2">
            <a:schemeClr val="accent3"/>
          </a:lnRef>
          <a:fillRef idx="1">
            <a:schemeClr val="lt1"/>
          </a:fillRef>
          <a:effectRef idx="0">
            <a:schemeClr val="accent3"/>
          </a:effectRef>
          <a:fontRef idx="minor">
            <a:schemeClr val="dk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犹豫不决的样子。</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77828" name="矩形 3"/>
          <p:cNvSpPr/>
          <p:nvPr/>
        </p:nvSpPr>
        <p:spPr>
          <a:xfrm>
            <a:off x="539750" y="1060450"/>
            <a:ext cx="8208963" cy="3559175"/>
          </a:xfrm>
          <a:prstGeom prst="rect">
            <a:avLst/>
          </a:prstGeom>
          <a:noFill/>
          <a:ln w="9525">
            <a:noFill/>
          </a:ln>
        </p:spPr>
        <p:txBody>
          <a:bodyPr>
            <a:spAutoFit/>
          </a:bodyPr>
          <a:p>
            <a:pPr eaLnBrk="1" hangingPunct="1">
              <a:lnSpc>
                <a:spcPct val="120000"/>
              </a:lnSpc>
            </a:pPr>
            <a:r>
              <a:rPr lang="zh-CN" altLang="en-US" sz="3200" b="1" dirty="0">
                <a:solidFill>
                  <a:srgbClr val="002060"/>
                </a:solidFill>
                <a:latin typeface="宋体" panose="02010600030101010101" pitchFamily="2" charset="-122"/>
              </a:rPr>
              <a:t>    秘书将电报记录稿交毛主席签字的一瞬间，毛主席下意识地踌躇了一会儿，那神情分明在说，难道岸英真的回不来了？父子真的不能相见了？毛主席黯然的目光转向窗外，右手指指写字台，示意秘书将电报记录稿放在上面。</a:t>
            </a:r>
            <a:endParaRPr lang="zh-CN" altLang="en-US" sz="3200" b="1" dirty="0">
              <a:solidFill>
                <a:srgbClr val="002060"/>
              </a:solidFill>
              <a:latin typeface="宋体" panose="02010600030101010101" pitchFamily="2" charset="-122"/>
            </a:endParaRPr>
          </a:p>
        </p:txBody>
      </p:sp>
      <p:sp>
        <p:nvSpPr>
          <p:cNvPr id="5" name="矩形 4"/>
          <p:cNvSpPr/>
          <p:nvPr/>
        </p:nvSpPr>
        <p:spPr>
          <a:xfrm>
            <a:off x="4211638" y="1692275"/>
            <a:ext cx="1008062" cy="584200"/>
          </a:xfrm>
          <a:prstGeom prst="rect">
            <a:avLst/>
          </a:prstGeom>
          <a:noFill/>
          <a:ln w="9525">
            <a:noFill/>
          </a:ln>
        </p:spPr>
        <p:txBody>
          <a:bodyPr wrap="none">
            <a:spAutoFit/>
          </a:bodyPr>
          <a:p>
            <a:r>
              <a:rPr lang="zh-CN" altLang="en-US" sz="3200" b="1" dirty="0">
                <a:solidFill>
                  <a:srgbClr val="A61DB1"/>
                </a:solidFill>
                <a:latin typeface="宋体" panose="02010600030101010101" pitchFamily="2" charset="-122"/>
              </a:rPr>
              <a:t>踌躇</a:t>
            </a:r>
            <a:endParaRPr lang="zh-CN" altLang="en-US" dirty="0">
              <a:solidFill>
                <a:srgbClr val="A61DB1"/>
              </a:solidFill>
              <a:latin typeface="Calibri" panose="020F0502020204030204" pitchFamily="34" charset="0"/>
            </a:endParaRPr>
          </a:p>
        </p:txBody>
      </p:sp>
      <p:sp>
        <p:nvSpPr>
          <p:cNvPr id="8" name="矩形 7"/>
          <p:cNvSpPr/>
          <p:nvPr/>
        </p:nvSpPr>
        <p:spPr>
          <a:xfrm>
            <a:off x="4621213" y="2867025"/>
            <a:ext cx="1008062" cy="584200"/>
          </a:xfrm>
          <a:prstGeom prst="rect">
            <a:avLst/>
          </a:prstGeom>
          <a:noFill/>
          <a:ln w="9525">
            <a:noFill/>
          </a:ln>
        </p:spPr>
        <p:txBody>
          <a:bodyPr wrap="none">
            <a:spAutoFit/>
          </a:bodyPr>
          <a:p>
            <a:r>
              <a:rPr lang="zh-CN" altLang="en-US" sz="3200" b="1" dirty="0">
                <a:solidFill>
                  <a:srgbClr val="A61DB1"/>
                </a:solidFill>
                <a:latin typeface="宋体" panose="02010600030101010101" pitchFamily="2" charset="-122"/>
              </a:rPr>
              <a:t>黯然</a:t>
            </a:r>
            <a:endParaRPr lang="zh-CN" altLang="en-US" dirty="0">
              <a:solidFill>
                <a:srgbClr val="A61DB1"/>
              </a:solidFill>
              <a:latin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animBg="1"/>
      <p:bldP spid="5"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矩形 1"/>
          <p:cNvSpPr/>
          <p:nvPr/>
        </p:nvSpPr>
        <p:spPr>
          <a:xfrm>
            <a:off x="250825" y="555625"/>
            <a:ext cx="8421688" cy="1109663"/>
          </a:xfrm>
          <a:prstGeom prst="rect">
            <a:avLst/>
          </a:prstGeom>
          <a:noFill/>
          <a:ln w="9525">
            <a:noFill/>
          </a:ln>
        </p:spPr>
        <p:txBody>
          <a:bodyPr>
            <a:spAutoFit/>
          </a:bodyPr>
          <a:p>
            <a:pPr marL="457200" indent="-457200" eaLnBrk="1" hangingPunct="1">
              <a:lnSpc>
                <a:spcPct val="110000"/>
              </a:lnSpc>
              <a:buFont typeface="Wingdings" panose="05000000000000000000" pitchFamily="2" charset="2"/>
              <a:buChar char="u"/>
            </a:pPr>
            <a:r>
              <a:rPr lang="zh-CN" altLang="en-US" sz="3200" b="1" dirty="0">
                <a:latin typeface="宋体" panose="02010600030101010101" pitchFamily="2" charset="-122"/>
              </a:rPr>
              <a:t>你从“踌躇”和“黯然”两个词中感受了到什么？</a:t>
            </a:r>
            <a:endParaRPr lang="zh-CN" altLang="en-US" sz="3200" b="1" dirty="0">
              <a:latin typeface="宋体" panose="02010600030101010101" pitchFamily="2" charset="-122"/>
            </a:endParaRPr>
          </a:p>
        </p:txBody>
      </p:sp>
      <p:sp>
        <p:nvSpPr>
          <p:cNvPr id="4" name="矩形 3"/>
          <p:cNvSpPr/>
          <p:nvPr/>
        </p:nvSpPr>
        <p:spPr>
          <a:xfrm>
            <a:off x="684213" y="1466850"/>
            <a:ext cx="7988300" cy="3276600"/>
          </a:xfrm>
          <a:prstGeom prst="rect">
            <a:avLst/>
          </a:prstGeom>
          <a:noFill/>
          <a:ln w="9525">
            <a:noFill/>
          </a:ln>
        </p:spPr>
        <p:txBody>
          <a:bodyPr>
            <a:spAutoFit/>
          </a:bodyPr>
          <a:p>
            <a:pPr eaLnBrk="1" hangingPunct="1">
              <a:lnSpc>
                <a:spcPct val="110000"/>
              </a:lnSpc>
            </a:pPr>
            <a:r>
              <a:rPr lang="zh-CN" altLang="en-US" sz="3200" b="1" dirty="0">
                <a:solidFill>
                  <a:srgbClr val="7030A0"/>
                </a:solidFill>
                <a:latin typeface="楷体" panose="02010609060101010101" pitchFamily="49" charset="-122"/>
                <a:ea typeface="楷体" panose="02010609060101010101" pitchFamily="49" charset="-122"/>
              </a:rPr>
              <a:t>    “踌躇”让人感受到毛主席的迟疑，毛岸英是他最心爱的长子，他在岸英身上倾注了无限的父爱，他多想见儿子最后一面啊！</a:t>
            </a:r>
            <a:endParaRPr lang="en-US" altLang="zh-CN" sz="3200" b="1" dirty="0">
              <a:solidFill>
                <a:srgbClr val="7030A0"/>
              </a:solidFill>
              <a:latin typeface="楷体" panose="02010609060101010101" pitchFamily="49" charset="-122"/>
              <a:ea typeface="楷体" panose="02010609060101010101" pitchFamily="49" charset="-122"/>
            </a:endParaRPr>
          </a:p>
          <a:p>
            <a:pPr eaLnBrk="1" hangingPunct="1">
              <a:lnSpc>
                <a:spcPct val="110000"/>
              </a:lnSpc>
            </a:pPr>
            <a:r>
              <a:rPr lang="en-US" altLang="zh-CN" sz="3200" b="1" dirty="0">
                <a:solidFill>
                  <a:srgbClr val="7030A0"/>
                </a:solidFill>
                <a:latin typeface="楷体" panose="02010609060101010101" pitchFamily="49" charset="-122"/>
                <a:ea typeface="楷体" panose="02010609060101010101" pitchFamily="49" charset="-122"/>
              </a:rPr>
              <a:t>    </a:t>
            </a:r>
            <a:r>
              <a:rPr lang="zh-CN" altLang="en-US" sz="3200" b="1" dirty="0">
                <a:solidFill>
                  <a:srgbClr val="7030A0"/>
                </a:solidFill>
                <a:latin typeface="楷体" panose="02010609060101010101" pitchFamily="49" charset="-122"/>
                <a:ea typeface="楷体" panose="02010609060101010101" pitchFamily="49" charset="-122"/>
              </a:rPr>
              <a:t>“黯然”让人感受到毛主席本就因儿子的牺牲极度痛苦，又因见不到儿子最后一面情绪十分低落，心情十分沮丧。</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矩形 1"/>
          <p:cNvSpPr/>
          <p:nvPr/>
        </p:nvSpPr>
        <p:spPr>
          <a:xfrm>
            <a:off x="539750" y="700088"/>
            <a:ext cx="8064500" cy="1196975"/>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u"/>
            </a:pPr>
            <a:r>
              <a:rPr lang="zh-CN" altLang="en-US" sz="3200" b="1" dirty="0">
                <a:latin typeface="宋体" panose="02010600030101010101" pitchFamily="2" charset="-122"/>
              </a:rPr>
              <a:t>这段话中有对毛主席心理活动的描写，是哪一句？</a:t>
            </a:r>
            <a:endParaRPr lang="zh-CN" altLang="en-US" sz="3200" b="1" dirty="0">
              <a:latin typeface="宋体" panose="02010600030101010101" pitchFamily="2" charset="-122"/>
            </a:endParaRPr>
          </a:p>
        </p:txBody>
      </p:sp>
      <p:sp>
        <p:nvSpPr>
          <p:cNvPr id="3" name="矩形 2"/>
          <p:cNvSpPr/>
          <p:nvPr/>
        </p:nvSpPr>
        <p:spPr>
          <a:xfrm>
            <a:off x="1042988" y="1871663"/>
            <a:ext cx="7705725" cy="1227137"/>
          </a:xfrm>
          <a:prstGeom prst="rect">
            <a:avLst/>
          </a:prstGeom>
          <a:noFill/>
          <a:ln w="9525">
            <a:noFill/>
          </a:ln>
        </p:spPr>
        <p:txBody>
          <a:bodyPr>
            <a:spAutoFit/>
          </a:bodyPr>
          <a:p>
            <a:pPr>
              <a:lnSpc>
                <a:spcPct val="120000"/>
              </a:lnSpc>
            </a:pPr>
            <a:r>
              <a:rPr lang="zh-CN" altLang="en-US" sz="3200" b="1" dirty="0">
                <a:solidFill>
                  <a:srgbClr val="002060"/>
                </a:solidFill>
                <a:latin typeface="宋体" panose="02010600030101010101" pitchFamily="2" charset="-122"/>
              </a:rPr>
              <a:t>    难道岸英真的回不来了？父子真的不能相见了？</a:t>
            </a:r>
            <a:endParaRPr lang="zh-CN" altLang="en-US" dirty="0">
              <a:latin typeface="Calibri" panose="020F0502020204030204" pitchFamily="34" charset="0"/>
            </a:endParaRPr>
          </a:p>
        </p:txBody>
      </p:sp>
      <p:sp>
        <p:nvSpPr>
          <p:cNvPr id="6" name="矩形 1"/>
          <p:cNvSpPr/>
          <p:nvPr/>
        </p:nvSpPr>
        <p:spPr>
          <a:xfrm>
            <a:off x="539750" y="3149600"/>
            <a:ext cx="8064500" cy="604838"/>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u"/>
            </a:pPr>
            <a:r>
              <a:rPr lang="zh-CN" altLang="en-US" sz="3200" b="1" dirty="0">
                <a:latin typeface="宋体" panose="02010600030101010101" pitchFamily="2" charset="-122"/>
              </a:rPr>
              <a:t>从这句心理活动描写中，你体会到什么？</a:t>
            </a:r>
            <a:endParaRPr lang="zh-CN" altLang="en-US" sz="3200" b="1"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charRg st="0" end="19"/>
                                            </p:txEl>
                                          </p:spTgt>
                                        </p:tgtEl>
                                        <p:attrNameLst>
                                          <p:attrName>style.visibility</p:attrName>
                                        </p:attrNameLst>
                                      </p:cBhvr>
                                      <p:to>
                                        <p:strVal val="visible"/>
                                      </p:to>
                                    </p:set>
                                    <p:animEffect transition="in" filter="barn(inVertical)">
                                      <p:cBhvr>
                                        <p:cTn id="12" dur="500"/>
                                        <p:tgtEl>
                                          <p:spTgt spid="6">
                                            <p:txEl>
                                              <p:charRg st="0"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矩形 6"/>
          <p:cNvSpPr/>
          <p:nvPr/>
        </p:nvSpPr>
        <p:spPr>
          <a:xfrm>
            <a:off x="395288" y="1058863"/>
            <a:ext cx="8351837" cy="2193925"/>
          </a:xfrm>
          <a:prstGeom prst="rect">
            <a:avLst/>
          </a:prstGeom>
          <a:noFill/>
          <a:ln w="9525">
            <a:noFill/>
          </a:ln>
        </p:spPr>
        <p:txBody>
          <a:bodyPr>
            <a:spAutoFit/>
          </a:bodyPr>
          <a:p>
            <a:pPr>
              <a:lnSpc>
                <a:spcPct val="150000"/>
              </a:lnSpc>
            </a:pPr>
            <a:r>
              <a:rPr lang="zh-CN" altLang="en-US" sz="3200" b="1" dirty="0">
                <a:solidFill>
                  <a:srgbClr val="A61DB1"/>
                </a:solidFill>
                <a:latin typeface="楷体" panose="02010609060101010101" pitchFamily="49" charset="-122"/>
                <a:ea typeface="楷体" panose="02010609060101010101" pitchFamily="49" charset="-122"/>
              </a:rPr>
              <a:t>    毛主席不相信岸英回不来了，他不相信父子不能相见。他此时仍然沉浸在对爱子的无限思念中，他无法相信发生的一切是真的。</a:t>
            </a:r>
            <a:endParaRPr lang="zh-CN" altLang="en-US" dirty="0">
              <a:solidFill>
                <a:srgbClr val="A61DB1"/>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矩形 1"/>
          <p:cNvSpPr/>
          <p:nvPr/>
        </p:nvSpPr>
        <p:spPr>
          <a:xfrm>
            <a:off x="539750" y="771525"/>
            <a:ext cx="8064500" cy="1196975"/>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u"/>
            </a:pPr>
            <a:r>
              <a:rPr lang="zh-CN" altLang="en-US" sz="3200" b="1" dirty="0">
                <a:latin typeface="宋体" panose="02010600030101010101" pitchFamily="2" charset="-122"/>
              </a:rPr>
              <a:t>这段话中有对毛主席心理活动的描写，是哪一句？</a:t>
            </a:r>
            <a:endParaRPr lang="zh-CN" altLang="en-US" sz="3200" b="1" dirty="0">
              <a:latin typeface="宋体" panose="02010600030101010101" pitchFamily="2" charset="-122"/>
            </a:endParaRPr>
          </a:p>
        </p:txBody>
      </p:sp>
      <p:sp>
        <p:nvSpPr>
          <p:cNvPr id="3" name="矩形 2"/>
          <p:cNvSpPr/>
          <p:nvPr/>
        </p:nvSpPr>
        <p:spPr>
          <a:xfrm>
            <a:off x="1042988" y="1943100"/>
            <a:ext cx="7705725" cy="1227138"/>
          </a:xfrm>
          <a:prstGeom prst="rect">
            <a:avLst/>
          </a:prstGeom>
          <a:noFill/>
          <a:ln w="9525">
            <a:noFill/>
          </a:ln>
        </p:spPr>
        <p:txBody>
          <a:bodyPr>
            <a:spAutoFit/>
          </a:bodyPr>
          <a:p>
            <a:pPr>
              <a:lnSpc>
                <a:spcPct val="120000"/>
              </a:lnSpc>
            </a:pPr>
            <a:r>
              <a:rPr lang="zh-CN" altLang="en-US" sz="3200" b="1" dirty="0">
                <a:solidFill>
                  <a:srgbClr val="002060"/>
                </a:solidFill>
                <a:latin typeface="宋体" panose="02010600030101010101" pitchFamily="2" charset="-122"/>
              </a:rPr>
              <a:t>    难道岸英真的回不来了？父子真的不能相见了？</a:t>
            </a:r>
            <a:endParaRPr lang="zh-CN" altLang="en-US" dirty="0">
              <a:latin typeface="Calibri" panose="020F0502020204030204" pitchFamily="34" charset="0"/>
            </a:endParaRPr>
          </a:p>
        </p:txBody>
      </p:sp>
      <p:sp>
        <p:nvSpPr>
          <p:cNvPr id="6" name="矩形 1"/>
          <p:cNvSpPr/>
          <p:nvPr/>
        </p:nvSpPr>
        <p:spPr>
          <a:xfrm>
            <a:off x="539750" y="3221038"/>
            <a:ext cx="8064500" cy="60483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u"/>
            </a:pPr>
            <a:r>
              <a:rPr lang="zh-CN" altLang="en-US" sz="3200" b="1" dirty="0">
                <a:latin typeface="宋体" panose="02010600030101010101" pitchFamily="2" charset="-122"/>
              </a:rPr>
              <a:t>从这句心理活动描写中，你体会到什么？</a:t>
            </a:r>
            <a:endParaRPr lang="zh-CN" altLang="en-US" sz="3200" b="1"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charRg st="0" end="19"/>
                                            </p:txEl>
                                          </p:spTgt>
                                        </p:tgtEl>
                                        <p:attrNameLst>
                                          <p:attrName>style.visibility</p:attrName>
                                        </p:attrNameLst>
                                      </p:cBhvr>
                                      <p:to>
                                        <p:strVal val="visible"/>
                                      </p:to>
                                    </p:set>
                                    <p:animEffect transition="in" filter="barn(inVertical)">
                                      <p:cBhvr>
                                        <p:cTn id="12" dur="500"/>
                                        <p:tgtEl>
                                          <p:spTgt spid="6">
                                            <p:txEl>
                                              <p:charRg st="0"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 name="椭圆 4"/>
          <p:cNvSpPr/>
          <p:nvPr/>
        </p:nvSpPr>
        <p:spPr>
          <a:xfrm>
            <a:off x="1712913" y="1017588"/>
            <a:ext cx="720725" cy="720725"/>
          </a:xfrm>
          <a:prstGeom prst="ellipse">
            <a:avLst/>
          </a:prstGeom>
          <a:solidFill>
            <a:srgbClr val="02A0E9"/>
          </a:solidFill>
          <a:ln>
            <a:no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4339" name="标题 1"/>
          <p:cNvSpPr txBox="1"/>
          <p:nvPr/>
        </p:nvSpPr>
        <p:spPr>
          <a:xfrm>
            <a:off x="1301750" y="960438"/>
            <a:ext cx="5761038" cy="777875"/>
          </a:xfrm>
          <a:prstGeom prst="rect">
            <a:avLst/>
          </a:prstGeom>
          <a:noFill/>
          <a:ln w="12700">
            <a:noFill/>
          </a:ln>
        </p:spPr>
        <p:txBody>
          <a:bodyPr/>
          <a:p>
            <a:pPr algn="ctr" eaLnBrk="1" hangingPunct="1"/>
            <a:r>
              <a:rPr lang="en-US" altLang="zh-CN" sz="4400" b="1" dirty="0">
                <a:solidFill>
                  <a:schemeClr val="bg1"/>
                </a:solidFill>
                <a:latin typeface="楷体" panose="02010609060101010101" pitchFamily="49" charset="-122"/>
                <a:ea typeface="楷体" panose="02010609060101010101" pitchFamily="49" charset="-122"/>
              </a:rPr>
              <a:t>10</a:t>
            </a:r>
            <a:r>
              <a:rPr lang="en-US" altLang="zh-CN" sz="4400" b="1" dirty="0">
                <a:solidFill>
                  <a:srgbClr val="000000"/>
                </a:solidFill>
                <a:latin typeface="楷体" panose="02010609060101010101" pitchFamily="49" charset="-122"/>
                <a:ea typeface="楷体" panose="02010609060101010101" pitchFamily="49" charset="-122"/>
              </a:rPr>
              <a:t> </a:t>
            </a:r>
            <a:r>
              <a:rPr lang="zh-CN" altLang="en-US" sz="4400" b="1" dirty="0">
                <a:solidFill>
                  <a:srgbClr val="000000"/>
                </a:solidFill>
                <a:latin typeface="楷体" panose="02010609060101010101" pitchFamily="49" charset="-122"/>
                <a:ea typeface="楷体" panose="02010609060101010101" pitchFamily="49" charset="-122"/>
              </a:rPr>
              <a:t>青山处处埋忠骨</a:t>
            </a:r>
            <a:endParaRPr lang="zh-CN" altLang="en-US" sz="4400" b="1" dirty="0">
              <a:solidFill>
                <a:srgbClr val="000000"/>
              </a:solidFill>
              <a:latin typeface="楷体" panose="02010609060101010101" pitchFamily="49" charset="-122"/>
              <a:ea typeface="楷体" panose="02010609060101010101" pitchFamily="49" charset="-122"/>
            </a:endParaRPr>
          </a:p>
        </p:txBody>
      </p:sp>
      <p:pic>
        <p:nvPicPr>
          <p:cNvPr id="14340" name="图片 2"/>
          <p:cNvPicPr>
            <a:picLocks noChangeAspect="1"/>
          </p:cNvPicPr>
          <p:nvPr/>
        </p:nvPicPr>
        <p:blipFill>
          <a:blip r:embed="rId2"/>
          <a:srcRect l="36076"/>
          <a:stretch>
            <a:fillRect/>
          </a:stretch>
        </p:blipFill>
        <p:spPr>
          <a:xfrm>
            <a:off x="6588125" y="4516438"/>
            <a:ext cx="2295525" cy="463550"/>
          </a:xfrm>
          <a:prstGeom prst="rect">
            <a:avLst/>
          </a:prstGeom>
          <a:noFill/>
          <a:ln w="9525">
            <a:noFill/>
          </a:ln>
        </p:spPr>
      </p:pic>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矩形 2"/>
          <p:cNvSpPr/>
          <p:nvPr/>
        </p:nvSpPr>
        <p:spPr>
          <a:xfrm>
            <a:off x="377825" y="700088"/>
            <a:ext cx="8388350" cy="2192337"/>
          </a:xfrm>
          <a:prstGeom prst="rect">
            <a:avLst/>
          </a:prstGeom>
          <a:noFill/>
          <a:ln w="9525">
            <a:noFill/>
          </a:ln>
        </p:spPr>
        <p:txBody>
          <a:bodyPr>
            <a:spAutoFit/>
          </a:bodyPr>
          <a:p>
            <a:pPr>
              <a:lnSpc>
                <a:spcPct val="150000"/>
              </a:lnSpc>
            </a:pPr>
            <a:r>
              <a:rPr lang="zh-CN" altLang="en-US" sz="3200" b="1" dirty="0">
                <a:solidFill>
                  <a:srgbClr val="002060"/>
                </a:solidFill>
                <a:latin typeface="宋体" panose="02010600030101010101" pitchFamily="2" charset="-122"/>
              </a:rPr>
              <a:t>    第二天早上，秘书来到毛主席的卧室。毛主席已经出去了，签过字的电报记录稿被放在了枕头上，下面是被泪水打湿的枕巾。</a:t>
            </a:r>
            <a:endParaRPr lang="zh-CN" altLang="en-US" sz="3200" b="1" dirty="0">
              <a:solidFill>
                <a:srgbClr val="002060"/>
              </a:solidFill>
              <a:latin typeface="宋体" panose="02010600030101010101" pitchFamily="2" charset="-122"/>
            </a:endParaRPr>
          </a:p>
        </p:txBody>
      </p:sp>
      <p:sp>
        <p:nvSpPr>
          <p:cNvPr id="84995" name="矩形 3"/>
          <p:cNvSpPr/>
          <p:nvPr/>
        </p:nvSpPr>
        <p:spPr>
          <a:xfrm>
            <a:off x="358775" y="3148013"/>
            <a:ext cx="6002338" cy="604837"/>
          </a:xfrm>
          <a:prstGeom prst="rect">
            <a:avLst/>
          </a:prstGeom>
          <a:noFill/>
          <a:ln w="9525">
            <a:noFill/>
          </a:ln>
        </p:spPr>
        <p:txBody>
          <a:bodyPr wrap="none">
            <a:spAutoFit/>
          </a:bodyPr>
          <a:p>
            <a:pPr marL="457200" indent="-457200" eaLnBrk="1" hangingPunct="1">
              <a:lnSpc>
                <a:spcPct val="120000"/>
              </a:lnSpc>
              <a:buFont typeface="Wingdings" panose="05000000000000000000" pitchFamily="2" charset="2"/>
              <a:buChar char="u"/>
            </a:pPr>
            <a:r>
              <a:rPr lang="zh-CN" altLang="en-US" sz="3200" b="1" dirty="0">
                <a:latin typeface="宋体" panose="02010600030101010101" pitchFamily="2" charset="-122"/>
              </a:rPr>
              <a:t>从这句话中，你体会到什么？</a:t>
            </a:r>
            <a:endParaRPr lang="zh-CN" altLang="en-US" sz="3200" b="1"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4995"/>
                                        </p:tgtEl>
                                        <p:attrNameLst>
                                          <p:attrName>style.visibility</p:attrName>
                                        </p:attrNameLst>
                                      </p:cBhvr>
                                      <p:to>
                                        <p:strVal val="visible"/>
                                      </p:to>
                                    </p:set>
                                    <p:animEffect transition="in" filter="barn(inVertical)">
                                      <p:cBhvr>
                                        <p:cTn id="7" dur="500"/>
                                        <p:tgtEl>
                                          <p:spTgt spid="84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矩形 6"/>
          <p:cNvSpPr/>
          <p:nvPr/>
        </p:nvSpPr>
        <p:spPr>
          <a:xfrm>
            <a:off x="323850" y="771525"/>
            <a:ext cx="8351838" cy="2932113"/>
          </a:xfrm>
          <a:prstGeom prst="rect">
            <a:avLst/>
          </a:prstGeom>
          <a:noFill/>
          <a:ln w="9525">
            <a:noFill/>
          </a:ln>
        </p:spPr>
        <p:txBody>
          <a:bodyPr>
            <a:spAutoFit/>
          </a:bodyPr>
          <a:p>
            <a:pPr>
              <a:lnSpc>
                <a:spcPct val="150000"/>
              </a:lnSpc>
            </a:pPr>
            <a:r>
              <a:rPr lang="zh-CN" altLang="en-US" sz="3200" b="1" dirty="0">
                <a:solidFill>
                  <a:srgbClr val="A61DB1"/>
                </a:solidFill>
                <a:latin typeface="楷体" panose="02010609060101010101" pitchFamily="49" charset="-122"/>
                <a:ea typeface="楷体" panose="02010609060101010101" pitchFamily="49" charset="-122"/>
              </a:rPr>
              <a:t>    从“下面是被泪水打湿的枕巾”中可以体会到一位年近花甲的老人的丧子之痛，再加上做这个决定很艰难，毛主席一夜未眠，为失去爱子，为不能见爱子最后一面哭了整整一夜。</a:t>
            </a:r>
            <a:endParaRPr lang="zh-CN" altLang="en-US" dirty="0">
              <a:solidFill>
                <a:srgbClr val="A61DB1"/>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a:spLocks noChangeArrowheads="1"/>
          </p:cNvSpPr>
          <p:nvPr/>
        </p:nvSpPr>
        <p:spPr bwMode="auto">
          <a:xfrm>
            <a:off x="395288" y="268288"/>
            <a:ext cx="3527425" cy="604838"/>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u"/>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练习接读。</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6" name="矩形 5"/>
          <p:cNvSpPr>
            <a:spLocks noChangeArrowheads="1"/>
          </p:cNvSpPr>
          <p:nvPr/>
        </p:nvSpPr>
        <p:spPr bwMode="auto">
          <a:xfrm>
            <a:off x="409575" y="857250"/>
            <a:ext cx="8626475" cy="35591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岸英在世时，他们聚少离多，就这样把岸英留在朝鲜，他该有多么内疚啊！他自言自语着：“儿子活着</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rgbClr val="0000FF"/>
                </a:solidFill>
                <a:effectLst/>
                <a:uLnTx/>
                <a:uFillTx/>
                <a:latin typeface="+mn-ea"/>
                <a:ea typeface="+mn-ea"/>
                <a:cs typeface="+mn-cs"/>
              </a:rPr>
              <a:t>（接读）</a:t>
            </a:r>
            <a:r>
              <a:rPr kumimoji="0" lang="zh-CN" altLang="en-US" sz="3200" b="1" i="0" u="none" strike="noStrike" kern="1200" cap="none" spc="0" normalizeH="0" baseline="0" noProof="0" dirty="0">
                <a:ln>
                  <a:noFill/>
                </a:ln>
                <a:solidFill>
                  <a:srgbClr val="A61DB1"/>
                </a:solidFill>
                <a:effectLst/>
                <a:uLnTx/>
                <a:uFillTx/>
                <a:latin typeface="+mn-ea"/>
                <a:ea typeface="+mn-ea"/>
                <a:cs typeface="+mn-cs"/>
              </a:rPr>
              <a:t>不能相见，就让我见见遗骨吧！</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”可是当他想到那么多志愿军战士都长眠在了朝鲜，他决定</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rgbClr val="0000FF"/>
                </a:solidFill>
                <a:effectLst/>
                <a:uLnTx/>
                <a:uFillTx/>
                <a:latin typeface="+mn-ea"/>
                <a:ea typeface="宋体" panose="02010600030101010101" pitchFamily="2" charset="-122"/>
                <a:cs typeface="+mn-cs"/>
              </a:rPr>
              <a:t>（接读）</a:t>
            </a:r>
            <a:r>
              <a:rPr kumimoji="0" lang="zh-CN" altLang="en-US" sz="3200" b="1" i="0" u="none" strike="noStrike" kern="1200" cap="none" spc="0" normalizeH="0" baseline="0" noProof="0" dirty="0">
                <a:ln>
                  <a:noFill/>
                </a:ln>
                <a:solidFill>
                  <a:srgbClr val="A61DB1"/>
                </a:solidFill>
                <a:effectLst/>
                <a:uLnTx/>
                <a:uFillTx/>
                <a:latin typeface="+mn-ea"/>
                <a:ea typeface="+mn-ea"/>
                <a:cs typeface="+mn-cs"/>
              </a:rPr>
              <a:t>“就尊重朝鲜人民的意愿吧”。</a:t>
            </a:r>
            <a:endParaRPr kumimoji="0" lang="zh-CN" altLang="en-US" sz="3200" b="1" i="0" u="none" strike="noStrike" kern="1200" cap="none" spc="0" normalizeH="0" baseline="0" noProof="0" dirty="0">
              <a:ln>
                <a:noFill/>
              </a:ln>
              <a:solidFill>
                <a:srgbClr val="A61DB1"/>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nvSpPr>
        <p:spPr bwMode="auto">
          <a:xfrm>
            <a:off x="384175" y="496888"/>
            <a:ext cx="8375650" cy="414972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岸英从小吃了很多苦，作为父亲，他多想对儿子做点补偿啊！他现在能做的仅仅是让他魂归故里，他自言自语着</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rgbClr val="0000FF"/>
                </a:solidFill>
                <a:effectLst/>
                <a:uLnTx/>
                <a:uFillTx/>
                <a:latin typeface="+mn-ea"/>
                <a:ea typeface="+mn-ea"/>
                <a:cs typeface="+mn-cs"/>
              </a:rPr>
              <a:t>（接读）</a:t>
            </a:r>
            <a:r>
              <a:rPr kumimoji="0" lang="zh-CN" altLang="en-US" sz="3200" b="1" i="0" u="none" strike="noStrike" kern="1200" cap="none" spc="0" normalizeH="0" baseline="0" noProof="0" dirty="0">
                <a:ln>
                  <a:noFill/>
                </a:ln>
                <a:solidFill>
                  <a:srgbClr val="A61DB1"/>
                </a:solidFill>
                <a:effectLst/>
                <a:uLnTx/>
                <a:uFillTx/>
                <a:latin typeface="+mn-ea"/>
                <a:ea typeface="+mn-ea"/>
                <a:cs typeface="+mn-cs"/>
              </a:rPr>
              <a:t>“儿子活着不能相见，就让我见见遗骨吧！”</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可是当他想到那么多牺牲的战士的父母也无法见到自己的儿女，他决定</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rgbClr val="0000FF"/>
                </a:solidFill>
                <a:effectLst/>
                <a:uLnTx/>
                <a:uFillTx/>
                <a:latin typeface="+mn-ea"/>
                <a:ea typeface="宋体" panose="02010600030101010101" pitchFamily="2" charset="-122"/>
                <a:cs typeface="+mn-cs"/>
              </a:rPr>
              <a:t>（接读）</a:t>
            </a:r>
            <a:r>
              <a:rPr kumimoji="0" lang="zh-CN" altLang="en-US" sz="3200" b="1" i="0" u="none" strike="noStrike" kern="1200" cap="none" spc="0" normalizeH="0" baseline="0" noProof="0" dirty="0">
                <a:ln>
                  <a:noFill/>
                </a:ln>
                <a:solidFill>
                  <a:srgbClr val="A61DB1"/>
                </a:solidFill>
                <a:effectLst/>
                <a:uLnTx/>
                <a:uFillTx/>
                <a:latin typeface="+mn-ea"/>
                <a:ea typeface="+mn-ea"/>
                <a:cs typeface="+mn-cs"/>
              </a:rPr>
              <a:t>“就尊重朝鲜人民的意愿吧”。</a:t>
            </a:r>
            <a:endParaRPr kumimoji="0" lang="zh-CN" altLang="en-US" sz="3200" b="1" i="0" u="none" strike="noStrike" kern="1200" cap="none" spc="0" normalizeH="0" baseline="0" noProof="0" dirty="0">
              <a:ln>
                <a:noFill/>
              </a:ln>
              <a:solidFill>
                <a:srgbClr val="A61DB1"/>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nvSpPr>
        <p:spPr bwMode="auto">
          <a:xfrm>
            <a:off x="395288" y="496888"/>
            <a:ext cx="8509000" cy="414972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岸英是杨开慧同志留下的骨血，自己非但没照顾好岸英，现在还要让岸英永远留在朝鲜，他该多么</a:t>
            </a:r>
            <a:r>
              <a:rPr kumimoji="0" lang="zh-CN" altLang="en-US" sz="3200" b="1" i="0" u="none" strike="noStrike" kern="1200" cap="none" spc="0" normalizeH="0" baseline="0" noProof="0">
                <a:ln>
                  <a:noFill/>
                </a:ln>
                <a:solidFill>
                  <a:schemeClr val="tx1"/>
                </a:solidFill>
                <a:effectLst/>
                <a:uLnTx/>
                <a:uFillTx/>
                <a:latin typeface="+mn-ea"/>
                <a:ea typeface="+mn-ea"/>
                <a:cs typeface="+mn-cs"/>
              </a:rPr>
              <a:t>愧疚啊！他</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自言自语</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rgbClr val="0000FF"/>
                </a:solidFill>
                <a:effectLst/>
                <a:uLnTx/>
                <a:uFillTx/>
                <a:latin typeface="+mn-ea"/>
                <a:ea typeface="+mn-ea"/>
                <a:cs typeface="+mn-cs"/>
              </a:rPr>
              <a:t>（接读）</a:t>
            </a:r>
            <a:r>
              <a:rPr kumimoji="0" lang="zh-CN" altLang="en-US" sz="3200" b="1" i="0" u="none" strike="noStrike" kern="1200" cap="none" spc="0" normalizeH="0" baseline="0" noProof="0" dirty="0">
                <a:ln>
                  <a:noFill/>
                </a:ln>
                <a:solidFill>
                  <a:srgbClr val="A61DB1"/>
                </a:solidFill>
                <a:effectLst/>
                <a:uLnTx/>
                <a:uFillTx/>
                <a:latin typeface="+mn-ea"/>
                <a:ea typeface="+mn-ea"/>
                <a:cs typeface="+mn-cs"/>
              </a:rPr>
              <a:t>“儿子活着不能相见，就让我见见遗骨吧！”</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可是当他想到那些把志愿军战士当成亲骨肉的朝鲜人民，他决定</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rgbClr val="0000FF"/>
                </a:solidFill>
                <a:effectLst/>
                <a:uLnTx/>
                <a:uFillTx/>
                <a:latin typeface="+mn-ea"/>
                <a:ea typeface="宋体" panose="02010600030101010101" pitchFamily="2" charset="-122"/>
                <a:cs typeface="+mn-cs"/>
              </a:rPr>
              <a:t>（接读）</a:t>
            </a:r>
            <a:r>
              <a:rPr kumimoji="0" lang="zh-CN" altLang="en-US" sz="3200" b="1" i="0" u="none" strike="noStrike" kern="1200" cap="none" spc="0" normalizeH="0" baseline="0" noProof="0" dirty="0">
                <a:ln>
                  <a:noFill/>
                </a:ln>
                <a:solidFill>
                  <a:srgbClr val="A61DB1"/>
                </a:solidFill>
                <a:effectLst/>
                <a:uLnTx/>
                <a:uFillTx/>
                <a:latin typeface="+mn-ea"/>
                <a:ea typeface="+mn-ea"/>
                <a:cs typeface="+mn-cs"/>
              </a:rPr>
              <a:t>“就尊重朝鲜人民的意愿吧”。</a:t>
            </a:r>
            <a:endParaRPr kumimoji="0" lang="zh-CN" altLang="en-US" sz="3200" b="1" i="0" u="none" strike="noStrike" kern="1200" cap="none" spc="0" normalizeH="0" baseline="0" noProof="0" dirty="0">
              <a:ln>
                <a:noFill/>
              </a:ln>
              <a:solidFill>
                <a:srgbClr val="A61DB1"/>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矩形 6"/>
          <p:cNvSpPr/>
          <p:nvPr/>
        </p:nvSpPr>
        <p:spPr>
          <a:xfrm>
            <a:off x="503238" y="627063"/>
            <a:ext cx="8137525" cy="355917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毛主席既有着跟普通人一样的丧子之痛，又有着伟大人物的胸怀，体现了无产阶级革命家所具有的为革命牺牲一切的崇高品质和伟大精神。第二部分的感情基调是悲痛的，让我们带着这种悲痛的心情再次有感情地朗读课文的第二部分。</a:t>
            </a:r>
            <a:endParaRPr lang="zh-CN" altLang="en-US" dirty="0">
              <a:latin typeface="楷体" panose="02010609060101010101" pitchFamily="49" charset="-122"/>
              <a:ea typeface="楷体" panose="02010609060101010101" pitchFamily="49" charset="-122"/>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矩形 6"/>
          <p:cNvSpPr/>
          <p:nvPr/>
        </p:nvSpPr>
        <p:spPr>
          <a:xfrm>
            <a:off x="1476375" y="411163"/>
            <a:ext cx="6985000" cy="604837"/>
          </a:xfrm>
          <a:prstGeom prst="rect">
            <a:avLst/>
          </a:prstGeom>
          <a:noFill/>
          <a:ln w="9525">
            <a:noFill/>
          </a:ln>
        </p:spPr>
        <p:txBody>
          <a:bodyPr>
            <a:spAutoFit/>
          </a:bodyPr>
          <a:p>
            <a:pPr>
              <a:lnSpc>
                <a:spcPct val="120000"/>
              </a:lnSpc>
            </a:pPr>
            <a:r>
              <a:rPr lang="zh-CN" altLang="en-US" sz="3200" b="1" dirty="0">
                <a:solidFill>
                  <a:srgbClr val="002060"/>
                </a:solidFill>
                <a:latin typeface="宋体" panose="02010600030101010101" pitchFamily="2" charset="-122"/>
              </a:rPr>
              <a:t>青山处处埋忠骨，何须马革裹尸还。</a:t>
            </a:r>
            <a:endParaRPr lang="en-US" altLang="zh-CN" sz="3200" b="1" dirty="0">
              <a:solidFill>
                <a:srgbClr val="002060"/>
              </a:solidFill>
              <a:latin typeface="宋体" panose="02010600030101010101" pitchFamily="2" charset="-122"/>
            </a:endParaRPr>
          </a:p>
        </p:txBody>
      </p:sp>
      <p:sp>
        <p:nvSpPr>
          <p:cNvPr id="4" name="矩形 6"/>
          <p:cNvSpPr/>
          <p:nvPr/>
        </p:nvSpPr>
        <p:spPr>
          <a:xfrm>
            <a:off x="396875" y="1131888"/>
            <a:ext cx="8353425" cy="1195387"/>
          </a:xfrm>
          <a:prstGeom prst="rect">
            <a:avLst/>
          </a:prstGeom>
          <a:noFill/>
          <a:ln w="9525">
            <a:noFill/>
          </a:ln>
        </p:spPr>
        <p:txBody>
          <a:bodyPr>
            <a:spAutoFit/>
          </a:bodyPr>
          <a:p>
            <a:pPr marL="457200" indent="-457200">
              <a:lnSpc>
                <a:spcPct val="120000"/>
              </a:lnSpc>
              <a:buFont typeface="Wingdings" panose="05000000000000000000" pitchFamily="2" charset="2"/>
              <a:buChar char="u"/>
            </a:pPr>
            <a:r>
              <a:rPr lang="zh-CN" altLang="en-US" sz="3200" b="1" dirty="0">
                <a:latin typeface="宋体" panose="02010600030101010101" pitchFamily="2" charset="-122"/>
              </a:rPr>
              <a:t>这是课文的最后一段，也是毛主席最后的批示。谁能猜猜是什么意思？</a:t>
            </a:r>
            <a:endParaRPr lang="en-US" altLang="zh-CN" sz="3200" b="1" dirty="0">
              <a:latin typeface="宋体" panose="02010600030101010101" pitchFamily="2" charset="-122"/>
            </a:endParaRPr>
          </a:p>
        </p:txBody>
      </p:sp>
      <p:sp>
        <p:nvSpPr>
          <p:cNvPr id="5" name="矩形 6"/>
          <p:cNvSpPr/>
          <p:nvPr/>
        </p:nvSpPr>
        <p:spPr>
          <a:xfrm>
            <a:off x="900113" y="2476500"/>
            <a:ext cx="7850187" cy="1785938"/>
          </a:xfrm>
          <a:prstGeom prst="rect">
            <a:avLst/>
          </a:prstGeom>
          <a:noFill/>
          <a:ln w="9525">
            <a:noFill/>
          </a:ln>
        </p:spPr>
        <p:txBody>
          <a:bodyPr>
            <a:spAutoFit/>
          </a:bodyPr>
          <a:p>
            <a:pPr>
              <a:lnSpc>
                <a:spcPct val="120000"/>
              </a:lnSpc>
            </a:pPr>
            <a:r>
              <a:rPr lang="zh-CN" altLang="en-US" sz="3200" b="1" dirty="0">
                <a:solidFill>
                  <a:srgbClr val="A61DB1"/>
                </a:solidFill>
                <a:latin typeface="楷体" panose="02010609060101010101" pitchFamily="49" charset="-122"/>
                <a:ea typeface="楷体" panose="02010609060101010101" pitchFamily="49" charset="-122"/>
              </a:rPr>
              <a:t>    英勇阵亡在外，青山连绵，哪里不是埋葬忠勇之士的好地方，何必一定要运回家乡安葬呢？</a:t>
            </a:r>
            <a:endParaRPr lang="en-US" altLang="zh-CN" sz="3200" b="1" dirty="0">
              <a:solidFill>
                <a:srgbClr val="A61DB1"/>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矩形 6"/>
          <p:cNvSpPr/>
          <p:nvPr/>
        </p:nvSpPr>
        <p:spPr>
          <a:xfrm>
            <a:off x="250825" y="555625"/>
            <a:ext cx="8496300" cy="1785938"/>
          </a:xfrm>
          <a:prstGeom prst="rect">
            <a:avLst/>
          </a:prstGeom>
          <a:noFill/>
          <a:ln w="9525">
            <a:noFill/>
          </a:ln>
        </p:spPr>
        <p:txBody>
          <a:bodyPr>
            <a:spAutoFit/>
          </a:bodyPr>
          <a:p>
            <a:pPr marL="457200" indent="-457200">
              <a:lnSpc>
                <a:spcPct val="120000"/>
              </a:lnSpc>
              <a:buFont typeface="Wingdings" panose="05000000000000000000" pitchFamily="2" charset="2"/>
              <a:buChar char="u"/>
            </a:pPr>
            <a:r>
              <a:rPr lang="zh-CN" altLang="en-US" sz="3200" b="1" dirty="0">
                <a:latin typeface="宋体" panose="02010600030101010101" pitchFamily="2" charset="-122"/>
              </a:rPr>
              <a:t>历史上有无数为国捐躯的英雄儿女，查找资料，结合这些人物的故事，说说你对“青山处处埋忠骨，何须马革裹尸还”的理解。</a:t>
            </a:r>
            <a:endParaRPr lang="en-US" altLang="zh-CN" sz="3200" b="1" dirty="0">
              <a:latin typeface="宋体" panose="02010600030101010101" pitchFamily="2" charset="-122"/>
            </a:endParaRPr>
          </a:p>
        </p:txBody>
      </p:sp>
      <p:sp>
        <p:nvSpPr>
          <p:cNvPr id="5" name="矩形 6"/>
          <p:cNvSpPr/>
          <p:nvPr/>
        </p:nvSpPr>
        <p:spPr>
          <a:xfrm>
            <a:off x="755650" y="2427288"/>
            <a:ext cx="8137525" cy="1785937"/>
          </a:xfrm>
          <a:prstGeom prst="rect">
            <a:avLst/>
          </a:prstGeom>
          <a:noFill/>
          <a:ln w="9525">
            <a:noFill/>
          </a:ln>
        </p:spPr>
        <p:txBody>
          <a:bodyPr>
            <a:spAutoFit/>
          </a:bodyPr>
          <a:p>
            <a:pPr>
              <a:lnSpc>
                <a:spcPct val="120000"/>
              </a:lnSpc>
            </a:pPr>
            <a:r>
              <a:rPr lang="zh-CN" altLang="en-US" sz="3200" b="1" dirty="0">
                <a:solidFill>
                  <a:srgbClr val="A61DB1"/>
                </a:solidFill>
                <a:latin typeface="楷体" panose="02010609060101010101" pitchFamily="49" charset="-122"/>
                <a:ea typeface="楷体" panose="02010609060101010101" pitchFamily="49" charset="-122"/>
              </a:rPr>
              <a:t>    革命者既然把一切都献给了祖国，至于死后是否要把尸体运回家乡安葬，那倒无需考虑，即使长眠于他乡又有何妨。</a:t>
            </a:r>
            <a:endParaRPr lang="en-US" altLang="zh-CN" sz="3200" b="1" dirty="0">
              <a:solidFill>
                <a:srgbClr val="A61DB1"/>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矩形 6"/>
          <p:cNvSpPr/>
          <p:nvPr/>
        </p:nvSpPr>
        <p:spPr>
          <a:xfrm>
            <a:off x="250825" y="915988"/>
            <a:ext cx="8497888" cy="604837"/>
          </a:xfrm>
          <a:prstGeom prst="rect">
            <a:avLst/>
          </a:prstGeom>
          <a:noFill/>
          <a:ln w="9525">
            <a:noFill/>
          </a:ln>
        </p:spPr>
        <p:txBody>
          <a:bodyPr>
            <a:spAutoFit/>
          </a:bodyPr>
          <a:p>
            <a:pPr marL="457200" indent="-457200">
              <a:lnSpc>
                <a:spcPct val="120000"/>
              </a:lnSpc>
              <a:buFont typeface="Wingdings" panose="05000000000000000000" pitchFamily="2" charset="2"/>
              <a:buChar char="u"/>
            </a:pPr>
            <a:r>
              <a:rPr lang="zh-CN" altLang="en-US" sz="3200" b="1" dirty="0">
                <a:latin typeface="宋体" panose="02010600030101010101" pitchFamily="2" charset="-122"/>
              </a:rPr>
              <a:t>毛主席这最后的批示意味着什么呢？</a:t>
            </a:r>
            <a:endParaRPr lang="en-US" altLang="zh-CN" sz="3200" b="1" dirty="0">
              <a:latin typeface="宋体" panose="02010600030101010101" pitchFamily="2" charset="-122"/>
            </a:endParaRPr>
          </a:p>
        </p:txBody>
      </p:sp>
      <p:sp>
        <p:nvSpPr>
          <p:cNvPr id="5" name="矩形 6"/>
          <p:cNvSpPr/>
          <p:nvPr/>
        </p:nvSpPr>
        <p:spPr>
          <a:xfrm>
            <a:off x="755650" y="1933575"/>
            <a:ext cx="8137525" cy="1454150"/>
          </a:xfrm>
          <a:prstGeom prst="rect">
            <a:avLst/>
          </a:prstGeom>
          <a:noFill/>
          <a:ln w="9525">
            <a:noFill/>
          </a:ln>
        </p:spPr>
        <p:txBody>
          <a:bodyPr>
            <a:spAutoFit/>
          </a:bodyPr>
          <a:p>
            <a:pPr>
              <a:lnSpc>
                <a:spcPct val="150000"/>
              </a:lnSpc>
            </a:pPr>
            <a:r>
              <a:rPr lang="zh-CN" altLang="en-US" sz="3200" b="1" dirty="0">
                <a:solidFill>
                  <a:srgbClr val="A61DB1"/>
                </a:solidFill>
                <a:latin typeface="楷体" panose="02010609060101010101" pitchFamily="49" charset="-122"/>
                <a:ea typeface="楷体" panose="02010609060101010101" pitchFamily="49" charset="-122"/>
              </a:rPr>
              <a:t>    意味着一位父亲连儿子的最后一面都无缘再见，意味着父子从此阴阳相隔。</a:t>
            </a:r>
            <a:endParaRPr lang="en-US" altLang="zh-CN" sz="3200" b="1" dirty="0">
              <a:solidFill>
                <a:srgbClr val="A61DB1"/>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nvSpPr>
        <p:spPr bwMode="auto">
          <a:xfrm>
            <a:off x="755650" y="842963"/>
            <a:ext cx="7848600" cy="296862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一位老父亲强忍着悲痛，写下了</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rgbClr val="0000FF"/>
                </a:solidFill>
                <a:effectLst/>
                <a:uLnTx/>
                <a:uFillTx/>
                <a:latin typeface="+mn-ea"/>
                <a:ea typeface="+mn-ea"/>
                <a:cs typeface="+mn-cs"/>
              </a:rPr>
              <a:t>（接读）</a:t>
            </a:r>
            <a:r>
              <a:rPr kumimoji="0" lang="zh-CN" altLang="en-US" sz="3200" b="1" i="0" u="none" strike="noStrike" kern="1200" cap="none" spc="0" normalizeH="0" baseline="0" noProof="0" dirty="0">
                <a:ln>
                  <a:noFill/>
                </a:ln>
                <a:solidFill>
                  <a:srgbClr val="A61DB1"/>
                </a:solidFill>
                <a:effectLst/>
                <a:uLnTx/>
                <a:uFillTx/>
                <a:latin typeface="+mn-ea"/>
                <a:ea typeface="+mn-ea"/>
                <a:cs typeface="+mn-cs"/>
              </a:rPr>
              <a:t>“青山处处埋忠骨，何须马革裹尸还”</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；一位伟大的领袖强忍着悲痛，写下了</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rgbClr val="0000FF"/>
                </a:solidFill>
                <a:effectLst/>
                <a:uLnTx/>
                <a:uFillTx/>
                <a:latin typeface="+mn-ea"/>
                <a:ea typeface="+mn-ea"/>
                <a:cs typeface="+mn-cs"/>
              </a:rPr>
              <a:t>（接读）</a:t>
            </a:r>
            <a:r>
              <a:rPr kumimoji="0" lang="zh-CN" altLang="en-US" sz="3200" b="1" i="0" u="none" strike="noStrike" kern="1200" cap="none" spc="0" normalizeH="0" baseline="0" noProof="0" dirty="0">
                <a:ln>
                  <a:noFill/>
                </a:ln>
                <a:solidFill>
                  <a:srgbClr val="A61DB1"/>
                </a:solidFill>
                <a:effectLst/>
                <a:uLnTx/>
                <a:uFillTx/>
                <a:latin typeface="+mn-ea"/>
                <a:ea typeface="+mn-ea"/>
                <a:cs typeface="+mn-cs"/>
              </a:rPr>
              <a:t>“青山处处埋忠骨，何须马革裹尸还”</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3200" b="1" i="0" u="none" strike="noStrike" kern="1200" cap="none" spc="0" normalizeH="0" baseline="0" noProof="0" dirty="0">
              <a:ln>
                <a:noFill/>
              </a:ln>
              <a:solidFill>
                <a:srgbClr val="A61DB1"/>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矩形 6"/>
          <p:cNvSpPr/>
          <p:nvPr/>
        </p:nvSpPr>
        <p:spPr>
          <a:xfrm>
            <a:off x="827088" y="1058863"/>
            <a:ext cx="7974012" cy="1455737"/>
          </a:xfrm>
          <a:prstGeom prst="rect">
            <a:avLst/>
          </a:prstGeom>
          <a:noFill/>
          <a:ln w="9525">
            <a:noFill/>
          </a:ln>
        </p:spPr>
        <p:txBody>
          <a:bodyPr>
            <a:spAutoFit/>
          </a:bodyPr>
          <a:p>
            <a:pPr marL="457200" indent="-457200" eaLnBrk="1" hangingPunct="1">
              <a:lnSpc>
                <a:spcPct val="150000"/>
              </a:lnSpc>
              <a:buFont typeface="Wingdings" panose="05000000000000000000" pitchFamily="2" charset="2"/>
              <a:buChar char="u"/>
            </a:pPr>
            <a:r>
              <a:rPr lang="zh-CN" altLang="en-US" sz="3200" b="1" dirty="0">
                <a:latin typeface="宋体" panose="02010600030101010101" pitchFamily="2" charset="-122"/>
              </a:rPr>
              <a:t>默读课文。仔细观察这篇课文有什么不一样？</a:t>
            </a:r>
            <a:endParaRPr lang="zh-CN" altLang="en-US" sz="3200" b="1" dirty="0">
              <a:latin typeface="宋体" panose="02010600030101010101" pitchFamily="2" charset="-122"/>
            </a:endParaRPr>
          </a:p>
        </p:txBody>
      </p:sp>
      <p:sp>
        <p:nvSpPr>
          <p:cNvPr id="16387" name="矩形 3"/>
          <p:cNvSpPr/>
          <p:nvPr/>
        </p:nvSpPr>
        <p:spPr>
          <a:xfrm>
            <a:off x="3635375" y="-92075"/>
            <a:ext cx="1944688" cy="603250"/>
          </a:xfrm>
          <a:prstGeom prst="rect">
            <a:avLst/>
          </a:prstGeom>
          <a:noFill/>
          <a:ln w="9525">
            <a:noFill/>
          </a:ln>
        </p:spPr>
        <p:txBody>
          <a:bodyPr>
            <a:spAutoFit/>
          </a:bodyPr>
          <a:p>
            <a:pPr eaLnBrk="1" hangingPunct="1">
              <a:lnSpc>
                <a:spcPct val="120000"/>
              </a:lnSpc>
            </a:pPr>
            <a:r>
              <a:rPr lang="zh-CN" altLang="en-US" sz="3200" b="1" dirty="0">
                <a:solidFill>
                  <a:schemeClr val="bg1"/>
                </a:solidFill>
                <a:latin typeface="宋体" panose="02010600030101010101" pitchFamily="2" charset="-122"/>
              </a:rPr>
              <a:t>初读课文</a:t>
            </a:r>
            <a:endParaRPr lang="zh-CN" altLang="en-US" sz="3200" b="1" dirty="0">
              <a:solidFill>
                <a:schemeClr val="bg1"/>
              </a:solidFill>
              <a:latin typeface="宋体" panose="02010600030101010101" pitchFamily="2" charset="-122"/>
            </a:endParaRPr>
          </a:p>
        </p:txBody>
      </p:sp>
      <p:sp>
        <p:nvSpPr>
          <p:cNvPr id="5" name="矩形 4"/>
          <p:cNvSpPr/>
          <p:nvPr/>
        </p:nvSpPr>
        <p:spPr>
          <a:xfrm>
            <a:off x="1239838" y="2789238"/>
            <a:ext cx="4608512" cy="603250"/>
          </a:xfrm>
          <a:prstGeom prst="rect">
            <a:avLst/>
          </a:prstGeom>
          <a:noFill/>
          <a:ln w="9525">
            <a:noFill/>
          </a:ln>
        </p:spPr>
        <p:txBody>
          <a:bodyPr>
            <a:spAutoFit/>
          </a:bodyPr>
          <a:p>
            <a:pPr eaLnBrk="1" hangingPunct="1">
              <a:lnSpc>
                <a:spcPct val="120000"/>
              </a:lnSpc>
            </a:pPr>
            <a:r>
              <a:rPr lang="zh-CN" altLang="en-US" sz="3200" b="1" dirty="0">
                <a:solidFill>
                  <a:srgbClr val="7030A0"/>
                </a:solidFill>
                <a:latin typeface="楷体" panose="02010609060101010101" pitchFamily="49" charset="-122"/>
                <a:ea typeface="楷体" panose="02010609060101010101" pitchFamily="49" charset="-122"/>
              </a:rPr>
              <a:t>课文由两个部分组成。</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矩形 6"/>
          <p:cNvSpPr/>
          <p:nvPr/>
        </p:nvSpPr>
        <p:spPr>
          <a:xfrm>
            <a:off x="503238" y="484188"/>
            <a:ext cx="8137525" cy="3670300"/>
          </a:xfrm>
          <a:prstGeom prst="rect">
            <a:avLst/>
          </a:prstGeom>
          <a:noFill/>
          <a:ln w="9525">
            <a:noFill/>
          </a:ln>
        </p:spPr>
        <p:txBody>
          <a:bodyPr>
            <a:spAutoFit/>
          </a:bodyPr>
          <a:p>
            <a:pPr eaLnBrk="1" hangingPunct="1">
              <a:lnSpc>
                <a:spcPct val="150000"/>
              </a:lnSpc>
            </a:pPr>
            <a:r>
              <a:rPr lang="zh-CN" altLang="en-US" sz="3200" b="1" dirty="0">
                <a:latin typeface="楷体" panose="02010609060101010101" pitchFamily="49" charset="-122"/>
                <a:ea typeface="楷体" panose="02010609060101010101" pitchFamily="49" charset="-122"/>
              </a:rPr>
              <a:t>    “青山处处埋忠骨，何须马革裹尸还”，既是对毛岸英同志的高度评价，又表明了毛主席对儿子遗体安葬问题的态度，即尊重朝鲜人民的意愿，将儿子葬于朝鲜，这充分显示了他无产阶级革命家的博大胸襟。</a:t>
            </a:r>
            <a:endParaRPr lang="zh-CN" altLang="en-US" dirty="0">
              <a:latin typeface="楷体" panose="02010609060101010101" pitchFamily="49" charset="-122"/>
              <a:ea typeface="楷体" panose="02010609060101010101" pitchFamily="49" charset="-122"/>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4" name="矩形 6"/>
          <p:cNvSpPr/>
          <p:nvPr/>
        </p:nvSpPr>
        <p:spPr>
          <a:xfrm>
            <a:off x="755650" y="915988"/>
            <a:ext cx="7775575" cy="119538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u"/>
            </a:pPr>
            <a:r>
              <a:rPr lang="zh-CN" altLang="en-US" sz="3200" b="1" dirty="0">
                <a:latin typeface="宋体" panose="02010600030101010101" pitchFamily="2" charset="-122"/>
              </a:rPr>
              <a:t>课文在体现人物的内心世界上有什么值得我们学习之处呢？</a:t>
            </a:r>
            <a:endParaRPr lang="en-US" altLang="zh-CN" sz="3200" b="1" dirty="0">
              <a:latin typeface="宋体" panose="02010600030101010101" pitchFamily="2" charset="-122"/>
            </a:endParaRPr>
          </a:p>
        </p:txBody>
      </p:sp>
      <p:sp>
        <p:nvSpPr>
          <p:cNvPr id="110595" name="矩形 3"/>
          <p:cNvSpPr/>
          <p:nvPr/>
        </p:nvSpPr>
        <p:spPr>
          <a:xfrm>
            <a:off x="3635375" y="-92075"/>
            <a:ext cx="1944688" cy="603250"/>
          </a:xfrm>
          <a:prstGeom prst="rect">
            <a:avLst/>
          </a:prstGeom>
          <a:noFill/>
          <a:ln w="9525">
            <a:noFill/>
          </a:ln>
        </p:spPr>
        <p:txBody>
          <a:bodyPr>
            <a:spAutoFit/>
          </a:bodyPr>
          <a:p>
            <a:pPr eaLnBrk="1" hangingPunct="1">
              <a:lnSpc>
                <a:spcPct val="120000"/>
              </a:lnSpc>
            </a:pPr>
            <a:r>
              <a:rPr lang="zh-CN" altLang="en-US" sz="3200" b="1" dirty="0">
                <a:solidFill>
                  <a:schemeClr val="bg1"/>
                </a:solidFill>
                <a:latin typeface="宋体" panose="02010600030101010101" pitchFamily="2" charset="-122"/>
              </a:rPr>
              <a:t>写法借鉴</a:t>
            </a:r>
            <a:endParaRPr lang="zh-CN" altLang="en-US" sz="3200" b="1" dirty="0">
              <a:solidFill>
                <a:schemeClr val="bg1"/>
              </a:solidFill>
              <a:latin typeface="宋体" panose="02010600030101010101" pitchFamily="2" charset="-122"/>
            </a:endParaRPr>
          </a:p>
        </p:txBody>
      </p:sp>
      <p:sp>
        <p:nvSpPr>
          <p:cNvPr id="4" name="矩形 6"/>
          <p:cNvSpPr/>
          <p:nvPr/>
        </p:nvSpPr>
        <p:spPr>
          <a:xfrm>
            <a:off x="1198563" y="2325688"/>
            <a:ext cx="7405687" cy="1787525"/>
          </a:xfrm>
          <a:prstGeom prst="rect">
            <a:avLst/>
          </a:prstGeom>
          <a:noFill/>
          <a:ln w="9525">
            <a:noFill/>
          </a:ln>
        </p:spPr>
        <p:txBody>
          <a:bodyPr>
            <a:spAutoFit/>
          </a:bodyPr>
          <a:p>
            <a:pPr>
              <a:lnSpc>
                <a:spcPct val="120000"/>
              </a:lnSpc>
            </a:pPr>
            <a:r>
              <a:rPr lang="zh-CN" altLang="en-US" sz="3200" b="1" dirty="0">
                <a:solidFill>
                  <a:srgbClr val="A61DB1"/>
                </a:solidFill>
                <a:latin typeface="楷体" panose="02010609060101010101" pitchFamily="49" charset="-122"/>
                <a:ea typeface="楷体" panose="02010609060101010101" pitchFamily="49" charset="-122"/>
              </a:rPr>
              <a:t>    本文通过对毛主席动作、语言、神态的细致刻画来反映他的内心世界，通过心理描写来突出性格特点。</a:t>
            </a:r>
            <a:endParaRPr lang="en-US" altLang="zh-CN" sz="3200" b="1" dirty="0">
              <a:solidFill>
                <a:srgbClr val="A61DB1"/>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6"/>
          <p:cNvSpPr/>
          <p:nvPr/>
        </p:nvSpPr>
        <p:spPr>
          <a:xfrm>
            <a:off x="755650" y="771525"/>
            <a:ext cx="7848600" cy="2932113"/>
          </a:xfrm>
          <a:prstGeom prst="rect">
            <a:avLst/>
          </a:prstGeom>
          <a:noFill/>
          <a:ln w="9525">
            <a:noFill/>
          </a:ln>
        </p:spPr>
        <p:txBody>
          <a:bodyPr>
            <a:spAutoFit/>
          </a:bodyPr>
          <a:p>
            <a:pPr>
              <a:lnSpc>
                <a:spcPct val="150000"/>
              </a:lnSpc>
            </a:pPr>
            <a:r>
              <a:rPr lang="zh-CN" altLang="en-US" sz="3200" b="1" dirty="0">
                <a:latin typeface="楷体" panose="02010609060101010101" pitchFamily="49" charset="-122"/>
                <a:ea typeface="楷体" panose="02010609060101010101" pitchFamily="49" charset="-122"/>
              </a:rPr>
              <a:t>    毛主席既是父亲也是主席，他深爱着自己的儿子，也深爱着自己的国家。悲痛中、矛盾中，他选择了国家，这是一个平凡的父亲，这是一位伟大的主席。</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nvSpPr>
        <p:spPr>
          <a:xfrm>
            <a:off x="3656013" y="-92075"/>
            <a:ext cx="1831975" cy="606425"/>
          </a:xfrm>
          <a:prstGeom prst="rect">
            <a:avLst/>
          </a:prstGeom>
        </p:spPr>
        <p:txBody>
          <a:bodyPr wrap="none">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3200" b="1"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mn-cs"/>
              </a:rPr>
              <a:t>板书设计</a:t>
            </a:r>
            <a:endParaRPr kumimoji="0" lang="zh-CN" altLang="en-US" sz="3200" b="1"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mn-cs"/>
            </a:endParaRPr>
          </a:p>
        </p:txBody>
      </p:sp>
      <p:sp>
        <p:nvSpPr>
          <p:cNvPr id="11" name="左大括号 10"/>
          <p:cNvSpPr/>
          <p:nvPr/>
        </p:nvSpPr>
        <p:spPr>
          <a:xfrm>
            <a:off x="1504950" y="1336675"/>
            <a:ext cx="312738" cy="2824163"/>
          </a:xfrm>
          <a:prstGeom prst="leftBrace">
            <a:avLst>
              <a:gd name="adj1" fmla="val 36949"/>
              <a:gd name="adj2" fmla="val 50000"/>
            </a:avLst>
          </a:prstGeom>
        </p:spPr>
        <p:style>
          <a:lnRef idx="2">
            <a:schemeClr val="accent6"/>
          </a:lnRef>
          <a:fillRef idx="0">
            <a:schemeClr val="accent6"/>
          </a:fillRef>
          <a:effectRef idx="1">
            <a:schemeClr val="accent6"/>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宋体" panose="02010600030101010101" pitchFamily="2" charset="-122"/>
              <a:ea typeface="+mn-ea"/>
              <a:cs typeface="+mn-cs"/>
            </a:endParaRPr>
          </a:p>
        </p:txBody>
      </p:sp>
      <p:sp>
        <p:nvSpPr>
          <p:cNvPr id="12" name="文本框 5"/>
          <p:cNvSpPr txBox="1"/>
          <p:nvPr/>
        </p:nvSpPr>
        <p:spPr>
          <a:xfrm>
            <a:off x="1752600" y="1236663"/>
            <a:ext cx="6013450" cy="549275"/>
          </a:xfrm>
          <a:prstGeom prst="rect">
            <a:avLst/>
          </a:prstGeom>
          <a:noFill/>
          <a:ln w="9525">
            <a:noFill/>
          </a:ln>
        </p:spPr>
        <p:txBody>
          <a:bodyPr lIns="68580" tIns="34290" rIns="68580" bIns="34290">
            <a:spAutoFit/>
          </a:bodyPr>
          <a:p>
            <a:pPr eaLnBrk="1" hangingPunct="1">
              <a:lnSpc>
                <a:spcPct val="120000"/>
              </a:lnSpc>
              <a:spcBef>
                <a:spcPts val="600"/>
              </a:spcBef>
            </a:pPr>
            <a:r>
              <a:rPr lang="zh-CN" altLang="en-US" sz="3000" b="1" dirty="0">
                <a:solidFill>
                  <a:srgbClr val="0000FF"/>
                </a:solidFill>
                <a:latin typeface="宋体" panose="02010600030101010101" pitchFamily="2" charset="-122"/>
              </a:rPr>
              <a:t>接到电报</a:t>
            </a:r>
            <a:r>
              <a:rPr lang="en-US" altLang="zh-CN" sz="3000" b="1" dirty="0">
                <a:latin typeface="楷体" panose="02010609060101010101" pitchFamily="49" charset="-122"/>
                <a:ea typeface="楷体" panose="02010609060101010101" pitchFamily="49" charset="-122"/>
              </a:rPr>
              <a:t>——</a:t>
            </a:r>
            <a:r>
              <a:rPr lang="zh-CN" altLang="en-US" sz="3000" b="1" dirty="0">
                <a:latin typeface="宋体" panose="02010600030101010101" pitchFamily="2" charset="-122"/>
              </a:rPr>
              <a:t>爱子牺牲，极度悲痛</a:t>
            </a:r>
            <a:endParaRPr lang="en-US" altLang="zh-CN" sz="3000" b="1" dirty="0">
              <a:latin typeface="宋体" panose="02010600030101010101" pitchFamily="2" charset="-122"/>
            </a:endParaRPr>
          </a:p>
        </p:txBody>
      </p:sp>
      <p:sp>
        <p:nvSpPr>
          <p:cNvPr id="13" name="文本框 5"/>
          <p:cNvSpPr txBox="1"/>
          <p:nvPr/>
        </p:nvSpPr>
        <p:spPr>
          <a:xfrm>
            <a:off x="1820863" y="2803525"/>
            <a:ext cx="927100" cy="1103313"/>
          </a:xfrm>
          <a:prstGeom prst="rect">
            <a:avLst/>
          </a:prstGeom>
          <a:noFill/>
          <a:ln w="9525">
            <a:noFill/>
          </a:ln>
        </p:spPr>
        <p:txBody>
          <a:bodyPr lIns="68580" tIns="34290" rIns="68580" bIns="34290">
            <a:spAutoFit/>
          </a:bodyPr>
          <a:p>
            <a:pPr eaLnBrk="1" hangingPunct="1">
              <a:lnSpc>
                <a:spcPct val="120000"/>
              </a:lnSpc>
              <a:spcBef>
                <a:spcPts val="600"/>
              </a:spcBef>
            </a:pPr>
            <a:r>
              <a:rPr lang="zh-CN" altLang="en-US" sz="3000" b="1" dirty="0">
                <a:solidFill>
                  <a:srgbClr val="0000FF"/>
                </a:solidFill>
                <a:latin typeface="宋体" panose="02010600030101010101" pitchFamily="2" charset="-122"/>
              </a:rPr>
              <a:t>艰难抉择</a:t>
            </a:r>
            <a:endParaRPr lang="en-US" altLang="zh-CN" sz="3000" b="1" dirty="0">
              <a:latin typeface="宋体" panose="02010600030101010101" pitchFamily="2" charset="-122"/>
            </a:endParaRPr>
          </a:p>
        </p:txBody>
      </p:sp>
      <p:sp>
        <p:nvSpPr>
          <p:cNvPr id="14" name="左大括号 13"/>
          <p:cNvSpPr/>
          <p:nvPr/>
        </p:nvSpPr>
        <p:spPr>
          <a:xfrm flipH="1">
            <a:off x="7523163" y="1336675"/>
            <a:ext cx="328613" cy="2824163"/>
          </a:xfrm>
          <a:prstGeom prst="leftBrace">
            <a:avLst>
              <a:gd name="adj1" fmla="val 36949"/>
              <a:gd name="adj2" fmla="val 50000"/>
            </a:avLst>
          </a:prstGeom>
        </p:spPr>
        <p:style>
          <a:lnRef idx="2">
            <a:schemeClr val="accent6"/>
          </a:lnRef>
          <a:fillRef idx="0">
            <a:schemeClr val="accent6"/>
          </a:fillRef>
          <a:effectRef idx="1">
            <a:schemeClr val="accent6"/>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宋体" panose="02010600030101010101" pitchFamily="2" charset="-122"/>
              <a:ea typeface="+mn-ea"/>
              <a:cs typeface="+mn-cs"/>
            </a:endParaRPr>
          </a:p>
        </p:txBody>
      </p:sp>
      <p:sp>
        <p:nvSpPr>
          <p:cNvPr id="16" name="文本框 5"/>
          <p:cNvSpPr txBox="1"/>
          <p:nvPr/>
        </p:nvSpPr>
        <p:spPr>
          <a:xfrm>
            <a:off x="7810500" y="1627188"/>
            <a:ext cx="1200150" cy="2251075"/>
          </a:xfrm>
          <a:prstGeom prst="rect">
            <a:avLst/>
          </a:prstGeom>
          <a:noFill/>
          <a:ln w="9525">
            <a:noFill/>
          </a:ln>
        </p:spPr>
        <p:txBody>
          <a:bodyPr vert="eaVert" lIns="68580" tIns="34290" rIns="68580" bIns="34290">
            <a:spAutoFit/>
          </a:bodyPr>
          <a:p>
            <a:pPr algn="ctr" eaLnBrk="1" hangingPunct="1">
              <a:spcBef>
                <a:spcPts val="600"/>
              </a:spcBef>
            </a:pPr>
            <a:r>
              <a:rPr lang="zh-CN" altLang="en-US" sz="3200" b="1" dirty="0">
                <a:solidFill>
                  <a:srgbClr val="FF0000"/>
                </a:solidFill>
                <a:latin typeface="宋体" panose="02010600030101010101" pitchFamily="2" charset="-122"/>
              </a:rPr>
              <a:t>常人情感</a:t>
            </a:r>
            <a:endParaRPr lang="en-US" altLang="zh-CN" sz="3200" b="1" dirty="0">
              <a:solidFill>
                <a:srgbClr val="FF0000"/>
              </a:solidFill>
              <a:latin typeface="宋体" panose="02010600030101010101" pitchFamily="2" charset="-122"/>
            </a:endParaRPr>
          </a:p>
          <a:p>
            <a:pPr algn="ctr" eaLnBrk="1" hangingPunct="1">
              <a:spcBef>
                <a:spcPts val="600"/>
              </a:spcBef>
            </a:pPr>
            <a:r>
              <a:rPr lang="zh-CN" altLang="en-US" sz="3200" b="1" dirty="0">
                <a:solidFill>
                  <a:srgbClr val="FF0000"/>
                </a:solidFill>
                <a:latin typeface="宋体" panose="02010600030101010101" pitchFamily="2" charset="-122"/>
              </a:rPr>
              <a:t>伟人胸怀</a:t>
            </a:r>
            <a:endParaRPr lang="en-US" altLang="zh-CN" sz="3200" b="1" dirty="0">
              <a:solidFill>
                <a:srgbClr val="FF0000"/>
              </a:solidFill>
              <a:latin typeface="宋体" panose="02010600030101010101" pitchFamily="2" charset="-122"/>
            </a:endParaRPr>
          </a:p>
        </p:txBody>
      </p:sp>
      <p:sp>
        <p:nvSpPr>
          <p:cNvPr id="114696" name="Text Box 14"/>
          <p:cNvSpPr txBox="1"/>
          <p:nvPr/>
        </p:nvSpPr>
        <p:spPr>
          <a:xfrm>
            <a:off x="136525" y="1958975"/>
            <a:ext cx="1463675" cy="1568450"/>
          </a:xfrm>
          <a:prstGeom prst="rect">
            <a:avLst/>
          </a:prstGeom>
          <a:noFill/>
          <a:ln w="9525">
            <a:noFill/>
          </a:ln>
        </p:spPr>
        <p:txBody>
          <a:bodyPr>
            <a:spAutoFit/>
          </a:bodyPr>
          <a:p>
            <a:pPr algn="ctr" eaLnBrk="1" hangingPunct="1"/>
            <a:r>
              <a:rPr lang="zh-CN" altLang="en-US" sz="3200" b="1" dirty="0">
                <a:solidFill>
                  <a:srgbClr val="FF33CC"/>
                </a:solidFill>
                <a:latin typeface="宋体" panose="02010600030101010101" pitchFamily="2" charset="-122"/>
              </a:rPr>
              <a:t>青山</a:t>
            </a:r>
            <a:endParaRPr lang="en-US" altLang="zh-CN" sz="3200" b="1" dirty="0">
              <a:solidFill>
                <a:srgbClr val="FF33CC"/>
              </a:solidFill>
              <a:latin typeface="宋体" panose="02010600030101010101" pitchFamily="2" charset="-122"/>
            </a:endParaRPr>
          </a:p>
          <a:p>
            <a:pPr algn="ctr" eaLnBrk="1" hangingPunct="1"/>
            <a:r>
              <a:rPr lang="zh-CN" altLang="en-US" sz="3200" b="1" dirty="0">
                <a:solidFill>
                  <a:srgbClr val="FF33CC"/>
                </a:solidFill>
                <a:latin typeface="宋体" panose="02010600030101010101" pitchFamily="2" charset="-122"/>
              </a:rPr>
              <a:t>处处</a:t>
            </a:r>
            <a:endParaRPr lang="en-US" altLang="zh-CN" sz="3200" b="1" dirty="0">
              <a:solidFill>
                <a:srgbClr val="FF33CC"/>
              </a:solidFill>
              <a:latin typeface="宋体" panose="02010600030101010101" pitchFamily="2" charset="-122"/>
            </a:endParaRPr>
          </a:p>
          <a:p>
            <a:pPr algn="ctr" eaLnBrk="1" hangingPunct="1"/>
            <a:r>
              <a:rPr lang="zh-CN" altLang="en-US" sz="3200" b="1" dirty="0">
                <a:solidFill>
                  <a:srgbClr val="FF33CC"/>
                </a:solidFill>
                <a:latin typeface="宋体" panose="02010600030101010101" pitchFamily="2" charset="-122"/>
              </a:rPr>
              <a:t>埋忠骨</a:t>
            </a:r>
            <a:endParaRPr lang="en-US" altLang="zh-CN" sz="3200" b="1" dirty="0">
              <a:solidFill>
                <a:srgbClr val="FF33CC"/>
              </a:solidFill>
              <a:latin typeface="宋体" panose="02010600030101010101" pitchFamily="2" charset="-122"/>
            </a:endParaRPr>
          </a:p>
        </p:txBody>
      </p:sp>
      <p:sp>
        <p:nvSpPr>
          <p:cNvPr id="21" name="文本框 5"/>
          <p:cNvSpPr txBox="1"/>
          <p:nvPr/>
        </p:nvSpPr>
        <p:spPr>
          <a:xfrm>
            <a:off x="2987675" y="1944688"/>
            <a:ext cx="4371975" cy="2446337"/>
          </a:xfrm>
          <a:prstGeom prst="rect">
            <a:avLst/>
          </a:prstGeom>
          <a:noFill/>
          <a:ln w="9525">
            <a:noFill/>
          </a:ln>
        </p:spPr>
        <p:txBody>
          <a:bodyPr lIns="68580" tIns="34290" rIns="68580" bIns="34290">
            <a:spAutoFit/>
          </a:bodyPr>
          <a:p>
            <a:pPr eaLnBrk="1" hangingPunct="1">
              <a:lnSpc>
                <a:spcPct val="170000"/>
              </a:lnSpc>
              <a:spcBef>
                <a:spcPts val="600"/>
              </a:spcBef>
            </a:pPr>
            <a:r>
              <a:rPr lang="zh-CN" altLang="en-US" sz="3000" b="1" dirty="0">
                <a:latin typeface="宋体" panose="02010600030101010101" pitchFamily="2" charset="-122"/>
              </a:rPr>
              <a:t>电报</a:t>
            </a:r>
            <a:r>
              <a:rPr lang="en-US" altLang="zh-CN" sz="3000" b="1" dirty="0">
                <a:latin typeface="宋体" panose="02010600030101010101" pitchFamily="2" charset="-122"/>
              </a:rPr>
              <a:t>  </a:t>
            </a:r>
            <a:r>
              <a:rPr lang="zh-CN" altLang="en-US" sz="3000" b="1" dirty="0">
                <a:latin typeface="宋体" panose="02010600030101010101" pitchFamily="2" charset="-122"/>
              </a:rPr>
              <a:t>是否回国安葬</a:t>
            </a:r>
            <a:endParaRPr lang="en-US" altLang="zh-CN" sz="3000" b="1" dirty="0">
              <a:latin typeface="宋体" panose="02010600030101010101" pitchFamily="2" charset="-122"/>
            </a:endParaRPr>
          </a:p>
          <a:p>
            <a:pPr eaLnBrk="1" hangingPunct="1">
              <a:lnSpc>
                <a:spcPct val="170000"/>
              </a:lnSpc>
              <a:spcBef>
                <a:spcPts val="600"/>
              </a:spcBef>
            </a:pPr>
            <a:r>
              <a:rPr lang="zh-CN" altLang="en-US" sz="3000" b="1" dirty="0">
                <a:latin typeface="宋体" panose="02010600030101010101" pitchFamily="2" charset="-122"/>
              </a:rPr>
              <a:t>朝鲜</a:t>
            </a:r>
            <a:r>
              <a:rPr lang="en-US" altLang="zh-CN" sz="3000" b="1" dirty="0">
                <a:latin typeface="宋体" panose="02010600030101010101" pitchFamily="2" charset="-122"/>
              </a:rPr>
              <a:t>  </a:t>
            </a:r>
            <a:r>
              <a:rPr lang="zh-CN" altLang="en-US" sz="3000" b="1" dirty="0">
                <a:latin typeface="宋体" panose="02010600030101010101" pitchFamily="2" charset="-122"/>
              </a:rPr>
              <a:t>要求葬在朝鲜</a:t>
            </a:r>
            <a:endParaRPr lang="en-US" altLang="zh-CN" sz="3000" b="1" dirty="0">
              <a:latin typeface="宋体" panose="02010600030101010101" pitchFamily="2" charset="-122"/>
            </a:endParaRPr>
          </a:p>
          <a:p>
            <a:pPr eaLnBrk="1" hangingPunct="1">
              <a:lnSpc>
                <a:spcPct val="170000"/>
              </a:lnSpc>
              <a:spcBef>
                <a:spcPts val="600"/>
              </a:spcBef>
            </a:pPr>
            <a:r>
              <a:rPr lang="zh-CN" altLang="en-US" sz="3000" b="1" dirty="0">
                <a:latin typeface="宋体" panose="02010600030101010101" pitchFamily="2" charset="-122"/>
              </a:rPr>
              <a:t>批示  何须马革裹尸还</a:t>
            </a:r>
            <a:endParaRPr lang="en-US" altLang="zh-CN" sz="3000" b="1" dirty="0">
              <a:latin typeface="宋体" panose="02010600030101010101" pitchFamily="2" charset="-122"/>
            </a:endParaRPr>
          </a:p>
        </p:txBody>
      </p:sp>
      <p:sp>
        <p:nvSpPr>
          <p:cNvPr id="22" name="左大括号 21"/>
          <p:cNvSpPr/>
          <p:nvPr/>
        </p:nvSpPr>
        <p:spPr>
          <a:xfrm>
            <a:off x="2743200" y="2298700"/>
            <a:ext cx="200025" cy="2038350"/>
          </a:xfrm>
          <a:prstGeom prst="leftBrace">
            <a:avLst>
              <a:gd name="adj1" fmla="val 36949"/>
              <a:gd name="adj2" fmla="val 50000"/>
            </a:avLst>
          </a:prstGeom>
        </p:spPr>
        <p:style>
          <a:lnRef idx="2">
            <a:schemeClr val="accent6"/>
          </a:lnRef>
          <a:fillRef idx="0">
            <a:schemeClr val="accent6"/>
          </a:fillRef>
          <a:effectRef idx="1">
            <a:schemeClr val="accent6"/>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宋体" panose="02010600030101010101" pitchFamily="2" charset="-122"/>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arn(inVertical)">
                                      <p:cBhvr>
                                        <p:cTn id="38" dur="500"/>
                                        <p:tgtEl>
                                          <p:spTgt spid="14"/>
                                        </p:tgtEl>
                                      </p:cBhvr>
                                    </p:animEffect>
                                  </p:childTnLst>
                                </p:cTn>
                              </p:par>
                            </p:childTnLst>
                          </p:cTn>
                        </p:par>
                        <p:par>
                          <p:cTn id="39" fill="hold">
                            <p:stCondLst>
                              <p:cond delay="500"/>
                            </p:stCondLst>
                            <p:childTnLst>
                              <p:par>
                                <p:cTn id="40" presetID="31" presetClass="entr" presetSubtype="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1000" fill="hold"/>
                                        <p:tgtEl>
                                          <p:spTgt spid="16"/>
                                        </p:tgtEl>
                                        <p:attrNameLst>
                                          <p:attrName>ppt_w</p:attrName>
                                        </p:attrNameLst>
                                      </p:cBhvr>
                                      <p:tavLst>
                                        <p:tav tm="0">
                                          <p:val>
                                            <p:fltVal val="0.000000"/>
                                          </p:val>
                                        </p:tav>
                                        <p:tav tm="100000">
                                          <p:val>
                                            <p:strVal val="#ppt_w"/>
                                          </p:val>
                                        </p:tav>
                                      </p:tavLst>
                                    </p:anim>
                                    <p:anim calcmode="lin" valueType="num">
                                      <p:cBhvr>
                                        <p:cTn id="43" dur="1000" fill="hold"/>
                                        <p:tgtEl>
                                          <p:spTgt spid="16"/>
                                        </p:tgtEl>
                                        <p:attrNameLst>
                                          <p:attrName>ppt_h</p:attrName>
                                        </p:attrNameLst>
                                      </p:cBhvr>
                                      <p:tavLst>
                                        <p:tav tm="0">
                                          <p:val>
                                            <p:fltVal val="0.000000"/>
                                          </p:val>
                                        </p:tav>
                                        <p:tav tm="100000">
                                          <p:val>
                                            <p:strVal val="#ppt_h"/>
                                          </p:val>
                                        </p:tav>
                                      </p:tavLst>
                                    </p:anim>
                                    <p:anim calcmode="lin" valueType="num">
                                      <p:cBhvr>
                                        <p:cTn id="44" dur="1000" fill="hold"/>
                                        <p:tgtEl>
                                          <p:spTgt spid="16"/>
                                        </p:tgtEl>
                                        <p:attrNameLst>
                                          <p:attrName>style.rotation</p:attrName>
                                        </p:attrNameLst>
                                      </p:cBhvr>
                                      <p:tavLst>
                                        <p:tav tm="0">
                                          <p:val>
                                            <p:fltVal val="90.000000"/>
                                          </p:val>
                                        </p:tav>
                                        <p:tav tm="100000">
                                          <p:val>
                                            <p:fltVal val="0.000000"/>
                                          </p:val>
                                        </p:tav>
                                      </p:tavLst>
                                    </p:anim>
                                    <p:animEffect transition="in" filter="fade">
                                      <p:cBhvr>
                                        <p:cTn id="45"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animBg="1"/>
      <p:bldP spid="16" grpId="0"/>
      <p:bldP spid="21" grpId="0"/>
      <p:bldP spid="2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矩形 5"/>
          <p:cNvSpPr/>
          <p:nvPr/>
        </p:nvSpPr>
        <p:spPr>
          <a:xfrm>
            <a:off x="322263" y="555625"/>
            <a:ext cx="8499475" cy="1195388"/>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u"/>
            </a:pPr>
            <a:r>
              <a:rPr lang="zh-CN" altLang="en-US" sz="3200" b="1" dirty="0">
                <a:latin typeface="宋体" panose="02010600030101010101" pitchFamily="2" charset="-122"/>
              </a:rPr>
              <a:t>自由朗读课文的两个部分，说说这两个部分分别写了什么内容。</a:t>
            </a:r>
            <a:endParaRPr lang="zh-CN" altLang="en-US" sz="3200" b="1" dirty="0">
              <a:latin typeface="宋体" panose="02010600030101010101" pitchFamily="2" charset="-122"/>
            </a:endParaRPr>
          </a:p>
        </p:txBody>
      </p:sp>
      <p:sp>
        <p:nvSpPr>
          <p:cNvPr id="8" name="矩形 7"/>
          <p:cNvSpPr/>
          <p:nvPr/>
        </p:nvSpPr>
        <p:spPr>
          <a:xfrm>
            <a:off x="827088" y="1852613"/>
            <a:ext cx="8064500" cy="2376487"/>
          </a:xfrm>
          <a:prstGeom prst="rect">
            <a:avLst/>
          </a:prstGeom>
          <a:noFill/>
          <a:ln w="9525">
            <a:noFill/>
          </a:ln>
        </p:spPr>
        <p:txBody>
          <a:bodyPr>
            <a:spAutoFit/>
          </a:bodyPr>
          <a:p>
            <a:pPr marL="457200" indent="-457200" eaLnBrk="1" hangingPunct="1">
              <a:lnSpc>
                <a:spcPct val="120000"/>
              </a:lnSpc>
              <a:buFont typeface="Arial" panose="020B0604020202020204" pitchFamily="34" charset="0"/>
              <a:buChar char="•"/>
            </a:pPr>
            <a:r>
              <a:rPr lang="zh-CN" altLang="en-US" sz="3200" b="1" dirty="0">
                <a:solidFill>
                  <a:srgbClr val="0000FF"/>
                </a:solidFill>
                <a:latin typeface="楷体" panose="02010609060101010101" pitchFamily="49" charset="-122"/>
                <a:ea typeface="楷体" panose="02010609060101010101" pitchFamily="49" charset="-122"/>
              </a:rPr>
              <a:t>第一部分：</a:t>
            </a:r>
            <a:r>
              <a:rPr lang="zh-CN" altLang="en-US" sz="3200" b="1" dirty="0">
                <a:solidFill>
                  <a:srgbClr val="7030A0"/>
                </a:solidFill>
                <a:latin typeface="楷体" panose="02010609060101010101" pitchFamily="49" charset="-122"/>
                <a:ea typeface="楷体" panose="02010609060101010101" pitchFamily="49" charset="-122"/>
              </a:rPr>
              <a:t>毛岸英牺牲和毛主席收到电报后感到万分悲痛。</a:t>
            </a:r>
            <a:endParaRPr lang="en-US" altLang="zh-CN" sz="3200" b="1" dirty="0">
              <a:solidFill>
                <a:srgbClr val="7030A0"/>
              </a:solidFill>
              <a:latin typeface="楷体" panose="02010609060101010101" pitchFamily="49" charset="-122"/>
              <a:ea typeface="楷体" panose="02010609060101010101" pitchFamily="49" charset="-122"/>
            </a:endParaRPr>
          </a:p>
          <a:p>
            <a:pPr marL="457200" indent="-457200" eaLnBrk="1" hangingPunct="1">
              <a:lnSpc>
                <a:spcPct val="120000"/>
              </a:lnSpc>
              <a:buFont typeface="Arial" panose="020B0604020202020204" pitchFamily="34" charset="0"/>
              <a:buChar char="•"/>
            </a:pPr>
            <a:r>
              <a:rPr lang="zh-CN" altLang="en-US" sz="3200" b="1" dirty="0">
                <a:solidFill>
                  <a:srgbClr val="0000FF"/>
                </a:solidFill>
                <a:latin typeface="楷体" panose="02010609060101010101" pitchFamily="49" charset="-122"/>
                <a:ea typeface="楷体" panose="02010609060101010101" pitchFamily="49" charset="-122"/>
              </a:rPr>
              <a:t>第二部分：</a:t>
            </a:r>
            <a:r>
              <a:rPr lang="zh-CN" altLang="en-US" sz="3200" b="1" dirty="0">
                <a:solidFill>
                  <a:srgbClr val="7030A0"/>
                </a:solidFill>
                <a:latin typeface="楷体" panose="02010609060101010101" pitchFamily="49" charset="-122"/>
                <a:ea typeface="楷体" panose="02010609060101010101" pitchFamily="49" charset="-122"/>
              </a:rPr>
              <a:t>毛主席做出了将爱子葬于朝鲜的艰难、痛苦的决定。</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charRg st="0" end="27"/>
                                            </p:txEl>
                                          </p:spTgt>
                                        </p:tgtEl>
                                        <p:attrNameLst>
                                          <p:attrName>style.visibility</p:attrName>
                                        </p:attrNameLst>
                                      </p:cBhvr>
                                      <p:to>
                                        <p:strVal val="visible"/>
                                      </p:to>
                                    </p:set>
                                    <p:animEffect transition="in" filter="barn(inVertical)">
                                      <p:cBhvr>
                                        <p:cTn id="7" dur="500"/>
                                        <p:tgtEl>
                                          <p:spTgt spid="8">
                                            <p:txEl>
                                              <p:charRg st="0" end="27"/>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charRg st="27" end="56"/>
                                            </p:txEl>
                                          </p:spTgt>
                                        </p:tgtEl>
                                        <p:attrNameLst>
                                          <p:attrName>style.visibility</p:attrName>
                                        </p:attrNameLst>
                                      </p:cBhvr>
                                      <p:to>
                                        <p:strVal val="visible"/>
                                      </p:to>
                                    </p:set>
                                    <p:animEffect transition="in" filter="barn(inVertical)">
                                      <p:cBhvr>
                                        <p:cTn id="12" dur="500"/>
                                        <p:tgtEl>
                                          <p:spTgt spid="8">
                                            <p:txEl>
                                              <p:charRg st="27" end="5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矩形 6"/>
          <p:cNvSpPr/>
          <p:nvPr/>
        </p:nvSpPr>
        <p:spPr>
          <a:xfrm>
            <a:off x="611188" y="915988"/>
            <a:ext cx="3744912" cy="60483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u"/>
            </a:pPr>
            <a:r>
              <a:rPr lang="zh-CN" altLang="en-US" sz="3200" b="1" dirty="0">
                <a:latin typeface="宋体" panose="02010600030101010101" pitchFamily="2" charset="-122"/>
              </a:rPr>
              <a:t>指名读、齐读。</a:t>
            </a:r>
            <a:endParaRPr lang="en-US" altLang="zh-CN" sz="3200" b="1" dirty="0">
              <a:latin typeface="宋体" panose="02010600030101010101" pitchFamily="2" charset="-122"/>
            </a:endParaRPr>
          </a:p>
        </p:txBody>
      </p:sp>
      <p:sp>
        <p:nvSpPr>
          <p:cNvPr id="20483" name="矩形 3"/>
          <p:cNvSpPr/>
          <p:nvPr/>
        </p:nvSpPr>
        <p:spPr>
          <a:xfrm>
            <a:off x="3706813" y="-92075"/>
            <a:ext cx="1944687" cy="603250"/>
          </a:xfrm>
          <a:prstGeom prst="rect">
            <a:avLst/>
          </a:prstGeom>
          <a:noFill/>
          <a:ln w="9525">
            <a:noFill/>
          </a:ln>
        </p:spPr>
        <p:txBody>
          <a:bodyPr>
            <a:spAutoFit/>
          </a:bodyPr>
          <a:p>
            <a:pPr eaLnBrk="1" hangingPunct="1">
              <a:lnSpc>
                <a:spcPct val="120000"/>
              </a:lnSpc>
            </a:pPr>
            <a:r>
              <a:rPr lang="zh-CN" altLang="en-US" sz="3200" b="1" dirty="0">
                <a:solidFill>
                  <a:schemeClr val="bg1"/>
                </a:solidFill>
                <a:latin typeface="宋体" panose="02010600030101010101" pitchFamily="2" charset="-122"/>
              </a:rPr>
              <a:t>字词学习</a:t>
            </a:r>
            <a:endParaRPr lang="zh-CN" altLang="en-US" sz="3200" b="1" dirty="0">
              <a:solidFill>
                <a:schemeClr val="bg1"/>
              </a:solidFill>
              <a:latin typeface="宋体" panose="02010600030101010101" pitchFamily="2" charset="-122"/>
            </a:endParaRPr>
          </a:p>
        </p:txBody>
      </p:sp>
      <p:sp>
        <p:nvSpPr>
          <p:cNvPr id="5" name="矩形 4"/>
          <p:cNvSpPr/>
          <p:nvPr/>
        </p:nvSpPr>
        <p:spPr>
          <a:xfrm>
            <a:off x="1096963" y="1708150"/>
            <a:ext cx="7651750" cy="2192338"/>
          </a:xfrm>
          <a:prstGeom prst="rect">
            <a:avLst/>
          </a:prstGeom>
          <a:noFill/>
          <a:ln w="9525">
            <a:noFill/>
          </a:ln>
        </p:spPr>
        <p:txBody>
          <a:bodyPr>
            <a:spAutoFit/>
          </a:bodyPr>
          <a:p>
            <a:pPr eaLnBrk="1" hangingPunct="1">
              <a:lnSpc>
                <a:spcPct val="150000"/>
              </a:lnSpc>
            </a:pPr>
            <a:r>
              <a:rPr lang="zh-CN" altLang="en-US" sz="3200" b="1" dirty="0">
                <a:latin typeface="楷体" panose="02010609060101010101" pitchFamily="49" charset="-122"/>
                <a:ea typeface="楷体" panose="02010609060101010101" pitchFamily="49" charset="-122"/>
              </a:rPr>
              <a:t>姓彭         拟定         奔赴</a:t>
            </a:r>
            <a:endParaRPr lang="en-US" altLang="zh-CN" sz="3200" b="1" dirty="0">
              <a:latin typeface="楷体" panose="02010609060101010101" pitchFamily="49" charset="-122"/>
              <a:ea typeface="楷体" panose="02010609060101010101" pitchFamily="49" charset="-122"/>
            </a:endParaRPr>
          </a:p>
          <a:p>
            <a:pPr eaLnBrk="1" hangingPunct="1">
              <a:lnSpc>
                <a:spcPct val="150000"/>
              </a:lnSpc>
            </a:pPr>
            <a:r>
              <a:rPr lang="zh-CN" altLang="en-US" sz="3200" b="1" dirty="0">
                <a:latin typeface="楷体" panose="02010609060101010101" pitchFamily="49" charset="-122"/>
                <a:ea typeface="楷体" panose="02010609060101010101" pitchFamily="49" charset="-122"/>
              </a:rPr>
              <a:t>特殊</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踌躇         黯然</a:t>
            </a:r>
            <a:endParaRPr lang="en-US" altLang="zh-CN" sz="3200" b="1" dirty="0">
              <a:latin typeface="楷体" panose="02010609060101010101" pitchFamily="49" charset="-122"/>
              <a:ea typeface="楷体" panose="02010609060101010101" pitchFamily="49" charset="-122"/>
            </a:endParaRPr>
          </a:p>
          <a:p>
            <a:pPr eaLnBrk="1" hangingPunct="1">
              <a:lnSpc>
                <a:spcPct val="150000"/>
              </a:lnSpc>
            </a:pPr>
            <a:r>
              <a:rPr lang="zh-CN" altLang="en-US" sz="3200" b="1" dirty="0">
                <a:latin typeface="楷体" panose="02010609060101010101" pitchFamily="49" charset="-122"/>
                <a:ea typeface="楷体" panose="02010609060101010101" pitchFamily="49" charset="-122"/>
              </a:rPr>
              <a:t>青山处处埋忠骨</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何须马革裹尸还</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5"/>
          <p:cNvSpPr/>
          <p:nvPr/>
        </p:nvSpPr>
        <p:spPr>
          <a:xfrm>
            <a:off x="468313" y="1131888"/>
            <a:ext cx="8497887" cy="2192337"/>
          </a:xfrm>
          <a:prstGeom prst="rect">
            <a:avLst/>
          </a:prstGeom>
          <a:noFill/>
          <a:ln w="9525">
            <a:noFill/>
          </a:ln>
        </p:spPr>
        <p:txBody>
          <a:bodyPr>
            <a:spAutoFit/>
          </a:bodyPr>
          <a:p>
            <a:pPr marL="457200" indent="-457200" eaLnBrk="1" hangingPunct="1">
              <a:lnSpc>
                <a:spcPct val="150000"/>
              </a:lnSpc>
              <a:buFont typeface="Wingdings" panose="05000000000000000000" pitchFamily="2" charset="2"/>
              <a:buChar char="u"/>
            </a:pPr>
            <a:r>
              <a:rPr lang="zh-CN" altLang="en-US" sz="3200" b="1" dirty="0">
                <a:latin typeface="宋体" panose="02010600030101010101" pitchFamily="2" charset="-122"/>
              </a:rPr>
              <a:t>课文中出现了</a:t>
            </a:r>
            <a:r>
              <a:rPr lang="en-US" altLang="zh-CN" sz="3200" b="1" dirty="0">
                <a:latin typeface="宋体" panose="02010600030101010101" pitchFamily="2" charset="-122"/>
              </a:rPr>
              <a:t>3</a:t>
            </a:r>
            <a:r>
              <a:rPr lang="zh-CN" altLang="en-US" sz="3200" b="1" dirty="0">
                <a:latin typeface="宋体" panose="02010600030101010101" pitchFamily="2" charset="-122"/>
              </a:rPr>
              <a:t>封电报的内容，请同学们快速浏览课文，把</a:t>
            </a:r>
            <a:r>
              <a:rPr lang="en-US" altLang="zh-CN" sz="3200" b="1" dirty="0">
                <a:latin typeface="宋体" panose="02010600030101010101" pitchFamily="2" charset="-122"/>
              </a:rPr>
              <a:t>3</a:t>
            </a:r>
            <a:r>
              <a:rPr lang="zh-CN" altLang="en-US" sz="3200" b="1" dirty="0">
                <a:latin typeface="宋体" panose="02010600030101010101" pitchFamily="2" charset="-122"/>
              </a:rPr>
              <a:t>封电报和毛主席批示的内容找出来并画线。</a:t>
            </a:r>
            <a:endParaRPr lang="zh-CN" altLang="en-US" sz="3200" b="1" dirty="0">
              <a:latin typeface="宋体" panose="02010600030101010101" pitchFamily="2"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矩形 5"/>
          <p:cNvSpPr/>
          <p:nvPr/>
        </p:nvSpPr>
        <p:spPr>
          <a:xfrm>
            <a:off x="250825" y="700088"/>
            <a:ext cx="8497888" cy="3560762"/>
          </a:xfrm>
          <a:prstGeom prst="rect">
            <a:avLst/>
          </a:prstGeom>
          <a:noFill/>
          <a:ln w="9525">
            <a:noFill/>
          </a:ln>
        </p:spPr>
        <p:txBody>
          <a:bodyPr>
            <a:spAutoFit/>
          </a:bodyPr>
          <a:p>
            <a:pPr marL="457200" indent="-457200" eaLnBrk="1" hangingPunct="1">
              <a:lnSpc>
                <a:spcPct val="120000"/>
              </a:lnSpc>
              <a:buFont typeface="Arial" panose="020B0604020202020204" pitchFamily="34" charset="0"/>
              <a:buChar char="•"/>
            </a:pPr>
            <a:r>
              <a:rPr lang="zh-CN" altLang="en-US" sz="3200" b="1" dirty="0">
                <a:solidFill>
                  <a:srgbClr val="002060"/>
                </a:solidFill>
                <a:latin typeface="宋体" panose="02010600030101010101" pitchFamily="2" charset="-122"/>
              </a:rPr>
              <a:t>电报一：我们今日</a:t>
            </a:r>
            <a:r>
              <a:rPr lang="en-US" altLang="zh-CN" sz="3200" b="1" dirty="0">
                <a:solidFill>
                  <a:srgbClr val="002060"/>
                </a:solidFill>
                <a:latin typeface="宋体" panose="02010600030101010101" pitchFamily="2" charset="-122"/>
              </a:rPr>
              <a:t>7</a:t>
            </a:r>
            <a:r>
              <a:rPr lang="zh-CN" altLang="en-US" sz="3200" b="1" dirty="0">
                <a:solidFill>
                  <a:srgbClr val="002060"/>
                </a:solidFill>
                <a:latin typeface="宋体" panose="02010600030101010101" pitchFamily="2" charset="-122"/>
              </a:rPr>
              <a:t>时已进入防空洞，毛岸英同</a:t>
            </a:r>
            <a:r>
              <a:rPr lang="en-US" altLang="zh-CN" sz="3200" b="1" dirty="0">
                <a:solidFill>
                  <a:srgbClr val="002060"/>
                </a:solidFill>
                <a:latin typeface="宋体" panose="02010600030101010101" pitchFamily="2" charset="-122"/>
              </a:rPr>
              <a:t>3</a:t>
            </a:r>
            <a:r>
              <a:rPr lang="zh-CN" altLang="en-US" sz="3200" b="1" dirty="0">
                <a:solidFill>
                  <a:srgbClr val="002060"/>
                </a:solidFill>
                <a:latin typeface="宋体" panose="02010600030101010101" pitchFamily="2" charset="-122"/>
              </a:rPr>
              <a:t>个参谋在房子内。</a:t>
            </a:r>
            <a:r>
              <a:rPr lang="en-US" altLang="zh-CN" sz="3200" b="1" dirty="0">
                <a:solidFill>
                  <a:srgbClr val="002060"/>
                </a:solidFill>
                <a:latin typeface="宋体" panose="02010600030101010101" pitchFamily="2" charset="-122"/>
              </a:rPr>
              <a:t>11</a:t>
            </a:r>
            <a:r>
              <a:rPr lang="zh-CN" altLang="en-US" sz="3200" b="1" dirty="0">
                <a:solidFill>
                  <a:srgbClr val="002060"/>
                </a:solidFill>
                <a:latin typeface="宋体" panose="02010600030101010101" pitchFamily="2" charset="-122"/>
              </a:rPr>
              <a:t>时敌机</a:t>
            </a:r>
            <a:r>
              <a:rPr lang="en-US" altLang="zh-CN" sz="3200" b="1" dirty="0">
                <a:solidFill>
                  <a:srgbClr val="002060"/>
                </a:solidFill>
                <a:latin typeface="宋体" panose="02010600030101010101" pitchFamily="2" charset="-122"/>
              </a:rPr>
              <a:t>4</a:t>
            </a:r>
            <a:r>
              <a:rPr lang="zh-CN" altLang="en-US" sz="3200" b="1" dirty="0">
                <a:solidFill>
                  <a:srgbClr val="002060"/>
                </a:solidFill>
                <a:latin typeface="宋体" panose="02010600030101010101" pitchFamily="2" charset="-122"/>
              </a:rPr>
              <a:t>架经过时，他们</a:t>
            </a:r>
            <a:r>
              <a:rPr lang="en-US" altLang="zh-CN" sz="3200" b="1" dirty="0">
                <a:solidFill>
                  <a:srgbClr val="002060"/>
                </a:solidFill>
                <a:latin typeface="宋体" panose="02010600030101010101" pitchFamily="2" charset="-122"/>
              </a:rPr>
              <a:t>4</a:t>
            </a:r>
            <a:r>
              <a:rPr lang="zh-CN" altLang="en-US" sz="3200" b="1" dirty="0">
                <a:solidFill>
                  <a:srgbClr val="002060"/>
                </a:solidFill>
                <a:latin typeface="宋体" panose="02010600030101010101" pitchFamily="2" charset="-122"/>
              </a:rPr>
              <a:t>人已出来。敌机过后，他们</a:t>
            </a:r>
            <a:r>
              <a:rPr lang="en-US" altLang="zh-CN" sz="3200" b="1" dirty="0">
                <a:solidFill>
                  <a:srgbClr val="002060"/>
                </a:solidFill>
                <a:latin typeface="宋体" panose="02010600030101010101" pitchFamily="2" charset="-122"/>
              </a:rPr>
              <a:t>4</a:t>
            </a:r>
            <a:r>
              <a:rPr lang="zh-CN" altLang="en-US" sz="3200" b="1" dirty="0">
                <a:solidFill>
                  <a:srgbClr val="002060"/>
                </a:solidFill>
                <a:latin typeface="宋体" panose="02010600030101010101" pitchFamily="2" charset="-122"/>
              </a:rPr>
              <a:t>人返回房子内，忽又来敌机</a:t>
            </a:r>
            <a:r>
              <a:rPr lang="en-US" altLang="zh-CN" sz="3200" b="1" dirty="0">
                <a:solidFill>
                  <a:srgbClr val="002060"/>
                </a:solidFill>
                <a:latin typeface="宋体" panose="02010600030101010101" pitchFamily="2" charset="-122"/>
              </a:rPr>
              <a:t>4</a:t>
            </a:r>
            <a:r>
              <a:rPr lang="zh-CN" altLang="en-US" sz="3200" b="1" dirty="0">
                <a:solidFill>
                  <a:srgbClr val="002060"/>
                </a:solidFill>
                <a:latin typeface="宋体" panose="02010600030101010101" pitchFamily="2" charset="-122"/>
              </a:rPr>
              <a:t>架，投下近百枚燃烧弹，命中房子，当时有二名参谋跑出，毛岸英及高瑞欣未及跑出被烧死。其他无损失。</a:t>
            </a:r>
            <a:endParaRPr lang="zh-CN" altLang="en-US" sz="3200" b="1" dirty="0">
              <a:solidFill>
                <a:srgbClr val="002060"/>
              </a:solidFill>
              <a:latin typeface="宋体" panose="02010600030101010101" pitchFamily="2" charset="-122"/>
            </a:endParaRPr>
          </a:p>
        </p:txBody>
      </p:sp>
    </p:spTree>
  </p:cSld>
  <p:clrMapOvr>
    <a:masterClrMapping/>
  </p:clrMapOvr>
  <p:transition/>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4592</Words>
  <Application>WPS 演示</Application>
  <PresentationFormat>全屏显示(16:9)</PresentationFormat>
  <Paragraphs>227</Paragraphs>
  <Slides>54</Slides>
  <Notes>53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54</vt:i4>
      </vt:variant>
    </vt:vector>
  </HeadingPairs>
  <TitlesOfParts>
    <vt:vector size="68" baseType="lpstr">
      <vt:lpstr>Arial</vt:lpstr>
      <vt:lpstr>宋体</vt:lpstr>
      <vt:lpstr>Wingdings</vt:lpstr>
      <vt:lpstr>Calibri</vt:lpstr>
      <vt:lpstr>Cambria</vt:lpstr>
      <vt:lpstr>黑体</vt:lpstr>
      <vt:lpstr>等线 Light</vt:lpstr>
      <vt:lpstr>楷体</vt:lpstr>
      <vt:lpstr>微软雅黑</vt:lpstr>
      <vt:lpstr>Arial Unicode MS</vt:lpstr>
      <vt:lpstr>Arial</vt:lpstr>
      <vt:lpstr>等线</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上帝掷骰子吗</cp:lastModifiedBy>
  <cp:revision>499</cp:revision>
  <dcterms:created xsi:type="dcterms:W3CDTF">2016-10-29T08:56:00Z</dcterms:created>
  <dcterms:modified xsi:type="dcterms:W3CDTF">2023-11-13T12:17:38Z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来源">
    <vt:lpwstr>状元成才路系列</vt:lpwstr>
  </property>
  <property fmtid="{D5CDD505-2E9C-101B-9397-08002B2CF9AE}" pid="3" name="ICV">
    <vt:lpwstr>A10ECBFB41EA4B3794C96F78833F5BBC_13</vt:lpwstr>
  </property>
  <property fmtid="{D5CDD505-2E9C-101B-9397-08002B2CF9AE}" pid="4" name="KSOProductBuildVer">
    <vt:lpwstr>2052-12.1.0.15374</vt:lpwstr>
  </property>
</Properties>
</file>