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5"/>
  </p:notesMasterIdLst>
  <p:sldIdLst>
    <p:sldId id="256" r:id="rId4"/>
    <p:sldId id="271" r:id="rId6"/>
    <p:sldId id="307" r:id="rId7"/>
    <p:sldId id="308" r:id="rId8"/>
    <p:sldId id="312" r:id="rId9"/>
    <p:sldId id="354" r:id="rId10"/>
    <p:sldId id="314" r:id="rId11"/>
    <p:sldId id="355" r:id="rId12"/>
    <p:sldId id="373" r:id="rId13"/>
    <p:sldId id="322" r:id="rId14"/>
    <p:sldId id="356" r:id="rId15"/>
    <p:sldId id="357" r:id="rId16"/>
    <p:sldId id="358" r:id="rId17"/>
    <p:sldId id="378" r:id="rId18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2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FF00FF"/>
    <a:srgbClr val="0099CC"/>
    <a:srgbClr val="00CCFF"/>
    <a:srgbClr val="FF66CC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 snapToGrid="0" showGuides="1">
      <p:cViewPr varScale="1">
        <p:scale>
          <a:sx n="89" d="100"/>
          <a:sy n="89" d="100"/>
        </p:scale>
        <p:origin x="-1434" y="-96"/>
      </p:cViewPr>
      <p:guideLst>
        <p:guide orient="horz" pos="2137"/>
        <p:guide pos="288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3250" name="页眉占位符 5324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51" name="日期占位符 5325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 dirty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53251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7173" name="文本占位符 53252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3254" name="页脚占位符 5325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55" name="灯片编号占位符 5325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4098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文本框 1"/>
          <p:cNvSpPr txBox="1"/>
          <p:nvPr/>
        </p:nvSpPr>
        <p:spPr>
          <a:xfrm>
            <a:off x="-92075" y="3662363"/>
            <a:ext cx="9329738" cy="2554287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endParaRPr lang="en-US" altLang="zh-CN" sz="8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8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5" name="标题 1"/>
          <p:cNvSpPr>
            <a:spLocks noGrp="1"/>
          </p:cNvSpPr>
          <p:nvPr>
            <p:ph type="ctrTitle" idx="4294967295"/>
          </p:nvPr>
        </p:nvSpPr>
        <p:spPr>
          <a:xfrm>
            <a:off x="595313" y="3829050"/>
            <a:ext cx="8391525" cy="1212850"/>
          </a:xfrm>
        </p:spPr>
        <p:txBody>
          <a:bodyPr lIns="91440" tIns="45720" rIns="91440" bIns="45720" anchor="t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en-US" altLang="zh-CN" sz="4300" b="1" dirty="0">
                <a:latin typeface="楷体_GB2312" pitchFamily="49" charset="-122"/>
                <a:ea typeface="楷体_GB2312" pitchFamily="49" charset="-122"/>
              </a:rPr>
              <a:t>3 “</a:t>
            </a:r>
            <a:r>
              <a:rPr lang="zh-CN" altLang="en-US" sz="4300" b="1" dirty="0">
                <a:latin typeface="楷体_GB2312" pitchFamily="49" charset="-122"/>
                <a:ea typeface="楷体_GB2312" pitchFamily="49" charset="-122"/>
              </a:rPr>
              <a:t>飞天</a:t>
            </a:r>
            <a:r>
              <a:rPr lang="en-US" altLang="zh-CN" sz="4300" b="1" dirty="0">
                <a:latin typeface="楷体_GB2312" pitchFamily="49" charset="-122"/>
                <a:ea typeface="楷体_GB2312" pitchFamily="49" charset="-122"/>
              </a:rPr>
              <a:t>”</a:t>
            </a:r>
            <a:r>
              <a:rPr lang="zh-CN" altLang="en-US" sz="4300" b="1" dirty="0">
                <a:latin typeface="楷体_GB2312" pitchFamily="49" charset="-122"/>
                <a:ea typeface="楷体_GB2312" pitchFamily="49" charset="-122"/>
              </a:rPr>
              <a:t>凌空</a:t>
            </a:r>
            <a:br>
              <a:rPr lang="zh-CN" altLang="en-US" sz="43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300" b="1" dirty="0">
                <a:latin typeface="楷体_GB2312" pitchFamily="49" charset="-122"/>
                <a:ea typeface="楷体_GB2312" pitchFamily="49" charset="-122"/>
              </a:rPr>
              <a:t>             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—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跳水姑娘吕伟夺魁记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6" name="副标题 2"/>
          <p:cNvSpPr>
            <a:spLocks noGrp="1"/>
          </p:cNvSpPr>
          <p:nvPr>
            <p:ph type="subTitle" idx="4294967295"/>
          </p:nvPr>
        </p:nvSpPr>
        <p:spPr>
          <a:xfrm>
            <a:off x="3270250" y="5502275"/>
            <a:ext cx="2566988" cy="347663"/>
          </a:xfrm>
          <a:noFill/>
          <a:ln>
            <a:noFill/>
          </a:ln>
        </p:spPr>
        <p:txBody>
          <a:bodyPr anchor="t" anchorCtr="0"/>
          <a:lstStyle>
            <a:lvl1pPr marL="0" lvl="0" indent="0" algn="ctr">
              <a:buClrTx/>
              <a:buSzTx/>
              <a:buFont typeface="Arial" panose="020B0604020202020204" pitchFamily="34" charset="0"/>
              <a:defRPr/>
            </a:lvl1pPr>
            <a:lvl2pPr marL="457200" lvl="1" indent="-114300" algn="ctr">
              <a:buClrTx/>
              <a:buSzTx/>
              <a:buFont typeface="Arial" panose="020B0604020202020204" pitchFamily="34" charset="0"/>
              <a:defRPr/>
            </a:lvl2pPr>
            <a:lvl3pPr marL="914400" lvl="2" indent="-228600" algn="ctr">
              <a:buClrTx/>
              <a:buSzTx/>
              <a:buFont typeface="Arial" panose="020B0604020202020204" pitchFamily="34" charset="0"/>
              <a:defRPr/>
            </a:lvl3pPr>
            <a:lvl4pPr marL="1371600" lvl="3" indent="-342900" algn="ctr">
              <a:buClrTx/>
              <a:buSzTx/>
              <a:buFont typeface="Arial" panose="020B0604020202020204" pitchFamily="34" charset="0"/>
              <a:defRPr/>
            </a:lvl4pPr>
            <a:lvl5pPr marL="1828800" lvl="4" indent="-457200" algn="ctr">
              <a:buClrTx/>
              <a:buSzTx/>
              <a:buFont typeface="Arial" panose="020B0604020202020204" pitchFamily="34" charset="0"/>
              <a:defRPr/>
            </a:lvl5pPr>
          </a:lstStyle>
          <a:p>
            <a:pPr marL="342900" lvl="0" indent="-342900" algn="ctr">
              <a:buNone/>
            </a:pPr>
            <a:r>
              <a:rPr lang="en-US" altLang="zh-CN" sz="2000" b="1" dirty="0">
                <a:latin typeface="楷体_GB2312" pitchFamily="49" charset="-122"/>
                <a:ea typeface="楷体_GB2312" pitchFamily="49" charset="-122"/>
              </a:rPr>
              <a:t>R·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八年级上册</a:t>
            </a:r>
            <a:endParaRPr lang="zh-CN" altLang="en-US" sz="2000" b="1" dirty="0"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571750" y="5364163"/>
            <a:ext cx="3524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313" name="Group 4"/>
          <p:cNvGrpSpPr/>
          <p:nvPr/>
        </p:nvGrpSpPr>
        <p:grpSpPr>
          <a:xfrm>
            <a:off x="128588" y="635000"/>
            <a:ext cx="2319337" cy="700088"/>
            <a:chOff x="138" y="461"/>
            <a:chExt cx="1461" cy="441"/>
          </a:xfrm>
        </p:grpSpPr>
        <p:pic>
          <p:nvPicPr>
            <p:cNvPr id="13314" name="Picture 5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15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品味语言 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3316" name="文本框 99"/>
          <p:cNvSpPr txBox="1"/>
          <p:nvPr/>
        </p:nvSpPr>
        <p:spPr>
          <a:xfrm>
            <a:off x="622300" y="1746250"/>
            <a:ext cx="7078663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体会吕伟跳水动作的“飞动”之美。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3" name="文本框 1"/>
          <p:cNvSpPr txBox="1"/>
          <p:nvPr/>
        </p:nvSpPr>
        <p:spPr>
          <a:xfrm>
            <a:off x="665163" y="2649538"/>
            <a:ext cx="7972425" cy="2651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“那一瞬间，她那修长美妙的身体犹如被空中托住了，衬着蓝天白云，酷似郭煌壁画中凌空翔舞的‘飞天’。”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这句话使用了比喻的修辞方法，把吕伟比作凌空翔舞的“飞天”，生动形象地写出吕伟形体优美、动作轻盈，宛如天仙凌虚蹈空。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charRg st="51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3">
                                            <p:txEl>
                                              <p:charRg st="51" end="1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3">
                                            <p:txEl>
                                              <p:charRg st="51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3">
                                            <p:txEl>
                                              <p:charRg st="51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文本框 1"/>
          <p:cNvSpPr txBox="1"/>
          <p:nvPr/>
        </p:nvSpPr>
        <p:spPr>
          <a:xfrm>
            <a:off x="633413" y="1430338"/>
            <a:ext cx="7972425" cy="3505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②“如梦初醒的观众用震耳欲聋的掌声和欢呼声，来向他们喜爱的运动员表达澎湃的激情。”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里使用了侧面烘托的手法，“如梦初醒”写出了观众被吕伟的优美的跳水动作所陶醉，沉浸在艺术享受之中；“震耳欲聋的掌声和欢呼声”，写出观众被吕伟的表演征服，用鼓掌和欢呼表达澎湃的激情。这样的手法，把气氛推向高潮，让读者有一种酣畅淋漓的精神享受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charRg st="42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3">
                                            <p:txEl>
                                              <p:charRg st="42" end="1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3">
                                            <p:txEl>
                                              <p:charRg st="42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3">
                                            <p:txEl>
                                              <p:charRg st="42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文本框 99"/>
          <p:cNvSpPr txBox="1"/>
          <p:nvPr/>
        </p:nvSpPr>
        <p:spPr>
          <a:xfrm>
            <a:off x="1158875" y="1714500"/>
            <a:ext cx="7615238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说说这篇特写表现了作者怎样的思想感情？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5362" name="Group 4"/>
          <p:cNvGrpSpPr/>
          <p:nvPr/>
        </p:nvGrpSpPr>
        <p:grpSpPr>
          <a:xfrm>
            <a:off x="128588" y="635000"/>
            <a:ext cx="2319337" cy="700088"/>
            <a:chOff x="138" y="461"/>
            <a:chExt cx="1461" cy="441"/>
          </a:xfrm>
        </p:grpSpPr>
        <p:pic>
          <p:nvPicPr>
            <p:cNvPr id="15363" name="Picture 5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4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主旨情感 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289050" y="2665413"/>
            <a:ext cx="7067550" cy="20113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对运动员吕伟为国争光的赞美，为中国有这样优秀的跳水运动员自豪，表达作者对祖国热爱之情。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1816100"/>
            <a:ext cx="8324850" cy="32369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386" name="Group 4"/>
          <p:cNvGrpSpPr/>
          <p:nvPr/>
        </p:nvGrpSpPr>
        <p:grpSpPr>
          <a:xfrm>
            <a:off x="128588" y="635000"/>
            <a:ext cx="2319337" cy="700088"/>
            <a:chOff x="138" y="461"/>
            <a:chExt cx="1461" cy="441"/>
          </a:xfrm>
        </p:grpSpPr>
        <p:pic>
          <p:nvPicPr>
            <p:cNvPr id="16387" name="Picture 5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88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板书设计 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423863" y="1466850"/>
            <a:ext cx="8443912" cy="32178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 anchorCtr="0">
            <a:spAutoFit/>
          </a:bodyPr>
          <a:p>
            <a:pPr>
              <a:lnSpc>
                <a:spcPct val="170000"/>
              </a:lnSpc>
              <a:spcBef>
                <a:spcPts val="1200"/>
              </a:spcBef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1.了解新闻特写的文体特点。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  <a:spcBef>
                <a:spcPts val="1200"/>
              </a:spcBef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2.把握吕伟表演“5136”的全过程，体会她跳水动作的、    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  <a:spcBef>
                <a:spcPts val="1200"/>
              </a:spcBef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  飞动之美。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  <a:spcBef>
                <a:spcPts val="1200"/>
              </a:spcBef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3.学习正面描写和侧面烘托相结合的写作方法。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122" name="Group 19"/>
          <p:cNvGrpSpPr/>
          <p:nvPr/>
        </p:nvGrpSpPr>
        <p:grpSpPr>
          <a:xfrm>
            <a:off x="128588" y="635000"/>
            <a:ext cx="2319337" cy="700088"/>
            <a:chOff x="138" y="461"/>
            <a:chExt cx="1461" cy="441"/>
          </a:xfrm>
        </p:grpSpPr>
        <p:pic>
          <p:nvPicPr>
            <p:cNvPr id="5123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4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学习目标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5125" name="AutoShape 14" descr="u=659003504,3790867401&amp;fm=214&amp;gp=0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6" name="AutoShape 16" descr="u=659003504,3790867401&amp;fm=214&amp;gp=0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45" name="Group 9"/>
          <p:cNvGrpSpPr/>
          <p:nvPr/>
        </p:nvGrpSpPr>
        <p:grpSpPr>
          <a:xfrm>
            <a:off x="128588" y="635000"/>
            <a:ext cx="2319337" cy="700088"/>
            <a:chOff x="138" y="461"/>
            <a:chExt cx="1461" cy="441"/>
          </a:xfrm>
        </p:grpSpPr>
        <p:pic>
          <p:nvPicPr>
            <p:cNvPr id="6146" name="Picture 1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7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新课导入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pic>
        <p:nvPicPr>
          <p:cNvPr id="6148" name="图片 1" descr="跳水队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651000"/>
            <a:ext cx="5314950" cy="2989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文本框 99"/>
          <p:cNvSpPr txBox="1"/>
          <p:nvPr/>
        </p:nvSpPr>
        <p:spPr>
          <a:xfrm>
            <a:off x="782638" y="4924425"/>
            <a:ext cx="8177212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在运动领域，美国有篮球梦之队，中国有跳水梦之队，当中国姑娘吕伟从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米跳台纵身一跃，瞬间惊艳了全世界。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150" name="图片 2" descr="吕伟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3775" y="1851025"/>
            <a:ext cx="2687638" cy="2735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69" name="Group 6"/>
          <p:cNvGrpSpPr/>
          <p:nvPr/>
        </p:nvGrpSpPr>
        <p:grpSpPr>
          <a:xfrm>
            <a:off x="128588" y="635000"/>
            <a:ext cx="2319337" cy="700088"/>
            <a:chOff x="138" y="461"/>
            <a:chExt cx="1461" cy="441"/>
          </a:xfrm>
        </p:grpSpPr>
        <p:pic>
          <p:nvPicPr>
            <p:cNvPr id="7170" name="Picture 7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1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新闻特写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aphicFrame>
        <p:nvGraphicFramePr>
          <p:cNvPr id="2" name="表格 1"/>
          <p:cNvGraphicFramePr/>
          <p:nvPr/>
        </p:nvGraphicFramePr>
        <p:xfrm>
          <a:off x="261938" y="1522413"/>
          <a:ext cx="8484235" cy="475456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19375"/>
                <a:gridCol w="5864860"/>
              </a:tblGrid>
              <a:tr h="108712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4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定义</a:t>
                      </a:r>
                      <a:endParaRPr lang="zh-CN" altLang="en-US" sz="2400" b="1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4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新闻特写是截取新闻事件、新闻人物在特定场合中的</a:t>
                      </a:r>
                      <a:r>
                        <a:rPr lang="zh-CN" altLang="en-US" sz="24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zh-CN" altLang="en-US" sz="24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片段</a:t>
                      </a:r>
                      <a:r>
                        <a:rPr lang="zh-CN" altLang="en-US" sz="24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”“</a:t>
                      </a:r>
                      <a:r>
                        <a:rPr lang="zh-CN" altLang="en-US" sz="24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剖面</a:t>
                      </a:r>
                      <a:r>
                        <a:rPr lang="zh-CN" altLang="en-US" sz="24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r>
                        <a:rPr lang="zh-CN" altLang="en-US" sz="24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或者细节</a:t>
                      </a:r>
                      <a:r>
                        <a:rPr lang="zh-CN" altLang="en-US" sz="24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zh-CN" altLang="en-US" sz="24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做形象化的再现与放大的一种新闻体裁</a:t>
                      </a:r>
                      <a:endParaRPr lang="zh-CN" altLang="en-US" sz="2400" b="0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4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主要种类</a:t>
                      </a:r>
                      <a:endParaRPr lang="zh-CN" altLang="en-US" sz="2400" b="1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24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zh-CN" sz="2400" b="0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4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事件特写</a:t>
                      </a:r>
                      <a:endParaRPr lang="zh-CN" altLang="en-US" sz="2400" b="1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4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摄取与再现重大事件的关键性场面</a:t>
                      </a:r>
                      <a:endParaRPr lang="zh-CN" altLang="en-US" sz="2400" b="0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4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人物特写</a:t>
                      </a:r>
                      <a:endParaRPr lang="zh-CN" altLang="en-US" sz="2400" b="1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4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再现人物的某种行为</a:t>
                      </a:r>
                      <a:r>
                        <a:rPr lang="zh-CN" altLang="en-US" sz="24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zh-CN" altLang="en-US" sz="24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绘声绘色</a:t>
                      </a:r>
                      <a:r>
                        <a:rPr lang="zh-CN" altLang="en-US" sz="24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zh-CN" altLang="en-US" sz="24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有强烈动感</a:t>
                      </a:r>
                      <a:endParaRPr lang="zh-CN" altLang="en-US" sz="2400" b="0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4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场面特写</a:t>
                      </a:r>
                      <a:endParaRPr lang="zh-CN" altLang="en-US" sz="2400" b="1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4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新闻事件中精彩场面的再现</a:t>
                      </a:r>
                      <a:endParaRPr lang="zh-CN" altLang="en-US" sz="2400" b="0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4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景物特写</a:t>
                      </a:r>
                      <a:endParaRPr lang="zh-CN" altLang="en-US" sz="2400" b="1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4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对于有特殊意义或有价值的罕见景物的描写</a:t>
                      </a:r>
                      <a:endParaRPr lang="zh-CN" altLang="en-US" sz="2400" b="0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4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工作特写</a:t>
                      </a:r>
                      <a:endParaRPr lang="zh-CN" altLang="en-US" sz="2400" b="1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4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对于某一工作场面的生动再现</a:t>
                      </a:r>
                      <a:endParaRPr lang="zh-CN" altLang="en-US" sz="2400" b="0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4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杂记性特写</a:t>
                      </a:r>
                      <a:endParaRPr lang="zh-CN" altLang="en-US" sz="2400" b="1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4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各种具有特写价值的</a:t>
                      </a:r>
                      <a:r>
                        <a:rPr lang="zh-CN" altLang="en-US" sz="24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新闻现场之生动再现</a:t>
                      </a:r>
                      <a:endParaRPr lang="zh-CN" altLang="en-US" sz="2400" b="0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400" b="1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写作特点</a:t>
                      </a:r>
                      <a:endParaRPr lang="zh-CN" altLang="en-US" sz="2400" b="1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4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落笔集中</a:t>
                      </a:r>
                      <a:r>
                        <a:rPr lang="zh-CN" altLang="en-US" sz="24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zh-CN" altLang="en-US" sz="24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突出一点；浓淡相宜</a:t>
                      </a:r>
                      <a:r>
                        <a:rPr lang="zh-CN" altLang="en-US" sz="24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zh-CN" altLang="en-US" sz="24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真切再现；幽默风趣</a:t>
                      </a:r>
                      <a:r>
                        <a:rPr lang="zh-CN" altLang="en-US" sz="24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zh-CN" altLang="en-US" sz="2400" b="0" u="none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耐人寻味</a:t>
                      </a:r>
                      <a:endParaRPr lang="zh-CN" altLang="en-US" sz="2400" b="0" u="none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193" name="Group 11"/>
          <p:cNvGrpSpPr/>
          <p:nvPr/>
        </p:nvGrpSpPr>
        <p:grpSpPr>
          <a:xfrm>
            <a:off x="128588" y="635000"/>
            <a:ext cx="2319337" cy="700088"/>
            <a:chOff x="138" y="461"/>
            <a:chExt cx="1461" cy="441"/>
          </a:xfrm>
        </p:grpSpPr>
        <p:pic>
          <p:nvPicPr>
            <p:cNvPr id="8194" name="Picture 12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5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字词积累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8196" name="文本框 99"/>
          <p:cNvSpPr txBox="1"/>
          <p:nvPr/>
        </p:nvSpPr>
        <p:spPr>
          <a:xfrm>
            <a:off x="635000" y="1784350"/>
            <a:ext cx="8020050" cy="2041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2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酷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似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(     )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轻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(     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　 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由衷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(     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　 眼花缭乱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(    )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17713" y="2270125"/>
            <a:ext cx="635000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kù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46700" y="2227263"/>
            <a:ext cx="835025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yíng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46250" y="3182938"/>
            <a:ext cx="1090613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zhōng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26075" y="3225800"/>
            <a:ext cx="73660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liáo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文本框 99"/>
          <p:cNvSpPr txBox="1"/>
          <p:nvPr/>
        </p:nvSpPr>
        <p:spPr>
          <a:xfrm>
            <a:off x="509588" y="790575"/>
            <a:ext cx="8083550" cy="5851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【凌空】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【屏息】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【悄然】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【眼花缭乱】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【如梦初醒】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【震耳欲聋】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60575" y="1041400"/>
            <a:ext cx="4829175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高高地在空中或高升到空中。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25663" y="1670050"/>
            <a:ext cx="26860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暂时抑止呼吸。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05025" y="2279650"/>
            <a:ext cx="26860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形容寂静无声。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95575" y="2930525"/>
            <a:ext cx="62611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眼睛看到复杂纷繁的东西而感到迷乱。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71775" y="3514725"/>
            <a:ext cx="5902325" cy="9445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好像刚从梦中醒过来，形容刚刚从糊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涂、错误的境地中觉醒过来。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55900" y="4654550"/>
            <a:ext cx="5545138" cy="7318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耳朵都快震聋了，形容声音很大。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241" name="Group 2"/>
          <p:cNvGrpSpPr/>
          <p:nvPr/>
        </p:nvGrpSpPr>
        <p:grpSpPr>
          <a:xfrm>
            <a:off x="128588" y="635000"/>
            <a:ext cx="2319337" cy="700088"/>
            <a:chOff x="138" y="461"/>
            <a:chExt cx="1461" cy="441"/>
          </a:xfrm>
        </p:grpSpPr>
        <p:pic>
          <p:nvPicPr>
            <p:cNvPr id="10242" name="Picture 3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3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整体感知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0244" name="文本框 99"/>
          <p:cNvSpPr txBox="1"/>
          <p:nvPr/>
        </p:nvSpPr>
        <p:spPr>
          <a:xfrm>
            <a:off x="1023938" y="1633538"/>
            <a:ext cx="5080000" cy="517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课文写了哪些内容？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21" name="文本框 1"/>
          <p:cNvSpPr txBox="1"/>
          <p:nvPr/>
        </p:nvSpPr>
        <p:spPr>
          <a:xfrm>
            <a:off x="1169988" y="2479675"/>
            <a:ext cx="7412037" cy="9445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吕伟跳水之前的场面，吕伟跳水动作全过程，吕伟跳水后的观众反应和裁判评分等情况。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46" name="图片 2" descr="吕伟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3587750"/>
            <a:ext cx="2540000" cy="2584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文本框 99"/>
          <p:cNvSpPr txBox="1"/>
          <p:nvPr/>
        </p:nvSpPr>
        <p:spPr>
          <a:xfrm>
            <a:off x="571500" y="1144588"/>
            <a:ext cx="7916863" cy="20113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吕伟跳水动作连贯流畅，全程只有1.7秒，但作者却解说得十分清楚，这里使用了什么样的写作技巧？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00075" y="3143250"/>
            <a:ext cx="8118475" cy="28352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吕伟完成跳水动作只是瞬间的事，想要解说清楚十分困难，所以，作者采用了动作分解的写作技巧，把完整连贯的动作分解为起跳、腾空、入水三个步骤逐一刻画，犹如慢镜头回放，精彩地再现了跳水的全过程，让读者仿佛亲眼目睹一般。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99"/>
          <p:cNvSpPr txBox="1"/>
          <p:nvPr/>
        </p:nvSpPr>
        <p:spPr>
          <a:xfrm>
            <a:off x="739775" y="930275"/>
            <a:ext cx="7635875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课文标题是“‘飞天’凌空”，能不能只写吕伟跳水这一部分内容，把其他内容删去？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3738" y="2635250"/>
            <a:ext cx="7972425" cy="173831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不能。跳水前的场景描写，特别是对白云和飞鸟的描写，是用白云和飞鸟的动来衬托吕伟的沉静。跳水后观众的反应以及裁判的评分等，是侧面表现吕伟跳水动作的完美。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1302</Words>
  <Application>WPS 演示</Application>
  <PresentationFormat>全屏显示(4:3)</PresentationFormat>
  <Paragraphs>126</Paragraphs>
  <Slides>14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楷体_GB2312</vt:lpstr>
      <vt:lpstr>新宋体</vt:lpstr>
      <vt:lpstr>黑体</vt:lpstr>
      <vt:lpstr>Times New Roman</vt:lpstr>
      <vt:lpstr>楷体</vt:lpstr>
      <vt:lpstr>微软雅黑</vt:lpstr>
      <vt:lpstr>Arial Unicode MS</vt:lpstr>
      <vt:lpstr>Calibri Light</vt:lpstr>
      <vt:lpstr>Cambria</vt:lpstr>
      <vt:lpstr>Arial</vt:lpstr>
      <vt:lpstr>等线</vt:lpstr>
      <vt:lpstr>2_自定义设计方案</vt:lpstr>
      <vt:lpstr>1_自定义设计方案</vt:lpstr>
      <vt:lpstr>3 “飞天”凌空              —跳水姑娘吕伟夺魁记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上帝掷骰子吗</cp:lastModifiedBy>
  <cp:revision>174</cp:revision>
  <dcterms:created xsi:type="dcterms:W3CDTF">2016-01-14T05:53:00Z</dcterms:created>
  <dcterms:modified xsi:type="dcterms:W3CDTF">2023-09-28T12:46:11Z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6A49F308114C42D7A67F825D30F55B97_13</vt:lpwstr>
  </property>
</Properties>
</file>