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64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5" r:id="rId13"/>
    <p:sldId id="273" r:id="rId14"/>
  </p:sldIdLst>
  <p:sldSz cx="9144000" cy="6858000" type="screen4x3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F12D"/>
    <a:srgbClr val="FFFFFF"/>
    <a:srgbClr val="FF0000"/>
    <a:srgbClr val="000000"/>
    <a:srgbClr val="0000FF"/>
    <a:srgbClr val="0000CC"/>
    <a:srgbClr val="FF33CC"/>
    <a:srgbClr val="10A8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-136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3073" descr="5888301_153502198000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文本框 3074"/>
          <p:cNvSpPr txBox="1"/>
          <p:nvPr/>
        </p:nvSpPr>
        <p:spPr>
          <a:xfrm>
            <a:off x="2843213" y="404813"/>
            <a:ext cx="5473700" cy="5765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5400" b="1" dirty="0">
              <a:latin typeface="Comic Sans MS" panose="030F0702030302020204" pitchFamily="66" charset="0"/>
            </a:endParaRPr>
          </a:p>
          <a:p>
            <a:pPr>
              <a:spcBef>
                <a:spcPct val="50000"/>
              </a:spcBef>
            </a:pPr>
            <a:endParaRPr lang="zh-CN" altLang="en-US" sz="3200" b="1" dirty="0">
              <a:latin typeface="Comic Sans MS" panose="030F0702030302020204" pitchFamily="66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Comic Sans MS" panose="030F0702030302020204" pitchFamily="66" charset="0"/>
              </a:rPr>
              <a:t>   </a:t>
            </a:r>
            <a:r>
              <a:rPr lang="zh-CN" altLang="en-US" sz="3600" b="1" dirty="0">
                <a:latin typeface="Comic Sans MS" panose="030F0702030302020204" pitchFamily="66" charset="0"/>
              </a:rPr>
              <a:t>Lesson</a:t>
            </a:r>
            <a:r>
              <a:rPr lang="en-US" altLang="zh-CN" sz="3600" b="1">
                <a:latin typeface="Comic Sans MS" panose="030F0702030302020204" pitchFamily="66" charset="0"/>
              </a:rPr>
              <a:t> </a:t>
            </a:r>
            <a:r>
              <a:rPr lang="zh-CN" altLang="en-US" sz="3600" b="1" dirty="0">
                <a:latin typeface="Comic Sans MS" panose="030F0702030302020204" pitchFamily="66" charset="0"/>
              </a:rPr>
              <a:t>10 </a:t>
            </a:r>
            <a:endParaRPr lang="en-US" altLang="zh-CN" sz="3600" b="1">
              <a:latin typeface="Comic Sans MS" panose="030F0702030302020204" pitchFamily="66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Comic Sans MS" panose="030F0702030302020204" pitchFamily="66" charset="0"/>
              </a:rPr>
              <a:t>How Many Are There?</a:t>
            </a:r>
            <a:endParaRPr lang="zh-CN" altLang="en-US" sz="3600" b="1" dirty="0">
              <a:latin typeface="Comic Sans MS" panose="030F0702030302020204" pitchFamily="66" charset="0"/>
            </a:endParaRPr>
          </a:p>
          <a:p>
            <a:pPr>
              <a:spcBef>
                <a:spcPct val="50000"/>
              </a:spcBef>
            </a:pPr>
            <a:endParaRPr lang="zh-CN" altLang="en-US" sz="3600" b="1" dirty="0">
              <a:latin typeface="Comic Sans MS" panose="030F0702030302020204" pitchFamily="66" charset="0"/>
            </a:endParaRPr>
          </a:p>
          <a:p>
            <a:pPr>
              <a:spcBef>
                <a:spcPct val="50000"/>
              </a:spcBef>
            </a:pPr>
            <a:endParaRPr lang="zh-CN" altLang="en-US" sz="3600" b="1" dirty="0">
              <a:latin typeface="Comic Sans MS" panose="030F0702030302020204" pitchFamily="66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Comic Sans MS" panose="030F0702030302020204" pitchFamily="66" charset="0"/>
              </a:rPr>
              <a:t>                       </a:t>
            </a:r>
            <a:endParaRPr lang="zh-CN" altLang="en-US" sz="24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12289" descr="5888301_153502198000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8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5" name="矩形 12294"/>
          <p:cNvSpPr/>
          <p:nvPr/>
        </p:nvSpPr>
        <p:spPr>
          <a:xfrm>
            <a:off x="900113" y="1484313"/>
            <a:ext cx="7632700" cy="360045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 b="1" i="1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Comic Sans MS" panose="030F0702030302020204" pitchFamily="66" charset="0"/>
                <a:ea typeface="Comic Sans MS" panose="030F0702030302020204" pitchFamily="66" charset="0"/>
              </a:rPr>
              <a:t>Thank you for listening.</a:t>
            </a:r>
            <a:endParaRPr lang="zh-CN" altLang="en-US" sz="3600" b="1" i="1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Comic Sans MS" panose="030F0702030302020204" pitchFamily="66" charset="0"/>
              <a:ea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4097" descr="5888301_153502198000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文本框 4099"/>
          <p:cNvSpPr txBox="1"/>
          <p:nvPr/>
        </p:nvSpPr>
        <p:spPr>
          <a:xfrm>
            <a:off x="3779838" y="1412875"/>
            <a:ext cx="197961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latin typeface="Comic Sans MS" panose="030F0702030302020204" pitchFamily="66" charset="0"/>
                <a:ea typeface="华文行楷" panose="02010800040101010101" pitchFamily="2" charset="-122"/>
              </a:rPr>
              <a:t>说教材</a:t>
            </a:r>
            <a:endParaRPr lang="zh-CN" altLang="en-US" sz="4000" b="1">
              <a:latin typeface="Comic Sans MS" panose="030F0702030302020204" pitchFamily="66" charset="0"/>
              <a:ea typeface="华文行楷" panose="02010800040101010101" pitchFamily="2" charset="-122"/>
            </a:endParaRPr>
          </a:p>
        </p:txBody>
      </p:sp>
      <p:sp>
        <p:nvSpPr>
          <p:cNvPr id="4101" name="文本框 4100"/>
          <p:cNvSpPr txBox="1"/>
          <p:nvPr/>
        </p:nvSpPr>
        <p:spPr>
          <a:xfrm>
            <a:off x="3744913" y="2151063"/>
            <a:ext cx="197961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latin typeface="Comic Sans MS" panose="030F0702030302020204" pitchFamily="66" charset="0"/>
                <a:ea typeface="华文行楷" panose="02010800040101010101" pitchFamily="2" charset="-122"/>
              </a:rPr>
              <a:t>说学生</a:t>
            </a:r>
            <a:endParaRPr lang="zh-CN" altLang="en-US" sz="4000" b="1">
              <a:latin typeface="Comic Sans MS" panose="030F0702030302020204" pitchFamily="66" charset="0"/>
              <a:ea typeface="华文行楷" panose="02010800040101010101" pitchFamily="2" charset="-122"/>
            </a:endParaRPr>
          </a:p>
        </p:txBody>
      </p:sp>
      <p:sp>
        <p:nvSpPr>
          <p:cNvPr id="4102" name="文本框 4101"/>
          <p:cNvSpPr txBox="1"/>
          <p:nvPr/>
        </p:nvSpPr>
        <p:spPr>
          <a:xfrm>
            <a:off x="3779838" y="2871788"/>
            <a:ext cx="34559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latin typeface="Comic Sans MS" panose="030F0702030302020204" pitchFamily="66" charset="0"/>
                <a:ea typeface="华文行楷" panose="02010800040101010101" pitchFamily="2" charset="-122"/>
              </a:rPr>
              <a:t>说教学目的</a:t>
            </a:r>
            <a:endParaRPr lang="zh-CN" altLang="en-US" sz="4000" b="1">
              <a:latin typeface="Comic Sans MS" panose="030F0702030302020204" pitchFamily="66" charset="0"/>
              <a:ea typeface="华文行楷" panose="02010800040101010101" pitchFamily="2" charset="-122"/>
            </a:endParaRPr>
          </a:p>
        </p:txBody>
      </p:sp>
      <p:sp>
        <p:nvSpPr>
          <p:cNvPr id="4103" name="文本框 4102"/>
          <p:cNvSpPr txBox="1"/>
          <p:nvPr/>
        </p:nvSpPr>
        <p:spPr>
          <a:xfrm>
            <a:off x="3779838" y="3590925"/>
            <a:ext cx="43211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latin typeface="Comic Sans MS" panose="030F0702030302020204" pitchFamily="66" charset="0"/>
                <a:ea typeface="华文行楷" panose="02010800040101010101" pitchFamily="2" charset="-122"/>
              </a:rPr>
              <a:t>说教学重、难点</a:t>
            </a:r>
            <a:endParaRPr lang="zh-CN" altLang="en-US" sz="4000" b="1">
              <a:latin typeface="Comic Sans MS" panose="030F0702030302020204" pitchFamily="66" charset="0"/>
              <a:ea typeface="华文行楷" panose="02010800040101010101" pitchFamily="2" charset="-122"/>
            </a:endParaRPr>
          </a:p>
        </p:txBody>
      </p:sp>
      <p:sp>
        <p:nvSpPr>
          <p:cNvPr id="4104" name="文本框 4103"/>
          <p:cNvSpPr txBox="1"/>
          <p:nvPr/>
        </p:nvSpPr>
        <p:spPr>
          <a:xfrm>
            <a:off x="3779838" y="4365625"/>
            <a:ext cx="43211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latin typeface="Comic Sans MS" panose="030F0702030302020204" pitchFamily="66" charset="0"/>
                <a:ea typeface="华文行楷" panose="02010800040101010101" pitchFamily="2" charset="-122"/>
              </a:rPr>
              <a:t>说教学过程</a:t>
            </a:r>
            <a:endParaRPr lang="zh-CN" altLang="en-US" sz="4000" b="1">
              <a:latin typeface="Comic Sans MS" panose="030F0702030302020204" pitchFamily="66" charset="0"/>
              <a:ea typeface="华文行楷" panose="02010800040101010101" pitchFamily="2" charset="-122"/>
            </a:endParaRPr>
          </a:p>
        </p:txBody>
      </p:sp>
      <p:sp>
        <p:nvSpPr>
          <p:cNvPr id="4105" name="文本框 4104"/>
          <p:cNvSpPr txBox="1"/>
          <p:nvPr/>
        </p:nvSpPr>
        <p:spPr>
          <a:xfrm>
            <a:off x="3851275" y="5103813"/>
            <a:ext cx="43211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latin typeface="Comic Sans MS" panose="030F0702030302020204" pitchFamily="66" charset="0"/>
                <a:ea typeface="华文行楷" panose="02010800040101010101" pitchFamily="2" charset="-122"/>
              </a:rPr>
              <a:t>说板书</a:t>
            </a:r>
            <a:endParaRPr lang="zh-CN" altLang="en-US" sz="4000" b="1">
              <a:latin typeface="Comic Sans MS" panose="030F0702030302020204" pitchFamily="66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4101" grpId="0"/>
      <p:bldP spid="4102" grpId="0"/>
      <p:bldP spid="4103" grpId="0"/>
      <p:bldP spid="4104" grpId="0"/>
      <p:bldP spid="410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5121" descr="5888301_153502198000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3337" y="0"/>
            <a:ext cx="9140825" cy="688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矩形 5122"/>
          <p:cNvSpPr/>
          <p:nvPr/>
        </p:nvSpPr>
        <p:spPr>
          <a:xfrm>
            <a:off x="2051050" y="476250"/>
            <a:ext cx="5688013" cy="576263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rmAutofit/>
          </a:bodyPr>
          <a:p>
            <a:pPr algn="ctr"/>
            <a:r>
              <a:rPr lang="zh-CN" altLang="en-US" sz="24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latin typeface="Comic Sans MS" panose="030F0702030302020204" pitchFamily="66" charset="0"/>
                <a:ea typeface="Comic Sans MS" panose="030F0702030302020204" pitchFamily="66" charset="0"/>
              </a:rPr>
              <a:t>Lesson 10 How Many Are There?</a:t>
            </a:r>
            <a:endParaRPr lang="zh-CN" altLang="en-US" sz="24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latin typeface="Comic Sans MS" panose="030F0702030302020204" pitchFamily="66" charset="0"/>
              <a:ea typeface="Comic Sans MS" panose="030F0702030302020204" pitchFamily="66" charset="0"/>
            </a:endParaRPr>
          </a:p>
        </p:txBody>
      </p:sp>
      <p:sp>
        <p:nvSpPr>
          <p:cNvPr id="5124" name="矩形 5123"/>
          <p:cNvSpPr/>
          <p:nvPr/>
        </p:nvSpPr>
        <p:spPr>
          <a:xfrm>
            <a:off x="1836738" y="1196975"/>
            <a:ext cx="1655762" cy="701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3431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说教材</a:t>
            </a:r>
            <a:endParaRPr lang="zh-CN" altLang="en-US" sz="3600" b="1">
              <a:ln w="9525" cap="flat" cmpd="sng">
                <a:solidFill>
                  <a:srgbClr val="00008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125" name="圆角矩形 5124"/>
          <p:cNvSpPr/>
          <p:nvPr/>
        </p:nvSpPr>
        <p:spPr>
          <a:xfrm>
            <a:off x="2484438" y="1268413"/>
            <a:ext cx="6191250" cy="4968875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>
              <a:latin typeface="Arial" panose="020B0604020202020204" pitchFamily="34" charset="0"/>
            </a:endParaRPr>
          </a:p>
        </p:txBody>
      </p:sp>
      <p:sp>
        <p:nvSpPr>
          <p:cNvPr id="5126" name="文本框 5125"/>
          <p:cNvSpPr txBox="1"/>
          <p:nvPr/>
        </p:nvSpPr>
        <p:spPr>
          <a:xfrm>
            <a:off x="2555875" y="1268413"/>
            <a:ext cx="6119813" cy="4938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000">
                <a:latin typeface="Arial" panose="020B0604020202020204" pitchFamily="34" charset="0"/>
              </a:rPr>
              <a:t>             </a:t>
            </a:r>
            <a:r>
              <a:rPr lang="zh-CN" altLang="en-US" sz="2000">
                <a:latin typeface="Comic Sans MS" panose="030F0702030302020204" pitchFamily="66" charset="0"/>
              </a:rPr>
              <a:t>本课是冀教版小学六年级第七册第二单元</a:t>
            </a:r>
            <a:endParaRPr lang="zh-CN" altLang="en-US" sz="2000">
              <a:latin typeface="Comic Sans MS" panose="030F0702030302020204" pitchFamily="66" charset="0"/>
            </a:endParaRPr>
          </a:p>
          <a:p>
            <a:r>
              <a:rPr lang="zh-CN" altLang="en-US" sz="2000">
                <a:latin typeface="Comic Sans MS" panose="030F0702030302020204" pitchFamily="66" charset="0"/>
              </a:rPr>
              <a:t>            第</a:t>
            </a:r>
            <a:r>
              <a:rPr lang="en-US" altLang="zh-CN" sz="2000">
                <a:latin typeface="Comic Sans MS" panose="030F0702030302020204" pitchFamily="66" charset="0"/>
              </a:rPr>
              <a:t>10</a:t>
            </a:r>
            <a:r>
              <a:rPr lang="zh-CN" altLang="en-US" sz="2000">
                <a:latin typeface="Comic Sans MS" panose="030F0702030302020204" pitchFamily="66" charset="0"/>
              </a:rPr>
              <a:t>课。本学期我们采用了新版教材，本课</a:t>
            </a:r>
            <a:endParaRPr lang="zh-CN" altLang="en-US" sz="2000">
              <a:latin typeface="Comic Sans MS" panose="030F0702030302020204" pitchFamily="66" charset="0"/>
            </a:endParaRPr>
          </a:p>
          <a:p>
            <a:r>
              <a:rPr lang="zh-CN" altLang="en-US" sz="2000">
                <a:latin typeface="Comic Sans MS" panose="030F0702030302020204" pitchFamily="66" charset="0"/>
              </a:rPr>
              <a:t>内容为一个四会单词</a:t>
            </a:r>
            <a:r>
              <a:rPr lang="en-US" altLang="zh-CN" sz="2000">
                <a:latin typeface="Comic Sans MS" panose="030F0702030302020204" pitchFamily="66" charset="0"/>
              </a:rPr>
              <a:t>word</a:t>
            </a:r>
            <a:r>
              <a:rPr lang="zh-CN" altLang="en-US" sz="2000">
                <a:latin typeface="Comic Sans MS" panose="030F0702030302020204" pitchFamily="66" charset="0"/>
              </a:rPr>
              <a:t>及对句子</a:t>
            </a:r>
            <a:r>
              <a:rPr lang="en-US" altLang="zh-CN" sz="2000">
                <a:latin typeface="Comic Sans MS" panose="030F0702030302020204" pitchFamily="66" charset="0"/>
              </a:rPr>
              <a:t>How many are there</a:t>
            </a:r>
            <a:r>
              <a:rPr lang="zh-CN" altLang="en-US" sz="2000">
                <a:latin typeface="Comic Sans MS" panose="030F0702030302020204" pitchFamily="66" charset="0"/>
              </a:rPr>
              <a:t>的理解与运用，</a:t>
            </a:r>
            <a:r>
              <a:rPr lang="en-US" altLang="zh-CN" sz="2000">
                <a:latin typeface="Comic Sans MS" panose="030F0702030302020204" pitchFamily="66" charset="0"/>
              </a:rPr>
              <a:t>How many </a:t>
            </a:r>
            <a:r>
              <a:rPr lang="zh-CN" altLang="en-US" sz="2000">
                <a:latin typeface="Comic Sans MS" panose="030F0702030302020204" pitchFamily="66" charset="0"/>
              </a:rPr>
              <a:t>的语句三年级就开始接触运用，在生活中实用性强，</a:t>
            </a:r>
            <a:r>
              <a:rPr lang="en-US" altLang="zh-CN" sz="2000">
                <a:latin typeface="Comic Sans MS" panose="030F0702030302020204" pitchFamily="66" charset="0"/>
              </a:rPr>
              <a:t>How many </a:t>
            </a:r>
            <a:r>
              <a:rPr lang="zh-CN" altLang="en-US" sz="2000">
                <a:latin typeface="Comic Sans MS" panose="030F0702030302020204" pitchFamily="66" charset="0"/>
              </a:rPr>
              <a:t>后面加可数名词的复数形式，由此对小学阶段名词单数变复数进行归纳总结。与老版教材相比较，多了四会单词</a:t>
            </a:r>
            <a:r>
              <a:rPr lang="en-US" altLang="zh-CN" sz="2000">
                <a:latin typeface="Comic Sans MS" panose="030F0702030302020204" pitchFamily="66" charset="0"/>
              </a:rPr>
              <a:t>word</a:t>
            </a:r>
            <a:r>
              <a:rPr lang="zh-CN" altLang="en-US" sz="2000">
                <a:latin typeface="Comic Sans MS" panose="030F0702030302020204" pitchFamily="66" charset="0"/>
              </a:rPr>
              <a:t>及句子</a:t>
            </a:r>
            <a:r>
              <a:rPr lang="en-US" altLang="zh-CN" sz="2000">
                <a:latin typeface="Comic Sans MS" panose="030F0702030302020204" pitchFamily="66" charset="0"/>
              </a:rPr>
              <a:t>How many are there</a:t>
            </a:r>
            <a:r>
              <a:rPr lang="zh-CN" altLang="en-US" sz="2000">
                <a:latin typeface="Comic Sans MS" panose="030F0702030302020204" pitchFamily="66" charset="0"/>
              </a:rPr>
              <a:t>理解运用，展示的名词复数的例词由</a:t>
            </a:r>
            <a:r>
              <a:rPr lang="en-US" altLang="zh-CN" sz="2000">
                <a:latin typeface="Comic Sans MS" panose="030F0702030302020204" pitchFamily="66" charset="0"/>
              </a:rPr>
              <a:t>stamp</a:t>
            </a:r>
            <a:r>
              <a:rPr lang="zh-CN" altLang="en-US" sz="2000">
                <a:latin typeface="Comic Sans MS" panose="030F0702030302020204" pitchFamily="66" charset="0"/>
              </a:rPr>
              <a:t>变为了</a:t>
            </a:r>
            <a:r>
              <a:rPr lang="en-US" altLang="zh-CN" sz="2000">
                <a:latin typeface="Comic Sans MS" panose="030F0702030302020204" pitchFamily="66" charset="0"/>
              </a:rPr>
              <a:t>chair, dress, dish</a:t>
            </a:r>
            <a:r>
              <a:rPr lang="zh-CN" altLang="en-US" sz="2000">
                <a:latin typeface="Comic Sans MS" panose="030F0702030302020204" pitchFamily="66" charset="0"/>
              </a:rPr>
              <a:t>变为了</a:t>
            </a:r>
            <a:r>
              <a:rPr lang="en-US" altLang="zh-CN" sz="2000">
                <a:latin typeface="Comic Sans MS" panose="030F0702030302020204" pitchFamily="66" charset="0"/>
              </a:rPr>
              <a:t>box,</a:t>
            </a:r>
            <a:r>
              <a:rPr lang="zh-CN" altLang="en-US" sz="2000">
                <a:latin typeface="Comic Sans MS" panose="030F0702030302020204" pitchFamily="66" charset="0"/>
              </a:rPr>
              <a:t>增加了</a:t>
            </a:r>
            <a:r>
              <a:rPr lang="en-US" altLang="zh-CN" sz="2000">
                <a:latin typeface="Comic Sans MS" panose="030F0702030302020204" pitchFamily="66" charset="0"/>
              </a:rPr>
              <a:t>tomato, potato</a:t>
            </a:r>
            <a:r>
              <a:rPr lang="zh-CN" altLang="en-US" sz="2000">
                <a:latin typeface="Comic Sans MS" panose="030F0702030302020204" pitchFamily="66" charset="0"/>
              </a:rPr>
              <a:t>及</a:t>
            </a:r>
            <a:r>
              <a:rPr lang="en-US" altLang="zh-CN" sz="2000">
                <a:latin typeface="Comic Sans MS" panose="030F0702030302020204" pitchFamily="66" charset="0"/>
              </a:rPr>
              <a:t>photo. Man, woman</a:t>
            </a:r>
            <a:r>
              <a:rPr lang="zh-CN" altLang="en-US" sz="2000">
                <a:latin typeface="Comic Sans MS" panose="030F0702030302020204" pitchFamily="66" charset="0"/>
              </a:rPr>
              <a:t>和</a:t>
            </a:r>
            <a:r>
              <a:rPr lang="en-US" altLang="zh-CN" sz="2000">
                <a:latin typeface="Comic Sans MS" panose="030F0702030302020204" pitchFamily="66" charset="0"/>
              </a:rPr>
              <a:t>child</a:t>
            </a:r>
            <a:r>
              <a:rPr lang="zh-CN" altLang="en-US" sz="2000">
                <a:latin typeface="Comic Sans MS" panose="030F0702030302020204" pitchFamily="66" charset="0"/>
              </a:rPr>
              <a:t>的单、复数形式的对比展示更加实用，更加生活化。同时，书中介绍复数变化的语句更加简单易</a:t>
            </a:r>
            <a:r>
              <a:rPr lang="zh-CN" altLang="en-US">
                <a:latin typeface="Arial" panose="020B0604020202020204" pitchFamily="34" charset="0"/>
              </a:rPr>
              <a:t>懂。</a:t>
            </a:r>
            <a:r>
              <a:rPr lang="zh-CN" altLang="en-US" sz="2000">
                <a:latin typeface="Comic Sans MS" panose="030F0702030302020204" pitchFamily="66" charset="0"/>
              </a:rPr>
              <a:t>本课中虽然介绍了一些特殊的复数变化，但不够全面，小学阶段学生学习中还会遇到以</a:t>
            </a:r>
            <a:r>
              <a:rPr lang="en-US" altLang="zh-CN" sz="2000">
                <a:latin typeface="Comic Sans MS" panose="030F0702030302020204" pitchFamily="66" charset="0"/>
              </a:rPr>
              <a:t>sh ,ch</a:t>
            </a:r>
            <a:r>
              <a:rPr lang="zh-CN" altLang="en-US" sz="2000">
                <a:latin typeface="Comic Sans MS" panose="030F0702030302020204" pitchFamily="66" charset="0"/>
              </a:rPr>
              <a:t>和</a:t>
            </a:r>
            <a:r>
              <a:rPr lang="en-US" altLang="zh-CN" sz="2000">
                <a:latin typeface="Comic Sans MS" panose="030F0702030302020204" pitchFamily="66" charset="0"/>
              </a:rPr>
              <a:t>Y</a:t>
            </a:r>
            <a:r>
              <a:rPr lang="zh-CN" altLang="en-US" sz="2000">
                <a:latin typeface="Comic Sans MS" panose="030F0702030302020204" pitchFamily="66" charset="0"/>
              </a:rPr>
              <a:t>结尾的词，我们还要给学生做一定的拓展。</a:t>
            </a:r>
            <a:endParaRPr lang="zh-CN" altLang="en-US">
              <a:latin typeface="Arial" panose="020B0604020202020204" pitchFamily="34" charset="0"/>
            </a:endParaRPr>
          </a:p>
          <a:p>
            <a:r>
              <a:rPr lang="zh-CN" altLang="en-US">
                <a:latin typeface="Arial" panose="020B0604020202020204" pitchFamily="34" charset="0"/>
              </a:rPr>
              <a:t>         </a:t>
            </a: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6145" descr="5888301_153502198000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84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矩形 6146"/>
          <p:cNvSpPr/>
          <p:nvPr/>
        </p:nvSpPr>
        <p:spPr>
          <a:xfrm>
            <a:off x="2051050" y="476250"/>
            <a:ext cx="5688013" cy="576263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rmAutofit/>
          </a:bodyPr>
          <a:p>
            <a:pPr algn="ctr"/>
            <a:r>
              <a:rPr lang="zh-CN" altLang="en-US" sz="24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latin typeface="Comic Sans MS" panose="030F0702030302020204" pitchFamily="66" charset="0"/>
                <a:ea typeface="Comic Sans MS" panose="030F0702030302020204" pitchFamily="66" charset="0"/>
              </a:rPr>
              <a:t>Lesson 10 How Many Are There?</a:t>
            </a:r>
            <a:endParaRPr lang="zh-CN" altLang="en-US" sz="24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latin typeface="Comic Sans MS" panose="030F0702030302020204" pitchFamily="66" charset="0"/>
              <a:ea typeface="Comic Sans MS" panose="030F0702030302020204" pitchFamily="66" charset="0"/>
            </a:endParaRPr>
          </a:p>
        </p:txBody>
      </p:sp>
      <p:sp>
        <p:nvSpPr>
          <p:cNvPr id="6148" name="矩形 6147"/>
          <p:cNvSpPr/>
          <p:nvPr/>
        </p:nvSpPr>
        <p:spPr>
          <a:xfrm>
            <a:off x="1836738" y="1196975"/>
            <a:ext cx="1655762" cy="701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3431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说学生</a:t>
            </a:r>
            <a:endParaRPr lang="zh-CN" altLang="en-US" sz="3600" b="1">
              <a:ln w="9525" cap="flat" cmpd="sng">
                <a:solidFill>
                  <a:srgbClr val="00008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149" name="圆角矩形 6148"/>
          <p:cNvSpPr/>
          <p:nvPr/>
        </p:nvSpPr>
        <p:spPr>
          <a:xfrm>
            <a:off x="2484438" y="1268413"/>
            <a:ext cx="6191250" cy="4968875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>
              <a:latin typeface="Arial" panose="020B0604020202020204" pitchFamily="34" charset="0"/>
            </a:endParaRPr>
          </a:p>
        </p:txBody>
      </p:sp>
      <p:sp>
        <p:nvSpPr>
          <p:cNvPr id="6150" name="文本框 6149"/>
          <p:cNvSpPr txBox="1"/>
          <p:nvPr/>
        </p:nvSpPr>
        <p:spPr>
          <a:xfrm>
            <a:off x="2555875" y="1484313"/>
            <a:ext cx="6119813" cy="43576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dirty="0">
                <a:latin typeface="Arial" panose="020B0604020202020204" pitchFamily="34" charset="0"/>
              </a:rPr>
              <a:t>             </a:t>
            </a:r>
            <a:r>
              <a:rPr lang="zh-CN" altLang="en-US" sz="2000" dirty="0">
                <a:latin typeface="Comic Sans MS" panose="030F0702030302020204" pitchFamily="66" charset="0"/>
              </a:rPr>
              <a:t>六年级的学生自主意识逐渐强烈，喜欢用批</a:t>
            </a:r>
            <a:endParaRPr lang="zh-CN" altLang="en-US" sz="2000" dirty="0">
              <a:latin typeface="Comic Sans MS" panose="030F0702030302020204" pitchFamily="66" charset="0"/>
            </a:endParaRPr>
          </a:p>
          <a:p>
            <a:r>
              <a:rPr lang="zh-CN" altLang="en-US" sz="2000" dirty="0">
                <a:latin typeface="Comic Sans MS" panose="030F0702030302020204" pitchFamily="66" charset="0"/>
              </a:rPr>
              <a:t>          判的眼光看待其他事物，记忆力增强，在学习上，他们已有三年的英语学习经验。本课的学习内容在以前的学习中已经是多次接触了，如：三年级第一学期学生们就学习了How many ___do you have?的句子，并且知道了从二开始我们在book, pencil,chair,</a:t>
            </a:r>
            <a:endParaRPr lang="zh-CN" altLang="en-US" sz="2000" dirty="0">
              <a:latin typeface="Comic Sans MS" panose="030F0702030302020204" pitchFamily="66" charset="0"/>
            </a:endParaRPr>
          </a:p>
          <a:p>
            <a:r>
              <a:rPr lang="zh-CN" altLang="en-US" sz="2000" dirty="0">
                <a:latin typeface="Comic Sans MS" panose="030F0702030302020204" pitchFamily="66" charset="0"/>
              </a:rPr>
              <a:t>boy这样的词后面加上s, pencil box后面加上es, 三年级第二学期会有How many ___are there?在四年级学衣服时dress后面也要加上es,等等，这些都是本课的重难点，基础好的同学对本课的这些知识点有一定的理解和认识，但不够系统，部分学生学习兴趣不是很高，对前面学过的这些内容已经模糊，而对于基础差的同学来说，如同全新内容，他们学习态度不够端正。</a:t>
            </a:r>
            <a:endParaRPr lang="zh-CN" altLang="en-US" sz="20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7169" descr="5888301_153502198000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3812"/>
            <a:ext cx="9144000" cy="6881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矩形 7170"/>
          <p:cNvSpPr/>
          <p:nvPr/>
        </p:nvSpPr>
        <p:spPr>
          <a:xfrm>
            <a:off x="2051050" y="476250"/>
            <a:ext cx="5688013" cy="576263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rmAutofit/>
          </a:bodyPr>
          <a:p>
            <a:pPr algn="ctr"/>
            <a:r>
              <a:rPr lang="zh-CN" altLang="en-US" sz="24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latin typeface="Comic Sans MS" panose="030F0702030302020204" pitchFamily="66" charset="0"/>
                <a:ea typeface="Comic Sans MS" panose="030F0702030302020204" pitchFamily="66" charset="0"/>
              </a:rPr>
              <a:t>Lesson 10 How Many Are There?</a:t>
            </a:r>
            <a:endParaRPr lang="zh-CN" altLang="en-US" sz="24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latin typeface="Comic Sans MS" panose="030F0702030302020204" pitchFamily="66" charset="0"/>
              <a:ea typeface="Comic Sans MS" panose="030F0702030302020204" pitchFamily="66" charset="0"/>
            </a:endParaRPr>
          </a:p>
        </p:txBody>
      </p:sp>
      <p:sp>
        <p:nvSpPr>
          <p:cNvPr id="7172" name="矩形 7171"/>
          <p:cNvSpPr/>
          <p:nvPr/>
        </p:nvSpPr>
        <p:spPr>
          <a:xfrm>
            <a:off x="1692275" y="1054100"/>
            <a:ext cx="1655763" cy="701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3431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说教学目标</a:t>
            </a:r>
            <a:endParaRPr lang="zh-CN" altLang="en-US" sz="3600" b="1">
              <a:ln w="9525" cap="flat" cmpd="sng">
                <a:solidFill>
                  <a:srgbClr val="00008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173" name="圆角矩形 7172"/>
          <p:cNvSpPr/>
          <p:nvPr/>
        </p:nvSpPr>
        <p:spPr>
          <a:xfrm>
            <a:off x="2484438" y="1270000"/>
            <a:ext cx="6191250" cy="4103688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>
              <a:latin typeface="Arial" panose="020B0604020202020204" pitchFamily="34" charset="0"/>
            </a:endParaRPr>
          </a:p>
        </p:txBody>
      </p:sp>
      <p:sp>
        <p:nvSpPr>
          <p:cNvPr id="7174" name="文本框 7173"/>
          <p:cNvSpPr txBox="1"/>
          <p:nvPr/>
        </p:nvSpPr>
        <p:spPr>
          <a:xfrm>
            <a:off x="2555875" y="1412875"/>
            <a:ext cx="6119813" cy="4052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dirty="0">
                <a:latin typeface="Arial" panose="020B0604020202020204" pitchFamily="34" charset="0"/>
              </a:rPr>
              <a:t>          1，语言知识目标：掌握四会单词word,学生能够理解名词的复数并能掌握</a:t>
            </a:r>
            <a:r>
              <a:rPr lang="zh-CN" altLang="en-US" sz="2000" dirty="0">
                <a:latin typeface="Comic Sans MS" panose="030F0702030302020204" pitchFamily="66" charset="0"/>
              </a:rPr>
              <a:t>规则名词和不规则名词的复数形式及其方法。</a:t>
            </a:r>
            <a:endParaRPr lang="zh-CN" altLang="en-US" sz="2000" dirty="0">
              <a:latin typeface="Comic Sans MS" panose="030F0702030302020204" pitchFamily="66" charset="0"/>
            </a:endParaRPr>
          </a:p>
          <a:p>
            <a:r>
              <a:rPr lang="zh-CN" altLang="en-US" sz="2000" dirty="0">
                <a:latin typeface="Comic Sans MS" panose="030F0702030302020204" pitchFamily="66" charset="0"/>
              </a:rPr>
              <a:t>      2，语言技能目标：能够在语句中恰当使用用名词复数，能够认读、理解并灵活运用句子：How many are there？</a:t>
            </a:r>
            <a:endParaRPr lang="zh-CN" altLang="en-US" sz="2000" dirty="0">
              <a:latin typeface="Comic Sans MS" panose="030F0702030302020204" pitchFamily="66" charset="0"/>
            </a:endParaRPr>
          </a:p>
          <a:p>
            <a:r>
              <a:rPr lang="zh-CN" altLang="en-US" sz="2000" dirty="0">
                <a:latin typeface="Comic Sans MS" panose="030F0702030302020204" pitchFamily="66" charset="0"/>
              </a:rPr>
              <a:t>      3，情感态度目标：积极尝试使用本课的重点知识各种名词复数及句子How many are there，能够积极参与课堂的小组活动和游戏活动。</a:t>
            </a:r>
            <a:endParaRPr lang="zh-CN" altLang="en-US" sz="2000" dirty="0">
              <a:latin typeface="Comic Sans MS" panose="030F0702030302020204" pitchFamily="66" charset="0"/>
            </a:endParaRPr>
          </a:p>
          <a:p>
            <a:r>
              <a:rPr lang="zh-CN" altLang="en-US" sz="2000" dirty="0">
                <a:latin typeface="Comic Sans MS" panose="030F0702030302020204" pitchFamily="66" charset="0"/>
              </a:rPr>
              <a:t>      4，学习策略目标：基础好的学生要积极运用本课所学重难点，基础差的学生要集中注意力，注意倾听课堂中的交流。</a:t>
            </a:r>
            <a:endParaRPr lang="zh-CN" altLang="en-US" sz="2000" dirty="0">
              <a:latin typeface="Comic Sans MS" panose="030F0702030302020204" pitchFamily="66" charset="0"/>
            </a:endParaRPr>
          </a:p>
          <a:p>
            <a:endParaRPr lang="zh-CN" altLang="en-US" sz="2000" dirty="0">
              <a:latin typeface="Comic Sans MS" panose="030F0702030302020204" pitchFamily="66" charset="0"/>
            </a:endParaRPr>
          </a:p>
        </p:txBody>
      </p:sp>
      <p:sp>
        <p:nvSpPr>
          <p:cNvPr id="7175" name="矩形 7174"/>
          <p:cNvSpPr/>
          <p:nvPr/>
        </p:nvSpPr>
        <p:spPr>
          <a:xfrm>
            <a:off x="1531938" y="5054600"/>
            <a:ext cx="1655762" cy="701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3431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8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000000">
                    <a:alpha val="100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说教学重难点</a:t>
            </a:r>
            <a:endParaRPr lang="zh-CN" altLang="en-US" sz="3600" b="1">
              <a:ln w="9525" cap="flat" cmpd="sng">
                <a:solidFill>
                  <a:srgbClr val="00008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000000">
                  <a:alpha val="100000"/>
                </a:srgb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176" name="圆角矩形 7175"/>
          <p:cNvSpPr/>
          <p:nvPr/>
        </p:nvSpPr>
        <p:spPr>
          <a:xfrm>
            <a:off x="2466975" y="5518150"/>
            <a:ext cx="6191250" cy="863600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000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anchor="ctr" anchorCtr="0"/>
          <a:p>
            <a:endParaRPr>
              <a:latin typeface="Arial" panose="020B0604020202020204" pitchFamily="34" charset="0"/>
            </a:endParaRPr>
          </a:p>
        </p:txBody>
      </p:sp>
      <p:sp>
        <p:nvSpPr>
          <p:cNvPr id="7177" name="文本框 7176"/>
          <p:cNvSpPr txBox="1"/>
          <p:nvPr/>
        </p:nvSpPr>
        <p:spPr>
          <a:xfrm>
            <a:off x="2557463" y="5583238"/>
            <a:ext cx="6262687" cy="7000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r>
              <a:rPr lang="zh-CN" altLang="en-US" sz="2000" dirty="0">
                <a:latin typeface="Comic Sans MS" panose="030F0702030302020204" pitchFamily="66" charset="0"/>
              </a:rPr>
              <a:t>      理解、掌握名词变复数的方法及对句子How many are there?的理解与灵活运用。</a:t>
            </a:r>
            <a:endParaRPr lang="zh-CN" altLang="en-US" sz="20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8193" descr="5888301_153502198000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84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矩形 8194"/>
          <p:cNvSpPr/>
          <p:nvPr/>
        </p:nvSpPr>
        <p:spPr>
          <a:xfrm>
            <a:off x="2051050" y="476250"/>
            <a:ext cx="5688013" cy="576263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rmAutofit/>
          </a:bodyPr>
          <a:p>
            <a:pPr algn="ctr"/>
            <a:r>
              <a:rPr lang="zh-CN" altLang="en-US" sz="24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latin typeface="Comic Sans MS" panose="030F0702030302020204" pitchFamily="66" charset="0"/>
                <a:ea typeface="Comic Sans MS" panose="030F0702030302020204" pitchFamily="66" charset="0"/>
              </a:rPr>
              <a:t>Lesson 10 How Many Are There?</a:t>
            </a:r>
            <a:endParaRPr lang="zh-CN" altLang="en-US" sz="24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latin typeface="Comic Sans MS" panose="030F0702030302020204" pitchFamily="66" charset="0"/>
              <a:ea typeface="Comic Sans MS" panose="030F0702030302020204" pitchFamily="66" charset="0"/>
            </a:endParaRPr>
          </a:p>
        </p:txBody>
      </p:sp>
      <p:sp>
        <p:nvSpPr>
          <p:cNvPr id="8196" name="矩形 8195"/>
          <p:cNvSpPr/>
          <p:nvPr/>
        </p:nvSpPr>
        <p:spPr>
          <a:xfrm>
            <a:off x="1692275" y="1196975"/>
            <a:ext cx="1655763" cy="701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3431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说教学过程</a:t>
            </a:r>
            <a:endParaRPr lang="zh-CN" altLang="en-US" sz="3600" b="1">
              <a:ln w="9525" cap="flat" cmpd="sng">
                <a:solidFill>
                  <a:srgbClr val="00008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8197" name="圆角矩形 8196"/>
          <p:cNvSpPr/>
          <p:nvPr/>
        </p:nvSpPr>
        <p:spPr>
          <a:xfrm>
            <a:off x="2484438" y="1268413"/>
            <a:ext cx="6191250" cy="4968875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>
              <a:latin typeface="Arial" panose="020B0604020202020204" pitchFamily="34" charset="0"/>
            </a:endParaRPr>
          </a:p>
        </p:txBody>
      </p:sp>
      <p:sp>
        <p:nvSpPr>
          <p:cNvPr id="8198" name="文本框 8197"/>
          <p:cNvSpPr txBox="1"/>
          <p:nvPr/>
        </p:nvSpPr>
        <p:spPr>
          <a:xfrm>
            <a:off x="2628900" y="1268413"/>
            <a:ext cx="6118225" cy="527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dirty="0">
                <a:latin typeface="Arial" panose="020B0604020202020204" pitchFamily="34" charset="0"/>
              </a:rPr>
              <a:t>          </a:t>
            </a:r>
            <a:r>
              <a:rPr lang="zh-CN" altLang="en-US" sz="2000" b="1" dirty="0">
                <a:latin typeface="Arial" panose="020B0604020202020204" pitchFamily="34" charset="0"/>
              </a:rPr>
              <a:t>一，导入新课：</a:t>
            </a:r>
            <a:endParaRPr lang="zh-CN" altLang="en-US" sz="2000" b="1" dirty="0">
              <a:latin typeface="Arial" panose="020B0604020202020204" pitchFamily="34" charset="0"/>
            </a:endParaRPr>
          </a:p>
          <a:p>
            <a:r>
              <a:rPr lang="zh-CN" altLang="en-US" sz="2000" dirty="0">
                <a:latin typeface="Comic Sans MS" panose="030F0702030302020204" pitchFamily="66" charset="0"/>
              </a:rPr>
              <a:t>         1, Greeting.</a:t>
            </a:r>
            <a:endParaRPr lang="zh-CN" altLang="en-US" sz="2000" dirty="0">
              <a:latin typeface="Comic Sans MS" panose="030F0702030302020204" pitchFamily="66" charset="0"/>
            </a:endParaRPr>
          </a:p>
          <a:p>
            <a:r>
              <a:rPr lang="zh-CN" altLang="en-US" sz="2000" dirty="0">
                <a:latin typeface="Comic Sans MS" panose="030F0702030302020204" pitchFamily="66" charset="0"/>
              </a:rPr>
              <a:t>     2, Free talk: How's the weather? What's the</a:t>
            </a:r>
            <a:endParaRPr lang="zh-CN" altLang="en-US" sz="2000" dirty="0">
              <a:latin typeface="Comic Sans MS" panose="030F0702030302020204" pitchFamily="66" charset="0"/>
            </a:endParaRPr>
          </a:p>
          <a:p>
            <a:r>
              <a:rPr lang="zh-CN" altLang="en-US" sz="2000" dirty="0">
                <a:latin typeface="Comic Sans MS" panose="030F0702030302020204" pitchFamily="66" charset="0"/>
              </a:rPr>
              <a:t> temperature? </a:t>
            </a:r>
            <a:endParaRPr lang="zh-CN" altLang="en-US" sz="2000" dirty="0">
              <a:latin typeface="Comic Sans MS" panose="030F0702030302020204" pitchFamily="66" charset="0"/>
            </a:endParaRPr>
          </a:p>
          <a:p>
            <a:r>
              <a:rPr lang="zh-CN" altLang="en-US" sz="2000" dirty="0">
                <a:latin typeface="Comic Sans MS" panose="030F0702030302020204" pitchFamily="66" charset="0"/>
              </a:rPr>
              <a:t>     3, Sing a song.</a:t>
            </a:r>
            <a:endParaRPr lang="zh-CN" altLang="en-US" sz="2000" dirty="0">
              <a:latin typeface="Comic Sans MS" panose="030F0702030302020204" pitchFamily="66" charset="0"/>
            </a:endParaRPr>
          </a:p>
          <a:p>
            <a:r>
              <a:rPr lang="zh-CN" altLang="en-US" sz="2000" dirty="0">
                <a:latin typeface="Comic Sans MS" panose="030F0702030302020204" pitchFamily="66" charset="0"/>
              </a:rPr>
              <a:t>     4, How do you feel? </a:t>
            </a:r>
            <a:endParaRPr lang="zh-CN" altLang="en-US" sz="2000" dirty="0">
              <a:latin typeface="Comic Sans MS" panose="030F0702030302020204" pitchFamily="66" charset="0"/>
            </a:endParaRPr>
          </a:p>
          <a:p>
            <a:r>
              <a:rPr lang="zh-CN" altLang="en-US" sz="2000" dirty="0">
                <a:latin typeface="Comic Sans MS" panose="030F0702030302020204" pitchFamily="66" charset="0"/>
              </a:rPr>
              <a:t>     </a:t>
            </a:r>
            <a:r>
              <a:rPr lang="zh-CN" altLang="en-US" sz="2000" b="1" dirty="0">
                <a:latin typeface="Comic Sans MS" panose="030F0702030302020204" pitchFamily="66" charset="0"/>
              </a:rPr>
              <a:t>二， 新授</a:t>
            </a:r>
            <a:r>
              <a:rPr lang="zh-CN" altLang="en-US" sz="2000" dirty="0">
                <a:latin typeface="Comic Sans MS" panose="030F0702030302020204" pitchFamily="66" charset="0"/>
              </a:rPr>
              <a:t>：</a:t>
            </a:r>
            <a:endParaRPr lang="zh-CN" altLang="en-US" sz="2000" dirty="0">
              <a:latin typeface="Comic Sans MS" panose="030F0702030302020204" pitchFamily="66" charset="0"/>
            </a:endParaRPr>
          </a:p>
          <a:p>
            <a:r>
              <a:rPr lang="zh-CN" altLang="en-US" sz="2000" dirty="0">
                <a:latin typeface="Comic Sans MS" panose="030F0702030302020204" pitchFamily="66" charset="0"/>
              </a:rPr>
              <a:t>     1, 随手拿起一支铅笔:What's this?</a:t>
            </a:r>
            <a:endParaRPr lang="zh-CN" altLang="en-US" sz="2000" dirty="0">
              <a:latin typeface="Comic Sans MS" panose="030F0702030302020204" pitchFamily="66" charset="0"/>
            </a:endParaRPr>
          </a:p>
          <a:p>
            <a:r>
              <a:rPr lang="zh-CN" altLang="en-US" sz="2000" dirty="0">
                <a:latin typeface="Comic Sans MS" panose="030F0702030302020204" pitchFamily="66" charset="0"/>
              </a:rPr>
              <a:t>     Oh! This is one pencil.(板书)</a:t>
            </a:r>
            <a:endParaRPr lang="zh-CN" altLang="en-US" sz="2000" dirty="0">
              <a:latin typeface="Comic Sans MS" panose="030F0702030302020204" pitchFamily="66" charset="0"/>
            </a:endParaRPr>
          </a:p>
          <a:p>
            <a:r>
              <a:rPr lang="zh-CN" altLang="en-US" sz="2000" dirty="0">
                <a:latin typeface="Comic Sans MS" panose="030F0702030302020204" pitchFamily="66" charset="0"/>
              </a:rPr>
              <a:t>     拿起多支铅笔，Look! These are many pencils.</a:t>
            </a:r>
            <a:endParaRPr lang="zh-CN" altLang="en-US" sz="2000" dirty="0">
              <a:latin typeface="Comic Sans MS" panose="030F0702030302020204" pitchFamily="66" charset="0"/>
            </a:endParaRPr>
          </a:p>
          <a:p>
            <a:r>
              <a:rPr lang="zh-CN" altLang="en-US" sz="2000" dirty="0">
                <a:latin typeface="Comic Sans MS" panose="030F0702030302020204" pitchFamily="66" charset="0"/>
              </a:rPr>
              <a:t>(板书)</a:t>
            </a:r>
            <a:endParaRPr lang="zh-CN" altLang="en-US" sz="2000" dirty="0">
              <a:latin typeface="Comic Sans MS" panose="030F0702030302020204" pitchFamily="66" charset="0"/>
            </a:endParaRPr>
          </a:p>
          <a:p>
            <a:r>
              <a:rPr lang="zh-CN" altLang="en-US" sz="2000" dirty="0">
                <a:latin typeface="Comic Sans MS" panose="030F0702030302020204" pitchFamily="66" charset="0"/>
              </a:rPr>
              <a:t>      How many are there?</a:t>
            </a:r>
            <a:endParaRPr lang="zh-CN" altLang="en-US" sz="2000" dirty="0">
              <a:latin typeface="Comic Sans MS" panose="030F0702030302020204" pitchFamily="66" charset="0"/>
            </a:endParaRPr>
          </a:p>
          <a:p>
            <a:r>
              <a:rPr lang="zh-CN" altLang="en-US" sz="2000" dirty="0">
                <a:latin typeface="Comic Sans MS" panose="030F0702030302020204" pitchFamily="66" charset="0"/>
              </a:rPr>
              <a:t>      How many pencils are there?</a:t>
            </a:r>
            <a:endParaRPr lang="zh-CN" altLang="en-US" sz="2000" dirty="0">
              <a:latin typeface="Comic Sans MS" panose="030F0702030302020204" pitchFamily="66" charset="0"/>
            </a:endParaRPr>
          </a:p>
          <a:p>
            <a:r>
              <a:rPr lang="zh-CN" altLang="en-US" sz="2000" dirty="0">
                <a:latin typeface="Comic Sans MS" panose="030F0702030302020204" pitchFamily="66" charset="0"/>
              </a:rPr>
              <a:t>      椅子以同样的方式学习。将chair,chairs板书到黑板上，请同学们再举更多的例子。Can you find the</a:t>
            </a:r>
            <a:endParaRPr lang="zh-CN" altLang="en-US" sz="2000" dirty="0">
              <a:latin typeface="Comic Sans MS" panose="030F0702030302020204" pitchFamily="66" charset="0"/>
            </a:endParaRPr>
          </a:p>
          <a:p>
            <a:r>
              <a:rPr lang="zh-CN" altLang="en-US" sz="2000" dirty="0">
                <a:latin typeface="Comic Sans MS" panose="030F0702030302020204" pitchFamily="66" charset="0"/>
              </a:rPr>
              <a:t>     differences?简单总结。</a:t>
            </a:r>
            <a:endParaRPr lang="zh-CN" altLang="en-US" sz="2000" dirty="0">
              <a:latin typeface="Comic Sans MS" panose="030F0702030302020204" pitchFamily="66" charset="0"/>
            </a:endParaRPr>
          </a:p>
          <a:p>
            <a:r>
              <a:rPr lang="zh-CN" altLang="en-US" sz="2000" dirty="0">
                <a:latin typeface="Comic Sans MS" panose="030F0702030302020204" pitchFamily="66" charset="0"/>
              </a:rPr>
              <a:t>        </a:t>
            </a:r>
            <a:endParaRPr lang="zh-CN" altLang="en-US" sz="20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9217" descr="5888301_153502198000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84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矩形 9218"/>
          <p:cNvSpPr/>
          <p:nvPr/>
        </p:nvSpPr>
        <p:spPr>
          <a:xfrm>
            <a:off x="2051050" y="476250"/>
            <a:ext cx="5688013" cy="576263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rmAutofit/>
          </a:bodyPr>
          <a:p>
            <a:pPr algn="ctr"/>
            <a:r>
              <a:rPr lang="zh-CN" altLang="en-US" sz="24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latin typeface="Comic Sans MS" panose="030F0702030302020204" pitchFamily="66" charset="0"/>
                <a:ea typeface="Comic Sans MS" panose="030F0702030302020204" pitchFamily="66" charset="0"/>
              </a:rPr>
              <a:t>Lesson 10 How Many Are There?</a:t>
            </a:r>
            <a:endParaRPr lang="zh-CN" altLang="en-US" sz="24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latin typeface="Comic Sans MS" panose="030F0702030302020204" pitchFamily="66" charset="0"/>
              <a:ea typeface="Comic Sans MS" panose="030F0702030302020204" pitchFamily="66" charset="0"/>
            </a:endParaRPr>
          </a:p>
        </p:txBody>
      </p:sp>
      <p:sp>
        <p:nvSpPr>
          <p:cNvPr id="9220" name="矩形 9219"/>
          <p:cNvSpPr/>
          <p:nvPr/>
        </p:nvSpPr>
        <p:spPr>
          <a:xfrm>
            <a:off x="1692275" y="1196975"/>
            <a:ext cx="1655763" cy="701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3431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说教学过程</a:t>
            </a:r>
            <a:endParaRPr lang="zh-CN" altLang="en-US" sz="3600" b="1">
              <a:ln w="9525" cap="flat" cmpd="sng">
                <a:solidFill>
                  <a:srgbClr val="00008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9221" name="圆角矩形 9220"/>
          <p:cNvSpPr/>
          <p:nvPr/>
        </p:nvSpPr>
        <p:spPr>
          <a:xfrm>
            <a:off x="2484438" y="1268413"/>
            <a:ext cx="6191250" cy="4968875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>
              <a:latin typeface="Arial" panose="020B0604020202020204" pitchFamily="34" charset="0"/>
            </a:endParaRPr>
          </a:p>
        </p:txBody>
      </p:sp>
      <p:sp>
        <p:nvSpPr>
          <p:cNvPr id="9222" name="文本框 9221"/>
          <p:cNvSpPr txBox="1"/>
          <p:nvPr/>
        </p:nvSpPr>
        <p:spPr>
          <a:xfrm>
            <a:off x="2628900" y="1268413"/>
            <a:ext cx="6118225" cy="618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dirty="0">
                <a:latin typeface="Arial" panose="020B0604020202020204" pitchFamily="34" charset="0"/>
              </a:rPr>
              <a:t>    </a:t>
            </a:r>
            <a:r>
              <a:rPr lang="zh-CN" altLang="en-US" sz="2000" dirty="0">
                <a:latin typeface="Comic Sans MS" panose="030F0702030302020204" pitchFamily="66" charset="0"/>
              </a:rPr>
              <a:t>      2, 通过课件出示box, bus，与前一步的学习</a:t>
            </a:r>
            <a:endParaRPr lang="zh-CN" altLang="en-US" sz="2000" dirty="0">
              <a:latin typeface="Comic Sans MS" panose="030F0702030302020204" pitchFamily="66" charset="0"/>
            </a:endParaRPr>
          </a:p>
          <a:p>
            <a:r>
              <a:rPr lang="zh-CN" altLang="en-US" sz="2000" dirty="0">
                <a:latin typeface="Comic Sans MS" panose="030F0702030302020204" pitchFamily="66" charset="0"/>
              </a:rPr>
              <a:t>         方式一样，改为由学生用How many的句式，</a:t>
            </a:r>
            <a:endParaRPr lang="zh-CN" altLang="en-US" sz="2000" dirty="0">
              <a:latin typeface="Comic Sans MS" panose="030F0702030302020204" pitchFamily="66" charset="0"/>
            </a:endParaRPr>
          </a:p>
          <a:p>
            <a:r>
              <a:rPr lang="zh-CN" altLang="en-US" sz="2000" dirty="0">
                <a:latin typeface="Comic Sans MS" panose="030F0702030302020204" pitchFamily="66" charset="0"/>
              </a:rPr>
              <a:t>简单列表请同学找一找你还知道哪些这样的词：</a:t>
            </a:r>
            <a:endParaRPr lang="zh-CN" altLang="en-US" sz="2000" dirty="0">
              <a:latin typeface="Comic Sans MS" panose="030F0702030302020204" pitchFamily="66" charset="0"/>
            </a:endParaRPr>
          </a:p>
          <a:p>
            <a:endParaRPr lang="zh-CN" altLang="en-US" sz="2000" dirty="0">
              <a:latin typeface="Comic Sans MS" panose="030F0702030302020204" pitchFamily="66" charset="0"/>
            </a:endParaRPr>
          </a:p>
          <a:p>
            <a:endParaRPr lang="zh-CN" altLang="en-US" sz="2000" dirty="0">
              <a:latin typeface="Comic Sans MS" panose="030F0702030302020204" pitchFamily="66" charset="0"/>
            </a:endParaRPr>
          </a:p>
          <a:p>
            <a:endParaRPr lang="zh-CN" altLang="en-US" sz="2000" dirty="0">
              <a:latin typeface="Comic Sans MS" panose="030F0702030302020204" pitchFamily="66" charset="0"/>
            </a:endParaRPr>
          </a:p>
          <a:p>
            <a:endParaRPr lang="zh-CN" altLang="en-US" sz="2000" dirty="0">
              <a:latin typeface="Comic Sans MS" panose="030F0702030302020204" pitchFamily="66" charset="0"/>
            </a:endParaRPr>
          </a:p>
          <a:p>
            <a:endParaRPr lang="zh-CN" altLang="en-US" sz="2000" dirty="0">
              <a:latin typeface="Comic Sans MS" panose="030F0702030302020204" pitchFamily="66" charset="0"/>
            </a:endParaRPr>
          </a:p>
          <a:p>
            <a:endParaRPr lang="zh-CN" altLang="en-US" sz="2000" dirty="0">
              <a:latin typeface="Comic Sans MS" panose="030F0702030302020204" pitchFamily="66" charset="0"/>
            </a:endParaRPr>
          </a:p>
          <a:p>
            <a:endParaRPr lang="zh-CN" altLang="en-US" sz="2000" dirty="0">
              <a:latin typeface="Comic Sans MS" panose="030F0702030302020204" pitchFamily="66" charset="0"/>
            </a:endParaRPr>
          </a:p>
          <a:p>
            <a:r>
              <a:rPr lang="zh-CN" altLang="en-US" sz="2000" dirty="0">
                <a:latin typeface="Comic Sans MS" panose="030F0702030302020204" pitchFamily="66" charset="0"/>
              </a:rPr>
              <a:t>       3, 学习以o结尾的词变复数。可多举几个例子，如hero, kangaroo。Sometimes they have an </a:t>
            </a:r>
            <a:r>
              <a:rPr lang="zh-CN" altLang="en-US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es</a:t>
            </a:r>
            <a:r>
              <a:rPr lang="zh-CN" altLang="en-US" sz="2000" dirty="0">
                <a:latin typeface="Comic Sans MS" panose="030F0702030302020204" pitchFamily="66" charset="0"/>
              </a:rPr>
              <a:t>. Sometimes they have an </a:t>
            </a:r>
            <a:r>
              <a:rPr lang="zh-CN" altLang="en-US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s</a:t>
            </a:r>
            <a:r>
              <a:rPr lang="zh-CN" altLang="en-US" sz="2000" dirty="0">
                <a:latin typeface="Comic Sans MS" panose="030F0702030302020204" pitchFamily="66" charset="0"/>
              </a:rPr>
              <a:t>.</a:t>
            </a:r>
            <a:endParaRPr lang="zh-CN" altLang="en-US" sz="2000" dirty="0">
              <a:latin typeface="Comic Sans MS" panose="030F0702030302020204" pitchFamily="66" charset="0"/>
            </a:endParaRPr>
          </a:p>
          <a:p>
            <a:r>
              <a:rPr lang="zh-CN" altLang="en-US" sz="2000" dirty="0">
                <a:latin typeface="Comic Sans MS" panose="030F0702030302020204" pitchFamily="66" charset="0"/>
              </a:rPr>
              <a:t>       4, 学习man, woman, child这些特殊的名词复数，</a:t>
            </a:r>
            <a:endParaRPr lang="zh-CN" altLang="en-US" sz="2000" dirty="0">
              <a:latin typeface="Comic Sans MS" panose="030F0702030302020204" pitchFamily="66" charset="0"/>
            </a:endParaRPr>
          </a:p>
          <a:p>
            <a:r>
              <a:rPr lang="zh-CN" altLang="en-US" sz="2000" dirty="0">
                <a:latin typeface="Comic Sans MS" panose="030F0702030302020204" pitchFamily="66" charset="0"/>
              </a:rPr>
              <a:t>同样可以出示简单列表，请学生找出学过的特殊名</a:t>
            </a:r>
            <a:endParaRPr lang="zh-CN" altLang="en-US" sz="2000" dirty="0">
              <a:latin typeface="Comic Sans MS" panose="030F0702030302020204" pitchFamily="66" charset="0"/>
            </a:endParaRPr>
          </a:p>
          <a:p>
            <a:r>
              <a:rPr lang="zh-CN" altLang="en-US" sz="2000" dirty="0">
                <a:latin typeface="Comic Sans MS" panose="030F0702030302020204" pitchFamily="66" charset="0"/>
              </a:rPr>
              <a:t>      词复数。</a:t>
            </a:r>
            <a:endParaRPr lang="zh-CN" altLang="en-US" sz="2000" dirty="0">
              <a:latin typeface="Comic Sans MS" panose="030F0702030302020204" pitchFamily="66" charset="0"/>
            </a:endParaRPr>
          </a:p>
          <a:p>
            <a:r>
              <a:rPr lang="zh-CN" altLang="en-US" sz="2000" dirty="0">
                <a:latin typeface="Comic Sans MS" panose="030F0702030302020204" pitchFamily="66" charset="0"/>
              </a:rPr>
              <a:t>       </a:t>
            </a:r>
            <a:endParaRPr lang="zh-CN" altLang="en-US" sz="2000" dirty="0">
              <a:latin typeface="Comic Sans MS" panose="030F0702030302020204" pitchFamily="66" charset="0"/>
            </a:endParaRPr>
          </a:p>
          <a:p>
            <a:endParaRPr lang="zh-CN" altLang="en-US" sz="2000" dirty="0">
              <a:latin typeface="Comic Sans MS" panose="030F0702030302020204" pitchFamily="66" charset="0"/>
            </a:endParaRPr>
          </a:p>
          <a:p>
            <a:endParaRPr lang="zh-CN" altLang="en-US" sz="2000" dirty="0">
              <a:latin typeface="Comic Sans MS" panose="030F0702030302020204" pitchFamily="66" charset="0"/>
            </a:endParaRPr>
          </a:p>
          <a:p>
            <a:r>
              <a:rPr lang="zh-CN" altLang="en-US" sz="2000" dirty="0">
                <a:latin typeface="Comic Sans MS" panose="030F0702030302020204" pitchFamily="66" charset="0"/>
              </a:rPr>
              <a:t>       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graphicFrame>
        <p:nvGraphicFramePr>
          <p:cNvPr id="9223" name="表格 9222"/>
          <p:cNvGraphicFramePr/>
          <p:nvPr/>
        </p:nvGraphicFramePr>
        <p:xfrm>
          <a:off x="4049713" y="2238375"/>
          <a:ext cx="3362325" cy="2095500"/>
        </p:xfrm>
        <a:graphic>
          <a:graphicData uri="http://schemas.openxmlformats.org/drawingml/2006/table">
            <a:tbl>
              <a:tblPr/>
              <a:tblGrid>
                <a:gridCol w="1725613"/>
                <a:gridCol w="1636712"/>
              </a:tblGrid>
              <a:tr h="371475">
                <a:tc gridSpan="2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b="1" dirty="0">
                          <a:latin typeface="Calibri" panose="020F0502020204030204" pitchFamily="34" charset="0"/>
                        </a:rPr>
                        <a:t>(总结) 以s, x, sh, ch结尾的词+es</a:t>
                      </a:r>
                      <a:endParaRPr lang="zh-CN" altLang="en-US" sz="1800" b="1" dirty="0">
                        <a:latin typeface="Calibri" panose="020F0502020204030204" pitchFamily="34" charset="0"/>
                      </a:endParaRPr>
                    </a:p>
                  </a:txBody>
                  <a:tcPr marL="90170" marR="90170" marT="46990" marB="46990" vert="horz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12D">
                        <a:alpha val="100000"/>
                      </a:srgbClr>
                    </a:solidFill>
                  </a:tcPr>
                </a:tc>
                <a:tc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6830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            单数</a:t>
                      </a: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0170" marR="90170" marT="46990" marB="46990" vert="horz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12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            复数</a:t>
                      </a: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0170" marR="90170" marT="46990" marB="46990" vert="horz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12D">
                        <a:alpha val="100000"/>
                      </a:srgbClr>
                    </a:solidFill>
                  </a:tcPr>
                </a:tc>
              </a:tr>
              <a:tr h="135572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bo</a:t>
                      </a:r>
                      <a:r>
                        <a:rPr lang="zh-CN" altLang="en-US" sz="1800" i="1" u="sng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x </a:t>
                      </a:r>
                      <a:r>
                        <a:rPr lang="zh-CN" alt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bu</a:t>
                      </a:r>
                      <a:r>
                        <a:rPr lang="zh-CN" altLang="en-US" sz="1800" i="1" u="sng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s</a:t>
                      </a:r>
                      <a:endParaRPr lang="zh-CN" altLang="en-US" sz="1800" i="1" u="sng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di</a:t>
                      </a:r>
                      <a:r>
                        <a:rPr lang="zh-CN" altLang="en-US" sz="1800" i="1" u="sng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sh</a:t>
                      </a:r>
                      <a:r>
                        <a:rPr lang="zh-CN" alt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  </a:t>
                      </a: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1800" dirty="0">
                          <a:solidFill>
                            <a:srgbClr val="000000"/>
                          </a:solidFill>
                          <a:sym typeface="Arial" panose="020B0604020202020204" pitchFamily="34" charset="0"/>
                        </a:rPr>
                        <a:t>¦</a:t>
                      </a:r>
                      <a:r>
                        <a:rPr lang="zh-CN" alt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   </a:t>
                      </a: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0170" marR="90170" marT="46990" marB="4699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12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box</a:t>
                      </a:r>
                      <a:r>
                        <a:rPr lang="zh-CN" altLang="en-US" sz="180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</a:rPr>
                        <a:t>es</a:t>
                      </a:r>
                      <a:endParaRPr lang="zh-CN" altLang="en-US" sz="1800" dirty="0">
                        <a:solidFill>
                          <a:srgbClr val="FF0000"/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1800" dirty="0">
                          <a:latin typeface="Calibri" panose="020F0502020204030204" pitchFamily="34" charset="0"/>
                        </a:rPr>
                        <a:t>bus</a:t>
                      </a:r>
                      <a:r>
                        <a:rPr lang="zh-CN" altLang="en-US" sz="180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</a:rPr>
                        <a:t>es</a:t>
                      </a:r>
                      <a:endParaRPr lang="zh-CN" altLang="en-US" sz="1800" dirty="0">
                        <a:solidFill>
                          <a:srgbClr val="FF0000"/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1800" dirty="0">
                          <a:latin typeface="Calibri" panose="020F0502020204030204" pitchFamily="34" charset="0"/>
                        </a:rPr>
                        <a:t>dish</a:t>
                      </a:r>
                      <a:r>
                        <a:rPr lang="zh-CN" altLang="en-US" sz="180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</a:rPr>
                        <a:t>es</a:t>
                      </a:r>
                      <a:endParaRPr lang="zh-CN" altLang="en-US" sz="1800" dirty="0">
                        <a:solidFill>
                          <a:srgbClr val="FF0000"/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1800" dirty="0">
                          <a:sym typeface="Arial" panose="020B0604020202020204" pitchFamily="34" charset="0"/>
                        </a:rPr>
                        <a:t>¦</a:t>
                      </a:r>
                      <a:endParaRPr lang="zh-CN" altLang="en-US" sz="1800" dirty="0">
                        <a:sym typeface="Arial" panose="020B0604020202020204" pitchFamily="34" charset="0"/>
                      </a:endParaRPr>
                    </a:p>
                  </a:txBody>
                  <a:tcPr marL="90170" marR="90170" marT="46990" marB="46990" vert="horz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12D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10241" descr="5888301_153502198000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8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矩形 10242"/>
          <p:cNvSpPr/>
          <p:nvPr/>
        </p:nvSpPr>
        <p:spPr>
          <a:xfrm>
            <a:off x="2051050" y="476250"/>
            <a:ext cx="5688013" cy="576263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rmAutofit/>
          </a:bodyPr>
          <a:p>
            <a:pPr algn="ctr"/>
            <a:r>
              <a:rPr lang="zh-CN" altLang="en-US" sz="24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latin typeface="Comic Sans MS" panose="030F0702030302020204" pitchFamily="66" charset="0"/>
                <a:ea typeface="Comic Sans MS" panose="030F0702030302020204" pitchFamily="66" charset="0"/>
              </a:rPr>
              <a:t>Lesson 10 How Many Are There?</a:t>
            </a:r>
            <a:endParaRPr lang="zh-CN" altLang="en-US" sz="24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latin typeface="Comic Sans MS" panose="030F0702030302020204" pitchFamily="66" charset="0"/>
              <a:ea typeface="Comic Sans MS" panose="030F0702030302020204" pitchFamily="66" charset="0"/>
            </a:endParaRPr>
          </a:p>
        </p:txBody>
      </p:sp>
      <p:sp>
        <p:nvSpPr>
          <p:cNvPr id="10244" name="矩形 10243"/>
          <p:cNvSpPr/>
          <p:nvPr/>
        </p:nvSpPr>
        <p:spPr>
          <a:xfrm>
            <a:off x="1692275" y="1196975"/>
            <a:ext cx="1655763" cy="701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3431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说教学过程</a:t>
            </a:r>
            <a:endParaRPr lang="zh-CN" altLang="en-US" sz="3600" b="1">
              <a:ln w="9525" cap="flat" cmpd="sng">
                <a:solidFill>
                  <a:srgbClr val="00008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245" name="圆角矩形 10244"/>
          <p:cNvSpPr/>
          <p:nvPr/>
        </p:nvSpPr>
        <p:spPr>
          <a:xfrm>
            <a:off x="2484438" y="1270000"/>
            <a:ext cx="6191250" cy="4032250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>
              <a:latin typeface="Arial" panose="020B0604020202020204" pitchFamily="34" charset="0"/>
            </a:endParaRPr>
          </a:p>
        </p:txBody>
      </p:sp>
      <p:sp>
        <p:nvSpPr>
          <p:cNvPr id="10246" name="文本框 10245"/>
          <p:cNvSpPr txBox="1"/>
          <p:nvPr/>
        </p:nvSpPr>
        <p:spPr>
          <a:xfrm>
            <a:off x="2628900" y="1339850"/>
            <a:ext cx="6118225" cy="3444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dirty="0">
                <a:latin typeface="Arial" panose="020B0604020202020204" pitchFamily="34" charset="0"/>
              </a:rPr>
              <a:t>          </a:t>
            </a:r>
            <a:r>
              <a:rPr lang="zh-CN" altLang="en-US" sz="20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5，最后，为学生拓展以y结尾的名词复数。</a:t>
            </a:r>
            <a:endParaRPr lang="zh-CN" altLang="en-US" sz="20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r>
              <a:rPr lang="zh-CN" altLang="en-US" sz="20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      6，做Tic-Tac-Toe的活动，巩固本课所学。</a:t>
            </a:r>
            <a:endParaRPr lang="zh-CN" altLang="en-US" sz="20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r>
              <a:rPr lang="zh-CN" altLang="en-US" sz="20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    7, 儿歌:</a:t>
            </a:r>
            <a:endParaRPr lang="zh-CN" altLang="en-US" sz="20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r>
              <a:rPr lang="zh-CN" altLang="en-US" sz="20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    Pencil, pencil</a:t>
            </a:r>
            <a:r>
              <a:rPr lang="zh-CN" altLang="en-US" sz="2000" b="1" dirty="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s</a:t>
            </a:r>
            <a:r>
              <a:rPr lang="zh-CN" altLang="en-US" sz="20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.      How many are there.</a:t>
            </a:r>
            <a:endParaRPr lang="zh-CN" altLang="en-US" sz="20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r>
              <a:rPr lang="zh-CN" altLang="en-US" sz="20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    Box,   box</a:t>
            </a:r>
            <a:r>
              <a:rPr lang="zh-CN" altLang="en-US" sz="2000" b="1" dirty="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es</a:t>
            </a:r>
            <a:r>
              <a:rPr lang="zh-CN" altLang="en-US" sz="20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.       How many are there.</a:t>
            </a:r>
            <a:endParaRPr lang="zh-CN" altLang="en-US" sz="20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r>
              <a:rPr lang="zh-CN" altLang="en-US" sz="20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    Bus,   bus</a:t>
            </a:r>
            <a:r>
              <a:rPr lang="zh-CN" altLang="en-US" sz="2000" b="1" dirty="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es</a:t>
            </a:r>
            <a:r>
              <a:rPr lang="zh-CN" altLang="en-US" sz="20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.        How many are there.</a:t>
            </a:r>
            <a:endParaRPr lang="zh-CN" altLang="en-US" sz="20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r>
              <a:rPr lang="zh-CN" altLang="en-US" sz="20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    Tomato, tomato</a:t>
            </a:r>
            <a:r>
              <a:rPr lang="zh-CN" altLang="en-US" sz="2000" b="1" dirty="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es</a:t>
            </a:r>
            <a:r>
              <a:rPr lang="zh-CN" altLang="en-US" sz="20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,  How many are there.</a:t>
            </a:r>
            <a:endParaRPr lang="zh-CN" altLang="en-US" sz="20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r>
              <a:rPr lang="zh-CN" altLang="en-US" sz="20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    Photo, photo</a:t>
            </a:r>
            <a:r>
              <a:rPr lang="zh-CN" altLang="en-US" sz="2000" b="1" dirty="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s</a:t>
            </a:r>
            <a:r>
              <a:rPr lang="zh-CN" altLang="en-US" sz="20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,       How many are there.</a:t>
            </a:r>
            <a:endParaRPr lang="zh-CN" altLang="en-US" sz="20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r>
              <a:rPr lang="zh-CN" altLang="en-US" sz="20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    Woman, wom</a:t>
            </a:r>
            <a:r>
              <a:rPr lang="zh-CN" altLang="en-US" sz="2000" b="1" dirty="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e</a:t>
            </a:r>
            <a:r>
              <a:rPr lang="zh-CN" altLang="en-US" sz="20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n,     How many are there.</a:t>
            </a:r>
            <a:endParaRPr lang="zh-CN" altLang="en-US" sz="20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r>
              <a:rPr lang="zh-CN" altLang="en-US" sz="20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    Child,  child</a:t>
            </a:r>
            <a:r>
              <a:rPr lang="zh-CN" altLang="en-US" sz="2000" b="1" dirty="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ren</a:t>
            </a:r>
            <a:r>
              <a:rPr lang="zh-CN" altLang="en-US" sz="20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,    How many are there.</a:t>
            </a:r>
            <a:endParaRPr lang="zh-CN" altLang="en-US" sz="20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r>
              <a:rPr lang="zh-CN" altLang="en-US" sz="20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    8, 课堂小结。  </a:t>
            </a:r>
            <a:r>
              <a:rPr lang="zh-CN" altLang="en-US" sz="2000" dirty="0">
                <a:latin typeface="Comic Sans MS" panose="030F0702030302020204" pitchFamily="66" charset="0"/>
              </a:rPr>
              <a:t>     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11265" descr="5888301_153502198000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8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矩形 11266"/>
          <p:cNvSpPr/>
          <p:nvPr/>
        </p:nvSpPr>
        <p:spPr>
          <a:xfrm>
            <a:off x="2051050" y="476250"/>
            <a:ext cx="5688013" cy="576263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rmAutofit/>
          </a:bodyPr>
          <a:p>
            <a:pPr algn="ctr"/>
            <a:r>
              <a:rPr lang="zh-CN" altLang="en-US" sz="24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latin typeface="Comic Sans MS" panose="030F0702030302020204" pitchFamily="66" charset="0"/>
                <a:ea typeface="Comic Sans MS" panose="030F0702030302020204" pitchFamily="66" charset="0"/>
              </a:rPr>
              <a:t>Lesson 10 How Many Are There?</a:t>
            </a:r>
            <a:endParaRPr lang="zh-CN" altLang="en-US" sz="24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latin typeface="Comic Sans MS" panose="030F0702030302020204" pitchFamily="66" charset="0"/>
              <a:ea typeface="Comic Sans MS" panose="030F0702030302020204" pitchFamily="66" charset="0"/>
            </a:endParaRPr>
          </a:p>
        </p:txBody>
      </p:sp>
      <p:sp>
        <p:nvSpPr>
          <p:cNvPr id="11268" name="矩形 11267"/>
          <p:cNvSpPr/>
          <p:nvPr/>
        </p:nvSpPr>
        <p:spPr>
          <a:xfrm>
            <a:off x="1692275" y="1196975"/>
            <a:ext cx="1655763" cy="701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3431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说板书设计</a:t>
            </a:r>
            <a:endParaRPr lang="zh-CN" altLang="en-US" sz="3600" b="1">
              <a:ln w="9525" cap="flat" cmpd="sng">
                <a:solidFill>
                  <a:srgbClr val="00008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1269" name="圆角矩形 11268"/>
          <p:cNvSpPr/>
          <p:nvPr/>
        </p:nvSpPr>
        <p:spPr>
          <a:xfrm>
            <a:off x="2484438" y="1270000"/>
            <a:ext cx="6191250" cy="3527425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270" name="文本框 11269"/>
          <p:cNvSpPr txBox="1"/>
          <p:nvPr/>
        </p:nvSpPr>
        <p:spPr>
          <a:xfrm>
            <a:off x="2628900" y="1339850"/>
            <a:ext cx="6118225" cy="3962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dirty="0">
                <a:latin typeface="Arial" panose="020B0604020202020204" pitchFamily="34" charset="0"/>
              </a:rPr>
              <a:t>           </a:t>
            </a:r>
            <a:endParaRPr lang="zh-CN" altLang="en-US" sz="2000" b="1" dirty="0">
              <a:latin typeface="Comic Sans MS" panose="030F0702030302020204" pitchFamily="66" charset="0"/>
            </a:endParaRPr>
          </a:p>
          <a:p>
            <a:r>
              <a:rPr lang="zh-CN" altLang="en-US" sz="2000" dirty="0">
                <a:latin typeface="Arial" panose="020B0604020202020204" pitchFamily="34" charset="0"/>
              </a:rPr>
              <a:t>   </a:t>
            </a:r>
            <a:r>
              <a:rPr lang="zh-CN" altLang="en-US" sz="2000" dirty="0">
                <a:latin typeface="Comic Sans MS" panose="030F0702030302020204" pitchFamily="66" charset="0"/>
              </a:rPr>
              <a:t>      </a:t>
            </a:r>
            <a:r>
              <a:rPr lang="zh-CN" altLang="en-US" sz="2000" b="1" dirty="0">
                <a:latin typeface="Comic Sans MS" panose="030F0702030302020204" pitchFamily="66" charset="0"/>
              </a:rPr>
              <a:t>Lesson 10   How Many Are There? </a:t>
            </a:r>
            <a:endParaRPr lang="zh-CN" altLang="en-US" sz="2000" b="1" dirty="0">
              <a:latin typeface="Comic Sans MS" panose="030F0702030302020204" pitchFamily="66" charset="0"/>
            </a:endParaRPr>
          </a:p>
          <a:p>
            <a:r>
              <a:rPr lang="zh-CN" altLang="en-US" sz="2000" b="1" dirty="0">
                <a:latin typeface="Comic Sans MS" panose="030F0702030302020204" pitchFamily="66" charset="0"/>
              </a:rPr>
              <a:t> </a:t>
            </a:r>
            <a:endParaRPr lang="zh-CN" altLang="en-US" sz="2000" b="1" dirty="0">
              <a:latin typeface="Comic Sans MS" panose="030F0702030302020204" pitchFamily="66" charset="0"/>
            </a:endParaRPr>
          </a:p>
          <a:p>
            <a:r>
              <a:rPr lang="zh-CN" altLang="en-US" sz="2000" b="1" dirty="0">
                <a:latin typeface="Comic Sans MS" panose="030F0702030302020204" pitchFamily="66" charset="0"/>
              </a:rPr>
              <a:t> This   is   one   pencil. / box  / tomato </a:t>
            </a:r>
            <a:r>
              <a:rPr lang="zh-CN" altLang="en-US" sz="2000" b="1" dirty="0">
                <a:latin typeface="Comic Sans MS" panose="030F0702030302020204" pitchFamily="66" charset="0"/>
                <a:sym typeface="Arial" panose="020B0604020202020204" pitchFamily="34" charset="0"/>
              </a:rPr>
              <a:t>…</a:t>
            </a:r>
            <a:endParaRPr lang="zh-CN" altLang="en-US" sz="2000" b="1" dirty="0">
              <a:latin typeface="Comic Sans MS" panose="030F0702030302020204" pitchFamily="66" charset="0"/>
              <a:sym typeface="Arial" panose="020B0604020202020204" pitchFamily="34" charset="0"/>
            </a:endParaRPr>
          </a:p>
          <a:p>
            <a:endParaRPr lang="zh-CN" altLang="en-US" sz="2000" b="1" dirty="0">
              <a:latin typeface="Comic Sans MS" panose="030F0702030302020204" pitchFamily="66" charset="0"/>
            </a:endParaRPr>
          </a:p>
          <a:p>
            <a:r>
              <a:rPr lang="zh-CN" altLang="en-US" sz="2000" b="1" dirty="0">
                <a:latin typeface="Comic Sans MS" panose="030F0702030302020204" pitchFamily="66" charset="0"/>
              </a:rPr>
              <a:t> These are many pencil</a:t>
            </a:r>
            <a:r>
              <a:rPr lang="zh-CN" altLang="en-U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</a:t>
            </a:r>
            <a:r>
              <a:rPr lang="zh-CN" altLang="en-US" sz="2000" b="1" dirty="0">
                <a:latin typeface="Comic Sans MS" panose="030F0702030302020204" pitchFamily="66" charset="0"/>
              </a:rPr>
              <a:t>./ box</a:t>
            </a:r>
            <a:r>
              <a:rPr lang="zh-CN" altLang="en-U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es</a:t>
            </a:r>
            <a:r>
              <a:rPr lang="zh-CN" altLang="en-US" sz="2000" b="1" dirty="0">
                <a:latin typeface="Comic Sans MS" panose="030F0702030302020204" pitchFamily="66" charset="0"/>
              </a:rPr>
              <a:t>/ tomatoes </a:t>
            </a:r>
            <a:r>
              <a:rPr lang="zh-CN" altLang="en-US" sz="2000" b="1" dirty="0">
                <a:latin typeface="Comic Sans MS" panose="030F0702030302020204" pitchFamily="66" charset="0"/>
                <a:sym typeface="Arial" panose="020B0604020202020204" pitchFamily="34" charset="0"/>
              </a:rPr>
              <a:t>…</a:t>
            </a:r>
            <a:r>
              <a:rPr lang="zh-CN" altLang="en-US" sz="2000" b="1" dirty="0">
                <a:latin typeface="Comic Sans MS" panose="030F0702030302020204" pitchFamily="66" charset="0"/>
              </a:rPr>
              <a:t> </a:t>
            </a:r>
            <a:endParaRPr lang="zh-CN" altLang="en-US" sz="2000" b="1" dirty="0">
              <a:latin typeface="Comic Sans MS" panose="030F0702030302020204" pitchFamily="66" charset="0"/>
            </a:endParaRPr>
          </a:p>
          <a:p>
            <a:r>
              <a:rPr lang="zh-CN" altLang="en-US" sz="2000" b="1" dirty="0">
                <a:latin typeface="Comic Sans MS" panose="030F0702030302020204" pitchFamily="66" charset="0"/>
              </a:rPr>
              <a:t>  </a:t>
            </a:r>
            <a:r>
              <a:rPr lang="zh-CN" altLang="en-US" sz="2000" dirty="0">
                <a:latin typeface="Comic Sans MS" panose="030F0702030302020204" pitchFamily="66" charset="0"/>
              </a:rPr>
              <a:t>     </a:t>
            </a:r>
            <a:endParaRPr lang="zh-CN" altLang="en-US" sz="2000" dirty="0">
              <a:latin typeface="Comic Sans MS" panose="030F0702030302020204" pitchFamily="66" charset="0"/>
            </a:endParaRPr>
          </a:p>
          <a:p>
            <a:r>
              <a:rPr lang="zh-CN" altLang="en-US" sz="2000" b="1" dirty="0">
                <a:latin typeface="Comic Sans MS" panose="030F0702030302020204" pitchFamily="66" charset="0"/>
              </a:rPr>
              <a:t>   How many are there?</a:t>
            </a:r>
            <a:endParaRPr lang="zh-CN" altLang="en-US" sz="2000" b="1" dirty="0">
              <a:latin typeface="Comic Sans MS" panose="030F0702030302020204" pitchFamily="66" charset="0"/>
            </a:endParaRPr>
          </a:p>
          <a:p>
            <a:endParaRPr lang="zh-CN" altLang="en-US" sz="2000" b="1" dirty="0">
              <a:latin typeface="Comic Sans MS" panose="030F0702030302020204" pitchFamily="66" charset="0"/>
            </a:endParaRPr>
          </a:p>
          <a:p>
            <a:r>
              <a:rPr lang="zh-CN" altLang="en-US" sz="2000" b="1" dirty="0">
                <a:latin typeface="Comic Sans MS" panose="030F0702030302020204" pitchFamily="66" charset="0"/>
              </a:rPr>
              <a:t>   How many </a:t>
            </a:r>
            <a:r>
              <a:rPr lang="zh-CN" altLang="en-US" sz="2000" b="1" u="sng" dirty="0">
                <a:latin typeface="Comic Sans MS" panose="030F0702030302020204" pitchFamily="66" charset="0"/>
              </a:rPr>
              <a:t> pencil</a:t>
            </a:r>
            <a:r>
              <a:rPr lang="zh-CN" altLang="en-US" sz="2000" b="1" u="sng" dirty="0">
                <a:solidFill>
                  <a:srgbClr val="FF0000"/>
                </a:solidFill>
                <a:latin typeface="Comic Sans MS" panose="030F0702030302020204" pitchFamily="66" charset="0"/>
              </a:rPr>
              <a:t>s</a:t>
            </a:r>
            <a:r>
              <a:rPr lang="zh-CN" altLang="en-U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zh-CN" altLang="en-US" sz="2000" b="1" dirty="0">
                <a:latin typeface="Comic Sans MS" panose="030F0702030302020204" pitchFamily="66" charset="0"/>
              </a:rPr>
              <a:t>are there?</a:t>
            </a:r>
            <a:endParaRPr lang="zh-CN" altLang="en-US" sz="2000" b="1" u="sng" dirty="0">
              <a:latin typeface="Comic Sans MS" panose="030F0702030302020204" pitchFamily="66" charset="0"/>
            </a:endParaRPr>
          </a:p>
          <a:p>
            <a:endParaRPr lang="zh-CN" altLang="en-US" b="1" u="sng" dirty="0">
              <a:latin typeface="Comic Sans MS" panose="030F0702030302020204" pitchFamily="66" charset="0"/>
            </a:endParaRPr>
          </a:p>
          <a:p>
            <a:endParaRPr lang="zh-CN" altLang="en-US" b="1" dirty="0">
              <a:latin typeface="Comic Sans MS" panose="030F0702030302020204" pitchFamily="66" charset="0"/>
            </a:endParaRPr>
          </a:p>
          <a:p>
            <a:endParaRPr lang="zh-CN" altLang="en-US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2888</Words>
  <Application>WPS 演示</Application>
  <PresentationFormat>在屏幕上显示</PresentationFormat>
  <Paragraphs>152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Wingdings</vt:lpstr>
      <vt:lpstr>Comic Sans MS</vt:lpstr>
      <vt:lpstr>华文行楷</vt:lpstr>
      <vt:lpstr>Calibri</vt:lpstr>
      <vt:lpstr>微软雅黑</vt:lpstr>
      <vt:lpstr>Arial Unicode MS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7</cp:revision>
  <dcterms:created xsi:type="dcterms:W3CDTF">2014-09-17T07:34:00Z</dcterms:created>
  <dcterms:modified xsi:type="dcterms:W3CDTF">2023-09-30T11:44:57Z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AFFDD37612984C038A3F71C12F870854_13</vt:lpwstr>
  </property>
</Properties>
</file>