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9" r:id="rId3"/>
  </p:sldMasterIdLst>
  <p:notesMasterIdLst>
    <p:notesMasterId r:id="rId49"/>
  </p:notesMasterIdLst>
  <p:handoutMasterIdLst>
    <p:handoutMasterId r:id="rId50"/>
  </p:handoutMasterIdLst>
  <p:sldIdLst>
    <p:sldId id="369" r:id="rId4"/>
    <p:sldId id="520" r:id="rId5"/>
    <p:sldId id="425" r:id="rId6"/>
    <p:sldId id="519" r:id="rId7"/>
    <p:sldId id="528" r:id="rId8"/>
    <p:sldId id="429" r:id="rId9"/>
    <p:sldId id="476" r:id="rId10"/>
    <p:sldId id="522" r:id="rId11"/>
    <p:sldId id="570" r:id="rId12"/>
    <p:sldId id="568" r:id="rId13"/>
    <p:sldId id="569" r:id="rId14"/>
    <p:sldId id="571" r:id="rId15"/>
    <p:sldId id="572" r:id="rId16"/>
    <p:sldId id="573" r:id="rId17"/>
    <p:sldId id="574" r:id="rId18"/>
    <p:sldId id="530" r:id="rId19"/>
    <p:sldId id="529" r:id="rId20"/>
    <p:sldId id="531" r:id="rId21"/>
    <p:sldId id="540" r:id="rId22"/>
    <p:sldId id="541" r:id="rId23"/>
    <p:sldId id="542" r:id="rId24"/>
    <p:sldId id="543" r:id="rId25"/>
    <p:sldId id="544" r:id="rId26"/>
    <p:sldId id="545" r:id="rId27"/>
    <p:sldId id="546" r:id="rId28"/>
    <p:sldId id="547" r:id="rId29"/>
    <p:sldId id="548" r:id="rId30"/>
    <p:sldId id="549" r:id="rId31"/>
    <p:sldId id="550" r:id="rId32"/>
    <p:sldId id="553" r:id="rId33"/>
    <p:sldId id="551" r:id="rId34"/>
    <p:sldId id="552" r:id="rId35"/>
    <p:sldId id="556" r:id="rId36"/>
    <p:sldId id="557" r:id="rId37"/>
    <p:sldId id="558" r:id="rId38"/>
    <p:sldId id="559" r:id="rId39"/>
    <p:sldId id="560" r:id="rId40"/>
    <p:sldId id="561" r:id="rId41"/>
    <p:sldId id="562" r:id="rId42"/>
    <p:sldId id="563" r:id="rId43"/>
    <p:sldId id="564" r:id="rId44"/>
    <p:sldId id="565" r:id="rId45"/>
    <p:sldId id="566" r:id="rId46"/>
    <p:sldId id="567" r:id="rId47"/>
    <p:sldId id="606" r:id="rId48"/>
  </p:sldIdLst>
  <p:sldSz cx="9144000" cy="6858000" type="screen4x3"/>
  <p:notesSz cx="6858000" cy="9144000"/>
  <p:custDataLst>
    <p:tags r:id="rId5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27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FF"/>
    <a:srgbClr val="0000FF"/>
    <a:srgbClr val="FFDB93"/>
    <a:srgbClr val="FF99CC"/>
    <a:srgbClr val="FF7C80"/>
    <a:srgbClr val="99CCFF"/>
    <a:srgbClr val="ED8C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293"/>
  </p:normalViewPr>
  <p:slideViewPr>
    <p:cSldViewPr showGuides="1">
      <p:cViewPr varScale="1">
        <p:scale>
          <a:sx n="65" d="100"/>
          <a:sy n="65" d="100"/>
        </p:scale>
        <p:origin x="-1524" y="-114"/>
      </p:cViewPr>
      <p:guideLst>
        <p:guide orient="horz" pos="2092"/>
        <p:guide pos="27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4" Type="http://schemas.openxmlformats.org/officeDocument/2006/relationships/tags" Target="tags/tag1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49" Type="http://schemas.openxmlformats.org/officeDocument/2006/relationships/notesMaster" Target="notesMasters/notesMaster1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7346" name="Rectangle 2"/>
          <p:cNvSpPr>
            <a:spLocks noGrp="1"/>
          </p:cNvSpPr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4099" name="Rectangle 3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36AA6-5B32-4C25-BD0C-785A1D2883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36AA6-5B32-4C25-BD0C-785A1D2883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36AA6-5B32-4C25-BD0C-785A1D2883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36AA6-5B32-4C25-BD0C-785A1D2883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36AA6-5B32-4C25-BD0C-785A1D2883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36AA6-5B32-4C25-BD0C-785A1D2883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36AA6-5B32-4C25-BD0C-785A1D2883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36AA6-5B32-4C25-BD0C-785A1D2883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36AA6-5B32-4C25-BD0C-785A1D2883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36AA6-5B32-4C25-BD0C-785A1D2883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36AA6-5B32-4C25-BD0C-785A1D2883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36AA6-5B32-4C25-BD0C-785A1D2883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36AA6-5B32-4C25-BD0C-785A1D2883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36AA6-5B32-4C25-BD0C-785A1D2883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36AA6-5B32-4C25-BD0C-785A1D2883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36AA6-5B32-4C25-BD0C-785A1D2883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36AA6-5B32-4C25-BD0C-785A1D2883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/>
            <a:fld id="{9A0DB2DC-4C9A-4742-B13C-FB6460FD3503}" type="slidenum">
              <a:rPr lang="zh-CN" altLang="zh-CN" dirty="0"/>
            </a:fld>
            <a:endParaRPr lang="zh-CN" altLang="zh-CN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36AA6-5B32-4C25-BD0C-785A1D2883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36AA6-5B32-4C25-BD0C-785A1D2883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D36AA6-5B32-4C25-BD0C-785A1D2883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ransition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image" Target="../media/image25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6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audio" Target="../media/audio2.wav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28.GI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3" name="矩形 32"/>
          <p:cNvSpPr/>
          <p:nvPr/>
        </p:nvSpPr>
        <p:spPr>
          <a:xfrm>
            <a:off x="0" y="4283075"/>
            <a:ext cx="9144000" cy="1655763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1" name="文本框 4130"/>
          <p:cNvSpPr txBox="1"/>
          <p:nvPr/>
        </p:nvSpPr>
        <p:spPr>
          <a:xfrm>
            <a:off x="1655763" y="4456113"/>
            <a:ext cx="58324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11《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论语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十二章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1547813" y="5300663"/>
            <a:ext cx="6192838" cy="0"/>
          </a:xfrm>
          <a:prstGeom prst="line">
            <a:avLst/>
          </a:prstGeom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9" name="Rectangle 3"/>
          <p:cNvSpPr/>
          <p:nvPr/>
        </p:nvSpPr>
        <p:spPr>
          <a:xfrm>
            <a:off x="457200" y="3162300"/>
            <a:ext cx="8229600" cy="6270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 dirty="0">
                <a:latin typeface="宋体" panose="02010600030101010101" pitchFamily="2" charset="-122"/>
              </a:rPr>
              <a:t>曾子每天从哪三个方面反省自己？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4821" name="Rectangle 5"/>
          <p:cNvSpPr>
            <a:spLocks noRot="1"/>
          </p:cNvSpPr>
          <p:nvPr/>
        </p:nvSpPr>
        <p:spPr>
          <a:xfrm>
            <a:off x="738188" y="4005263"/>
            <a:ext cx="7146925" cy="5492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为别人办事  与朋友交往  温习知识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   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4822" name="Rectangle 6"/>
          <p:cNvSpPr>
            <a:spLocks noRot="1"/>
          </p:cNvSpPr>
          <p:nvPr/>
        </p:nvSpPr>
        <p:spPr>
          <a:xfrm>
            <a:off x="446088" y="4754563"/>
            <a:ext cx="6934200" cy="5461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曾子对自己有什么要求？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4823" name="Rectangle 7"/>
          <p:cNvSpPr>
            <a:spLocks noRot="1"/>
          </p:cNvSpPr>
          <p:nvPr/>
        </p:nvSpPr>
        <p:spPr>
          <a:xfrm>
            <a:off x="809625" y="5513388"/>
            <a:ext cx="79390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忠（尽心力）  信（诚实）   习（温习）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1510" name="Rectangle 7"/>
          <p:cNvSpPr/>
          <p:nvPr/>
        </p:nvSpPr>
        <p:spPr>
          <a:xfrm>
            <a:off x="322263" y="1412875"/>
            <a:ext cx="8497887" cy="1284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曾子曰：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吾日三省吾身：为人谋而不忠乎？与朋友交而不信乎？传不习乎？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  <p:bldP spid="34821" grpId="0"/>
      <p:bldP spid="34822" grpId="0"/>
      <p:bldP spid="348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9" name="Rectangle 3"/>
          <p:cNvSpPr/>
          <p:nvPr/>
        </p:nvSpPr>
        <p:spPr>
          <a:xfrm>
            <a:off x="539750" y="1198563"/>
            <a:ext cx="7777163" cy="4246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重视品德修养：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每天自我反省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是否尽心尽力做事；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是否以诚信交友；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是否认真复习学过的功课。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531" name="Picture 7" descr="t01486bd0dadcdcc3ab"/>
          <p:cNvPicPr>
            <a:picLocks noChangeAspect="1"/>
          </p:cNvPicPr>
          <p:nvPr/>
        </p:nvPicPr>
        <p:blipFill>
          <a:blip r:embed="rId1"/>
          <a:srcRect b="5486"/>
          <a:stretch>
            <a:fillRect/>
          </a:stretch>
        </p:blipFill>
        <p:spPr>
          <a:xfrm>
            <a:off x="5435600" y="2063750"/>
            <a:ext cx="3408363" cy="2416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8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059">
                                            <p:txEl>
                                              <p:charRg st="8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59">
                                            <p:txEl>
                                              <p:charRg st="8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17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059">
                                            <p:txEl>
                                              <p:charRg st="17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059">
                                            <p:txEl>
                                              <p:charRg st="17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31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59">
                                            <p:txEl>
                                              <p:charRg st="31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59">
                                            <p:txEl>
                                              <p:charRg st="31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44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059">
                                            <p:txEl>
                                              <p:charRg st="44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059">
                                            <p:txEl>
                                              <p:charRg st="44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3"/>
          <p:cNvSpPr/>
          <p:nvPr/>
        </p:nvSpPr>
        <p:spPr>
          <a:xfrm>
            <a:off x="395288" y="1196975"/>
            <a:ext cx="8497887" cy="3711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8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子曰：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吾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十有五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而志于学，三十而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，四十而不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惑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，五十而知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天命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，六十而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耳顺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，七十而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从心所欲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，不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逾矩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”（</a:t>
            </a: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为政</a:t>
            </a: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19250" y="836613"/>
            <a:ext cx="33131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十五岁。有，同“又”，用于整数和零数之间。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80063" y="2205038"/>
            <a:ext cx="28797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</a:rPr>
              <a:t>立身，指能有所成就。</a:t>
            </a:r>
            <a:endParaRPr lang="zh-CN" altLang="en-US" sz="20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5288" y="2492375"/>
            <a:ext cx="165576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迷惑，疑惑。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288" y="3429000"/>
            <a:ext cx="403383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上天的意旨。古人认为天是世间万物的主宰。命，命令。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03800" y="3500438"/>
            <a:ext cx="23764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能听得进不同的意见。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1188" y="4652963"/>
            <a:ext cx="21605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越过法度。逾，越过。矩，法度。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12088" y="3500438"/>
            <a:ext cx="10080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顺从意愿。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94" name="Rectangle 18"/>
          <p:cNvSpPr/>
          <p:nvPr/>
        </p:nvSpPr>
        <p:spPr>
          <a:xfrm>
            <a:off x="250825" y="950913"/>
            <a:ext cx="8642350" cy="4397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4200" b="1" dirty="0">
                <a:solidFill>
                  <a:srgbClr val="FF0000"/>
                </a:solidFill>
                <a:latin typeface="Arial" panose="020B0604020202020204" pitchFamily="34" charset="0"/>
              </a:rPr>
              <a:t>翻译：      </a:t>
            </a:r>
            <a:endParaRPr lang="zh-CN" altLang="en-US" sz="4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       孔子说：“我十五岁时，有志于做学问；三十岁时有所成就，说话办事都有把握；四十岁，心里不再感到迷惑；五十岁知道天命是什么；六十岁能吸取各种见解而加以容纳；七十岁我就可以随心所欲，但也不会越出规矩。” 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icture 5" descr="t011ac91af014cc40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9338" y="5445125"/>
            <a:ext cx="1260475" cy="1223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Rectangle 3"/>
          <p:cNvSpPr/>
          <p:nvPr/>
        </p:nvSpPr>
        <p:spPr>
          <a:xfrm>
            <a:off x="468313" y="1268413"/>
            <a:ext cx="8229600" cy="3776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</a:rPr>
              <a:t>本章是孔子自述他学习和提高修养的过程。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600" b="1" dirty="0">
                <a:solidFill>
                  <a:srgbClr val="0000FF"/>
                </a:solidFill>
                <a:latin typeface="Arial" panose="020B0604020202020204" pitchFamily="34" charset="0"/>
              </a:rPr>
              <a:t>1.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</a:rPr>
              <a:t>从本章来看，学习和修养的过程可分为几个阶段？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十五岁到四十岁：学习领会</a:t>
            </a:r>
            <a:endParaRPr lang="zh-CN" altLang="en-US" sz="2600" b="1" dirty="0"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五十、六十岁：安心立命，不受外界左右</a:t>
            </a:r>
            <a:endParaRPr lang="zh-CN" altLang="en-US" sz="2600" b="1" dirty="0"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七十：主观意识和做人规则融合为一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1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2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131">
                                            <p:txEl>
                                              <p:charRg st="20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4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8131">
                                            <p:txEl>
                                              <p:charRg st="45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58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8131">
                                            <p:txEl>
                                              <p:charRg st="58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77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8131">
                                            <p:txEl>
                                              <p:charRg st="77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5" name="Rectangle 3"/>
          <p:cNvSpPr/>
          <p:nvPr/>
        </p:nvSpPr>
        <p:spPr>
          <a:xfrm>
            <a:off x="457200" y="1117600"/>
            <a:ext cx="8229600" cy="4660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</a:rPr>
              <a:t>2.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</a:rPr>
              <a:t>道德修养的最高境界是怎样的？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000" b="1" dirty="0">
                <a:latin typeface="Arial" panose="020B0604020202020204" pitchFamily="34" charset="0"/>
              </a:rPr>
              <a:t>思想与言行融合，自觉遵守道德规范，而不是勉强去做。</a:t>
            </a:r>
            <a:endParaRPr lang="zh-CN" altLang="en-US" sz="3000" b="1" dirty="0"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</a:rPr>
              <a:t>3.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</a:rPr>
              <a:t>我们从这一章中可以得到什么启示？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000" b="1" dirty="0">
                <a:latin typeface="Arial" panose="020B0604020202020204" pitchFamily="34" charset="0"/>
              </a:rPr>
              <a:t>道德修养并非一朝一夕可以完成，要经过长时间的学习，循序渐进。</a:t>
            </a:r>
            <a:endParaRPr lang="zh-CN" altLang="en-US" sz="3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1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9155">
                                            <p:txEl>
                                              <p:charRg st="17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43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9155">
                                            <p:txEl>
                                              <p:charRg st="43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62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9155">
                                            <p:txEl>
                                              <p:charRg st="62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3"/>
          <p:cNvSpPr/>
          <p:nvPr/>
        </p:nvSpPr>
        <p:spPr>
          <a:xfrm>
            <a:off x="827088" y="1916113"/>
            <a:ext cx="7489825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子曰：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温故而知新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，可以为师矣。 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”（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为政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）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94" name="Rectangle 18"/>
          <p:cNvSpPr/>
          <p:nvPr/>
        </p:nvSpPr>
        <p:spPr>
          <a:xfrm>
            <a:off x="468313" y="3284538"/>
            <a:ext cx="8280400" cy="2297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4200" b="1" dirty="0">
                <a:solidFill>
                  <a:srgbClr val="FF0000"/>
                </a:solidFill>
                <a:latin typeface="Arial" panose="020B0604020202020204" pitchFamily="34" charset="0"/>
              </a:rPr>
              <a:t>翻译：      </a:t>
            </a:r>
            <a:endParaRPr lang="zh-CN" altLang="en-US" sz="4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       孔子说：“温习旧的知识时，能有新体会、新发现，就可以做老师了。”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84213" y="1412875"/>
            <a:ext cx="547211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温习学过的知识，可以得到新的理解和体会。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4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3"/>
          <p:cNvSpPr/>
          <p:nvPr/>
        </p:nvSpPr>
        <p:spPr>
          <a:xfrm>
            <a:off x="395288" y="836613"/>
            <a:ext cx="8497887" cy="725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子曰：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温故而知新，可以为师矣。 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67" name="Rectangle 3"/>
          <p:cNvSpPr/>
          <p:nvPr/>
        </p:nvSpPr>
        <p:spPr>
          <a:xfrm>
            <a:off x="3908425" y="3979863"/>
            <a:ext cx="3451225" cy="8874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独立思考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楷体_GB2312" charset="-122"/>
            </a:endParaRPr>
          </a:p>
        </p:txBody>
      </p:sp>
      <p:pic>
        <p:nvPicPr>
          <p:cNvPr id="36868" name="Picture 4" descr="chem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7763" y="5013325"/>
            <a:ext cx="1789112" cy="130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9" name="Rectangle 5"/>
          <p:cNvSpPr>
            <a:spLocks noRot="1"/>
          </p:cNvSpPr>
          <p:nvPr/>
        </p:nvSpPr>
        <p:spPr>
          <a:xfrm>
            <a:off x="381000" y="3360738"/>
            <a:ext cx="358140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</a:rPr>
              <a:t>有所发现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36870" name="Rectangle 6"/>
          <p:cNvSpPr>
            <a:spLocks noRot="1"/>
          </p:cNvSpPr>
          <p:nvPr/>
        </p:nvSpPr>
        <p:spPr>
          <a:xfrm>
            <a:off x="2133600" y="1989138"/>
            <a:ext cx="4343400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charset="-122"/>
              </a:rPr>
              <a:t>获取新的知识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36871" name="Rectangle 7"/>
          <p:cNvSpPr>
            <a:spLocks noRot="1"/>
          </p:cNvSpPr>
          <p:nvPr/>
        </p:nvSpPr>
        <p:spPr>
          <a:xfrm>
            <a:off x="990600" y="5037138"/>
            <a:ext cx="4648200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charset="-122"/>
              </a:rPr>
              <a:t>将旧知识融会贯通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36872" name="Rectangle 8"/>
          <p:cNvSpPr>
            <a:spLocks noRot="1"/>
          </p:cNvSpPr>
          <p:nvPr/>
        </p:nvSpPr>
        <p:spPr>
          <a:xfrm>
            <a:off x="4648200" y="2979738"/>
            <a:ext cx="4267200" cy="762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charset="-122"/>
              </a:rPr>
              <a:t>温习学过的知识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36873" name="Rectangle 9"/>
          <p:cNvSpPr/>
          <p:nvPr/>
        </p:nvSpPr>
        <p:spPr>
          <a:xfrm>
            <a:off x="3657600" y="4475163"/>
            <a:ext cx="69373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</a:rPr>
              <a:t>↙</a:t>
            </a:r>
            <a:endParaRPr lang="zh-CN" altLang="en-US" sz="4000" b="1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36874" name="Rectangle 10"/>
          <p:cNvSpPr/>
          <p:nvPr/>
        </p:nvSpPr>
        <p:spPr>
          <a:xfrm>
            <a:off x="4419600" y="3408363"/>
            <a:ext cx="69373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</a:rPr>
              <a:t>↙</a:t>
            </a:r>
            <a:endParaRPr lang="zh-CN" altLang="en-US" sz="4000" b="1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36875" name="Rectangle 11"/>
          <p:cNvSpPr/>
          <p:nvPr/>
        </p:nvSpPr>
        <p:spPr>
          <a:xfrm>
            <a:off x="914400" y="4275138"/>
            <a:ext cx="5921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</a:rPr>
              <a:t>↑</a:t>
            </a:r>
            <a:endParaRPr lang="zh-CN" altLang="en-US" sz="4000" b="1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36876" name="Rectangle 12"/>
          <p:cNvSpPr/>
          <p:nvPr/>
        </p:nvSpPr>
        <p:spPr>
          <a:xfrm>
            <a:off x="4267200" y="2570163"/>
            <a:ext cx="69373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</a:rPr>
              <a:t>↘</a:t>
            </a:r>
            <a:endParaRPr lang="zh-CN" altLang="en-US" sz="4000" b="1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36877" name="Rectangle 13"/>
          <p:cNvSpPr/>
          <p:nvPr/>
        </p:nvSpPr>
        <p:spPr>
          <a:xfrm>
            <a:off x="1600200" y="2646363"/>
            <a:ext cx="69373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</a:rPr>
              <a:t>↗</a:t>
            </a:r>
            <a:endParaRPr lang="zh-CN" altLang="en-US" sz="4000" b="1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  <p:bldP spid="36869" grpId="0"/>
      <p:bldP spid="36870" grpId="0"/>
      <p:bldP spid="36871" grpId="0"/>
      <p:bldP spid="36872" grpId="0"/>
      <p:bldP spid="36873" grpId="0"/>
      <p:bldP spid="36874" grpId="0"/>
      <p:bldP spid="36875" grpId="0"/>
      <p:bldP spid="36876" grpId="0"/>
      <p:bldP spid="3687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3" name="Rectangle 3"/>
          <p:cNvSpPr/>
          <p:nvPr/>
        </p:nvSpPr>
        <p:spPr>
          <a:xfrm>
            <a:off x="539750" y="1052513"/>
            <a:ext cx="8137525" cy="1714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000" b="1" dirty="0">
                <a:latin typeface="Arial" panose="020B0604020202020204" pitchFamily="34" charset="0"/>
              </a:rPr>
              <a:t>正确的学习方法：</a:t>
            </a:r>
            <a:endParaRPr lang="zh-CN" altLang="en-US" sz="3000" b="1" dirty="0"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000" b="1" dirty="0">
                <a:latin typeface="Arial" panose="020B0604020202020204" pitchFamily="34" charset="0"/>
              </a:rPr>
              <a:t>       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</a:rPr>
              <a:t>复习旧知识，触类旁通，举一反三。</a:t>
            </a:r>
            <a:endParaRPr lang="zh-CN" altLang="en-US" sz="3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29699" name="Picture 5" descr="t010396eb86de23a8a9"/>
          <p:cNvPicPr>
            <a:picLocks noChangeAspect="1"/>
          </p:cNvPicPr>
          <p:nvPr/>
        </p:nvPicPr>
        <p:blipFill>
          <a:blip r:embed="rId1"/>
          <a:srcRect b="5486"/>
          <a:stretch>
            <a:fillRect/>
          </a:stretch>
        </p:blipFill>
        <p:spPr>
          <a:xfrm>
            <a:off x="5508625" y="3213100"/>
            <a:ext cx="3294063" cy="3113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9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3">
                                            <p:txEl>
                                              <p:charRg st="9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3">
                                            <p:txEl>
                                              <p:charRg st="9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3"/>
          <p:cNvSpPr/>
          <p:nvPr/>
        </p:nvSpPr>
        <p:spPr>
          <a:xfrm>
            <a:off x="466725" y="2060575"/>
            <a:ext cx="7850188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子曰：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学而不思则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罔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，思而不学则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殆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”（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为政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）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94" name="Rectangle 18"/>
          <p:cNvSpPr/>
          <p:nvPr/>
        </p:nvSpPr>
        <p:spPr>
          <a:xfrm>
            <a:off x="468313" y="3508375"/>
            <a:ext cx="8280400" cy="317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4200" b="1" dirty="0">
                <a:solidFill>
                  <a:srgbClr val="FF0000"/>
                </a:solidFill>
                <a:latin typeface="Arial" panose="020B0604020202020204" pitchFamily="34" charset="0"/>
              </a:rPr>
              <a:t>翻译：      </a:t>
            </a:r>
            <a:endParaRPr lang="zh-CN" altLang="en-US" sz="4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       孔子说：“只是读书却不认真思考，就会感到迷茫而无所适从；只空想却不读书，就会疑惑。</a:t>
            </a:r>
            <a:endParaRPr lang="zh-CN" altLang="en-US" sz="2600" b="1" dirty="0"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51050" y="1516063"/>
            <a:ext cx="4176713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迷惑，意思是感到迷茫而无所适从。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19925" y="2781300"/>
            <a:ext cx="8651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疑惑。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4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7"/>
          <p:cNvSpPr/>
          <p:nvPr/>
        </p:nvSpPr>
        <p:spPr>
          <a:xfrm>
            <a:off x="323850" y="1365250"/>
            <a:ext cx="8569325" cy="4800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1" dirty="0">
                <a:latin typeface="宋体" panose="02010600030101010101" pitchFamily="2" charset="-122"/>
              </a:rPr>
              <a:t>    子路曾经问孔子：“听说一个主张很好，是不是应该马上实行？”孔子说：“还有比你更有经验、有阅历的父兄呢，你应该先向他们请教请教再说，哪里能马上就做呢？”可是冉有也同样问过孔子：“听说一个主张很好，是不是应该马上实行呢？”孔子却答道：“当然应该马上实行。”公西华看见同样问题而答复不同，想不通，便去问孔子，孔子说：“冉求遇事畏缩，所以要鼓励他勇敢；仲由遇事轻率，所以要叮嘱他慎重。”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grpSp>
        <p:nvGrpSpPr>
          <p:cNvPr id="13315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3316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7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7" name="Text Box 5"/>
          <p:cNvSpPr txBox="1"/>
          <p:nvPr/>
        </p:nvSpPr>
        <p:spPr>
          <a:xfrm>
            <a:off x="1789113" y="995363"/>
            <a:ext cx="19907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algn="r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4400" b="1" dirty="0">
                <a:latin typeface="Arial" panose="020B0604020202020204" pitchFamily="34" charset="0"/>
                <a:ea typeface="楷体_GB2312" charset="-122"/>
              </a:rPr>
              <a:t>学习</a:t>
            </a:r>
            <a:endParaRPr lang="zh-CN" altLang="en-US" sz="4400" b="1" dirty="0">
              <a:latin typeface="Arial" panose="020B0604020202020204" pitchFamily="34" charset="0"/>
              <a:ea typeface="楷体_GB2312" charset="-122"/>
            </a:endParaRPr>
          </a:p>
        </p:txBody>
      </p:sp>
      <p:sp>
        <p:nvSpPr>
          <p:cNvPr id="38918" name="Text Box 6"/>
          <p:cNvSpPr txBox="1"/>
          <p:nvPr/>
        </p:nvSpPr>
        <p:spPr>
          <a:xfrm>
            <a:off x="3846513" y="922338"/>
            <a:ext cx="16764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辩证统一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8919" name="Text Box 7"/>
          <p:cNvSpPr txBox="1"/>
          <p:nvPr/>
        </p:nvSpPr>
        <p:spPr>
          <a:xfrm>
            <a:off x="5665788" y="2705100"/>
            <a:ext cx="16859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</a:rPr>
              <a:t>停殆</a:t>
            </a:r>
            <a:endParaRPr lang="zh-CN" altLang="en-US" sz="3200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38920" name="Text Box 8"/>
          <p:cNvSpPr txBox="1"/>
          <p:nvPr/>
        </p:nvSpPr>
        <p:spPr>
          <a:xfrm>
            <a:off x="1865313" y="2705100"/>
            <a:ext cx="17621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algn="r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</a:rPr>
              <a:t>迷惘</a:t>
            </a:r>
            <a:endParaRPr lang="zh-CN" altLang="en-US" sz="3200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38921" name="Text Box 9"/>
          <p:cNvSpPr txBox="1"/>
          <p:nvPr/>
        </p:nvSpPr>
        <p:spPr>
          <a:xfrm>
            <a:off x="5513388" y="995363"/>
            <a:ext cx="23717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4400" b="1" dirty="0">
                <a:latin typeface="Arial" panose="020B0604020202020204" pitchFamily="34" charset="0"/>
                <a:ea typeface="楷体_GB2312" charset="-122"/>
              </a:rPr>
              <a:t>思考</a:t>
            </a:r>
            <a:endParaRPr lang="zh-CN" altLang="en-US" sz="4400" b="1" dirty="0">
              <a:latin typeface="Arial" panose="020B0604020202020204" pitchFamily="34" charset="0"/>
              <a:ea typeface="楷体_GB2312" charset="-122"/>
            </a:endParaRPr>
          </a:p>
        </p:txBody>
      </p:sp>
      <p:sp>
        <p:nvSpPr>
          <p:cNvPr id="38922" name="AutoShape 10"/>
          <p:cNvSpPr/>
          <p:nvPr/>
        </p:nvSpPr>
        <p:spPr>
          <a:xfrm rot="5400000">
            <a:off x="2741613" y="2027238"/>
            <a:ext cx="762000" cy="38100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16200" y="0"/>
              </a:cxn>
              <a:cxn ang="0">
                <a:pos x="16200" y="5400"/>
              </a:cxn>
              <a:cxn ang="0">
                <a:pos x="3375" y="5400"/>
              </a:cxn>
              <a:cxn ang="0">
                <a:pos x="3375" y="16200"/>
              </a:cxn>
              <a:cxn ang="0">
                <a:pos x="16200" y="16200"/>
              </a:cxn>
              <a:cxn ang="0">
                <a:pos x="16200" y="21600"/>
              </a:cxn>
              <a:cxn ang="0">
                <a:pos x="21600" y="10800"/>
              </a:cxn>
              <a:cxn ang="0">
                <a:pos x="1350" y="5400"/>
              </a:cxn>
              <a:cxn ang="0">
                <a:pos x="1350" y="16200"/>
              </a:cxn>
              <a:cxn ang="0">
                <a:pos x="2700" y="16200"/>
              </a:cxn>
              <a:cxn ang="0">
                <a:pos x="2700" y="5400"/>
              </a:cxn>
              <a:cxn ang="0">
                <a:pos x="0" y="5400"/>
              </a:cxn>
              <a:cxn ang="0">
                <a:pos x="0" y="16200"/>
              </a:cxn>
              <a:cxn ang="0">
                <a:pos x="675" y="16200"/>
              </a:cxn>
              <a:cxn ang="0">
                <a:pos x="675" y="54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005E47">
                  <a:alpha val="100000"/>
                </a:srgbClr>
              </a:gs>
            </a:gsLst>
            <a:path path="rect">
              <a:fillToRect l="50000" t="50000" r="50000" b="50000"/>
            </a:path>
            <a:tileRect/>
          </a:gradFill>
          <a:ln w="9525" cap="flat" cmpd="sng">
            <a:solidFill>
              <a:schemeClr val="accent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23" name="AutoShape 11"/>
          <p:cNvSpPr/>
          <p:nvPr/>
        </p:nvSpPr>
        <p:spPr>
          <a:xfrm rot="5400000">
            <a:off x="5789613" y="2027238"/>
            <a:ext cx="762000" cy="38100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16200" y="0"/>
              </a:cxn>
              <a:cxn ang="0">
                <a:pos x="16200" y="5400"/>
              </a:cxn>
              <a:cxn ang="0">
                <a:pos x="3375" y="5400"/>
              </a:cxn>
              <a:cxn ang="0">
                <a:pos x="3375" y="16200"/>
              </a:cxn>
              <a:cxn ang="0">
                <a:pos x="16200" y="16200"/>
              </a:cxn>
              <a:cxn ang="0">
                <a:pos x="16200" y="21600"/>
              </a:cxn>
              <a:cxn ang="0">
                <a:pos x="21600" y="10800"/>
              </a:cxn>
              <a:cxn ang="0">
                <a:pos x="1350" y="5400"/>
              </a:cxn>
              <a:cxn ang="0">
                <a:pos x="1350" y="16200"/>
              </a:cxn>
              <a:cxn ang="0">
                <a:pos x="2700" y="16200"/>
              </a:cxn>
              <a:cxn ang="0">
                <a:pos x="2700" y="5400"/>
              </a:cxn>
              <a:cxn ang="0">
                <a:pos x="0" y="5400"/>
              </a:cxn>
              <a:cxn ang="0">
                <a:pos x="0" y="16200"/>
              </a:cxn>
              <a:cxn ang="0">
                <a:pos x="675" y="16200"/>
              </a:cxn>
              <a:cxn ang="0">
                <a:pos x="675" y="54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rgbClr val="CCFFFF">
                  <a:alpha val="100000"/>
                </a:srgbClr>
              </a:gs>
              <a:gs pos="100000">
                <a:srgbClr val="5E7676">
                  <a:alpha val="100000"/>
                </a:srgbClr>
              </a:gs>
            </a:gsLst>
            <a:path path="rect">
              <a:fillToRect l="50000" t="50000" r="50000" b="50000"/>
            </a:path>
            <a:tileRect/>
          </a:gradFill>
          <a:ln w="9525" cap="flat" cmpd="sng">
            <a:solidFill>
              <a:schemeClr val="accent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24" name="AutoShape 12"/>
          <p:cNvSpPr>
            <a:spLocks noChangeArrowheads="1"/>
          </p:cNvSpPr>
          <p:nvPr/>
        </p:nvSpPr>
        <p:spPr bwMode="auto">
          <a:xfrm>
            <a:off x="4079875" y="1303338"/>
            <a:ext cx="1214438" cy="381000"/>
          </a:xfrm>
          <a:prstGeom prst="leftRightArrow">
            <a:avLst>
              <a:gd name="adj1" fmla="val 50000"/>
              <a:gd name="adj2" fmla="val 6375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 algn="ctr">
            <a:solidFill>
              <a:schemeClr val="accent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18" name="Rectangle 18"/>
          <p:cNvSpPr/>
          <p:nvPr/>
        </p:nvSpPr>
        <p:spPr>
          <a:xfrm>
            <a:off x="395288" y="3429000"/>
            <a:ext cx="8424862" cy="309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讨论正确的学习方法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en-US" altLang="zh-CN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学习与思考相结合，才能有所得。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此则说明了学习与思考互相补充、相辅相成的关系。学习是思考的基础，思考是对所学的深入理解，不能忽视任何一个方面。</a:t>
            </a:r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21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21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21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121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>
                                            <p:txEl>
                                              <p:charRg st="1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218">
                                            <p:txEl>
                                              <p:charRg st="1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218">
                                            <p:txEl>
                                              <p:charRg st="1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218">
                                            <p:txEl>
                                              <p:charRg st="1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1218">
                                            <p:txEl>
                                              <p:charRg st="11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>
                                            <p:txEl>
                                              <p:charRg st="31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1218">
                                            <p:txEl>
                                              <p:charRg st="31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1218">
                                            <p:txEl>
                                              <p:charRg st="31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218">
                                            <p:txEl>
                                              <p:charRg st="31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1218">
                                            <p:txEl>
                                              <p:charRg st="31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  <p:bldP spid="38918" grpId="0"/>
      <p:bldP spid="38919" grpId="0"/>
      <p:bldP spid="38920" grpId="0"/>
      <p:bldP spid="38921" grpId="0"/>
      <p:bldP spid="389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3"/>
          <p:cNvSpPr/>
          <p:nvPr/>
        </p:nvSpPr>
        <p:spPr>
          <a:xfrm>
            <a:off x="395288" y="1196975"/>
            <a:ext cx="8497887" cy="3711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8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子曰：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贤哉，回也！一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箪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食，一瓢饮，在陋巷，人不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堪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其忧，回也不改其乐。贤哉，回也！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”（</a:t>
            </a: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雍也</a:t>
            </a: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 Box 8"/>
          <p:cNvSpPr txBox="1"/>
          <p:nvPr/>
        </p:nvSpPr>
        <p:spPr>
          <a:xfrm>
            <a:off x="4284663" y="1412875"/>
            <a:ext cx="302418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古代盛饭用的圆形竹器。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8"/>
          <p:cNvSpPr txBox="1"/>
          <p:nvPr/>
        </p:nvSpPr>
        <p:spPr>
          <a:xfrm>
            <a:off x="755650" y="3429000"/>
            <a:ext cx="14398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能忍受。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8"/>
          <p:cNvSpPr txBox="1"/>
          <p:nvPr/>
        </p:nvSpPr>
        <p:spPr>
          <a:xfrm>
            <a:off x="395288" y="4581525"/>
            <a:ext cx="8569325" cy="1204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贤哉，回也</a:t>
            </a:r>
            <a:r>
              <a:rPr lang="zh-CN" altLang="en-US" sz="28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这是一个主谓倒装句，把表示赞叹的谓语部分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贤哉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放在主语部分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回也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之前。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94" name="Rectangle 18"/>
          <p:cNvSpPr/>
          <p:nvPr/>
        </p:nvSpPr>
        <p:spPr>
          <a:xfrm>
            <a:off x="468313" y="549275"/>
            <a:ext cx="8280400" cy="287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4200" b="1" dirty="0">
                <a:solidFill>
                  <a:srgbClr val="FF0000"/>
                </a:solidFill>
                <a:latin typeface="Arial" panose="020B0604020202020204" pitchFamily="34" charset="0"/>
              </a:rPr>
              <a:t>翻译：      </a:t>
            </a:r>
            <a:endParaRPr lang="zh-CN" altLang="en-US" sz="4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       孔子说：“颜回的品质多么高尚啊！一竹筐饭，一瓢水，住在 简陋的巷子里，别人不能忍受那种困苦，颜回却不改变他自有的 快乐。多么高尚啊，颜回！”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pic>
        <p:nvPicPr>
          <p:cNvPr id="33795" name="Picture 4" descr="t011365ae874198e0ad"/>
          <p:cNvPicPr>
            <a:picLocks noChangeAspect="1"/>
          </p:cNvPicPr>
          <p:nvPr/>
        </p:nvPicPr>
        <p:blipFill>
          <a:blip r:embed="rId1"/>
          <a:srcRect b="5486"/>
          <a:stretch>
            <a:fillRect/>
          </a:stretch>
        </p:blipFill>
        <p:spPr>
          <a:xfrm>
            <a:off x="5003800" y="3644900"/>
            <a:ext cx="3240088" cy="2297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3" name="Rectangle 5"/>
          <p:cNvSpPr/>
          <p:nvPr/>
        </p:nvSpPr>
        <p:spPr>
          <a:xfrm>
            <a:off x="468313" y="4365625"/>
            <a:ext cx="3527425" cy="1117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孔子赞扬颜回坚持学习而贫贱不移的精神。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4" grpId="0"/>
      <p:bldP spid="532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3"/>
          <p:cNvSpPr/>
          <p:nvPr/>
        </p:nvSpPr>
        <p:spPr>
          <a:xfrm>
            <a:off x="395288" y="1825625"/>
            <a:ext cx="8497887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子曰：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知之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不如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之者，好之者不如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之者。</a:t>
            </a: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en-US" altLang="zh-CN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雍也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4" name="Text Box 8"/>
          <p:cNvSpPr txBox="1"/>
          <p:nvPr/>
        </p:nvSpPr>
        <p:spPr>
          <a:xfrm>
            <a:off x="1331913" y="1249363"/>
            <a:ext cx="22320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代词，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的人。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94" name="Rectangle 18"/>
          <p:cNvSpPr/>
          <p:nvPr/>
        </p:nvSpPr>
        <p:spPr>
          <a:xfrm>
            <a:off x="323850" y="3213100"/>
            <a:ext cx="8496300" cy="2317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4200" b="1" dirty="0">
                <a:solidFill>
                  <a:srgbClr val="FF0000"/>
                </a:solidFill>
                <a:latin typeface="Arial" panose="020B0604020202020204" pitchFamily="34" charset="0"/>
              </a:rPr>
              <a:t>翻译：      </a:t>
            </a:r>
            <a:endParaRPr lang="zh-CN" altLang="en-US" sz="4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       孔子说：“懂得某种学问的人不如喜爱它的人，喜爱它的人不如把研究这种学问作为快乐的人。”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19475" y="2349500"/>
            <a:ext cx="15843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喜爱，爱好。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Text Box 8"/>
          <p:cNvSpPr txBox="1"/>
          <p:nvPr/>
        </p:nvSpPr>
        <p:spPr>
          <a:xfrm>
            <a:off x="6372225" y="2420938"/>
            <a:ext cx="19446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为快乐。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  <p:bldP spid="24594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9" name="Rectangle 3"/>
          <p:cNvSpPr/>
          <p:nvPr/>
        </p:nvSpPr>
        <p:spPr>
          <a:xfrm>
            <a:off x="519113" y="1481138"/>
            <a:ext cx="8229600" cy="3748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本章阐述了学习态度：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</a:rPr>
              <a:t>以学习为快乐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这一自然段运用了什么修辞？</a:t>
            </a:r>
            <a:endParaRPr lang="zh-CN" altLang="en-US" sz="2600" b="1" dirty="0"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       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</a:rPr>
              <a:t>顶真</a:t>
            </a:r>
            <a:endParaRPr lang="zh-CN" altLang="en-US" sz="26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       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</a:rPr>
              <a:t>讲学习的三个层次：知、好、乐，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</a:rPr>
              <a:t>层层推进，使说理更加透彻，令人信服。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pic>
        <p:nvPicPr>
          <p:cNvPr id="35843" name="Picture 5" descr="t01cfef1c47e443c7d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65938" y="2817813"/>
            <a:ext cx="1503362" cy="2214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29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17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5299">
                                            <p:txEl>
                                              <p:charRg st="17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3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5299">
                                            <p:txEl>
                                              <p:charRg st="31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41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5299">
                                            <p:txEl>
                                              <p:charRg st="41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64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5299">
                                            <p:txEl>
                                              <p:charRg st="64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3"/>
          <p:cNvSpPr/>
          <p:nvPr/>
        </p:nvSpPr>
        <p:spPr>
          <a:xfrm>
            <a:off x="395288" y="1125538"/>
            <a:ext cx="8497887" cy="2505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8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子曰：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饭疏食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饮水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，曲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肱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而枕之，乐亦在其中矣。不义而富且贵，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我如浮云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述而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6867" name="Picture 13" descr="t01ccac11756eff607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188" y="4508500"/>
            <a:ext cx="325755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 Box 8"/>
          <p:cNvSpPr txBox="1"/>
          <p:nvPr/>
        </p:nvSpPr>
        <p:spPr>
          <a:xfrm>
            <a:off x="1331913" y="1249363"/>
            <a:ext cx="482441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吃粗粮，喝冷水。饭，这里是吃饭的意思。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8"/>
          <p:cNvSpPr txBox="1"/>
          <p:nvPr/>
        </p:nvSpPr>
        <p:spPr>
          <a:xfrm>
            <a:off x="5292725" y="2205038"/>
            <a:ext cx="8636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胳膊。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8"/>
          <p:cNvSpPr txBox="1"/>
          <p:nvPr/>
        </p:nvSpPr>
        <p:spPr>
          <a:xfrm>
            <a:off x="3203575" y="3500438"/>
            <a:ext cx="13684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对，对于。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94" name="Rectangle 18"/>
          <p:cNvSpPr/>
          <p:nvPr/>
        </p:nvSpPr>
        <p:spPr>
          <a:xfrm>
            <a:off x="468313" y="549275"/>
            <a:ext cx="8280400" cy="287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4200" b="1" dirty="0">
                <a:solidFill>
                  <a:srgbClr val="FF0000"/>
                </a:solidFill>
                <a:latin typeface="Arial" panose="020B0604020202020204" pitchFamily="34" charset="0"/>
              </a:rPr>
              <a:t>翻译：      </a:t>
            </a:r>
            <a:endParaRPr lang="zh-CN" altLang="en-US" sz="4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       孔子说：“吃粗粮，喝冷水，弯着胳膊当枕头，乐趣也就在其中了。用不正当的手段得来的富贵，对于我来讲就像是天上的浮云一样。”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57349" name="Rectangle 5"/>
          <p:cNvSpPr/>
          <p:nvPr/>
        </p:nvSpPr>
        <p:spPr>
          <a:xfrm>
            <a:off x="539750" y="4030663"/>
            <a:ext cx="3887788" cy="1630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这章讲仁德、道德修养，不义之财不能取，提倡“安贫乐道”。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pic>
        <p:nvPicPr>
          <p:cNvPr id="37892" name="Picture 7" descr="t010ff143cb9659d9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3716338"/>
            <a:ext cx="398145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4" grpId="0"/>
      <p:bldP spid="5734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Rectangle 3"/>
          <p:cNvSpPr/>
          <p:nvPr/>
        </p:nvSpPr>
        <p:spPr>
          <a:xfrm>
            <a:off x="395288" y="908050"/>
            <a:ext cx="8497887" cy="2074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3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子曰：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三人行，必有我师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焉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；择其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善者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而从之，其不善者而改之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4" name="Text Box 8"/>
          <p:cNvSpPr txBox="1"/>
          <p:nvPr/>
        </p:nvSpPr>
        <p:spPr>
          <a:xfrm>
            <a:off x="4211638" y="765175"/>
            <a:ext cx="31686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于此，意思是“在其中”。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94" name="Rectangle 18"/>
          <p:cNvSpPr/>
          <p:nvPr/>
        </p:nvSpPr>
        <p:spPr>
          <a:xfrm>
            <a:off x="323850" y="3284538"/>
            <a:ext cx="8496300" cy="2852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4200" b="1" dirty="0">
                <a:solidFill>
                  <a:srgbClr val="FF0000"/>
                </a:solidFill>
                <a:latin typeface="Arial" panose="020B0604020202020204" pitchFamily="34" charset="0"/>
              </a:rPr>
              <a:t>翻译：      </a:t>
            </a:r>
            <a:endParaRPr lang="zh-CN" altLang="en-US" sz="4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       孔子说：“几个人一起走路，其中必定有可以做我老师的人，选择他们的优点而学习，如果也有他们的缺点就加以改正。”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7" name="Text Box 8"/>
          <p:cNvSpPr txBox="1"/>
          <p:nvPr/>
        </p:nvSpPr>
        <p:spPr>
          <a:xfrm>
            <a:off x="6011863" y="1989138"/>
            <a:ext cx="22320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好的方面，优点。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  <p:bldP spid="24594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3"/>
          <p:cNvSpPr/>
          <p:nvPr/>
        </p:nvSpPr>
        <p:spPr>
          <a:xfrm>
            <a:off x="539750" y="1196975"/>
            <a:ext cx="8280400" cy="243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6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       本章讲学习态度：向一切人学习。不但要学习别人的长处，还要借鉴别人的短处，反省自己有没有类似的毛病。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pic>
        <p:nvPicPr>
          <p:cNvPr id="39939" name="Picture 5" descr="t017247d3bd70a54ab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4149725"/>
            <a:ext cx="291465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Rectangle 3"/>
          <p:cNvSpPr/>
          <p:nvPr/>
        </p:nvSpPr>
        <p:spPr>
          <a:xfrm>
            <a:off x="395288" y="1549400"/>
            <a:ext cx="8497887" cy="1471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8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子在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上曰：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逝者如斯夫！不舍昼夜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420" name="Rectangle 4"/>
          <p:cNvSpPr/>
          <p:nvPr/>
        </p:nvSpPr>
        <p:spPr>
          <a:xfrm>
            <a:off x="539750" y="1484313"/>
            <a:ext cx="8280400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意思是，时光像流水一样消逝，日夜不停。逝，流逝。斯，这，指河水。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94" name="Rectangle 18"/>
          <p:cNvSpPr/>
          <p:nvPr/>
        </p:nvSpPr>
        <p:spPr>
          <a:xfrm>
            <a:off x="323850" y="3652838"/>
            <a:ext cx="8496300" cy="2317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4200" b="1" dirty="0">
                <a:solidFill>
                  <a:srgbClr val="FF0000"/>
                </a:solidFill>
                <a:latin typeface="Arial" panose="020B0604020202020204" pitchFamily="34" charset="0"/>
              </a:rPr>
              <a:t>翻译：      </a:t>
            </a:r>
            <a:endParaRPr lang="zh-CN" altLang="en-US" sz="4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       孔子在河边感叹道：“时光像河水一样流去，日夜不停。” 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900113" y="2781300"/>
            <a:ext cx="143986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河，河流。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  <p:bldP spid="24594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82" name="Rectangle 14"/>
          <p:cNvSpPr/>
          <p:nvPr/>
        </p:nvSpPr>
        <p:spPr>
          <a:xfrm>
            <a:off x="395288" y="1484313"/>
            <a:ext cx="8497887" cy="484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    孔子</a:t>
            </a:r>
            <a:r>
              <a:rPr lang="en-US" altLang="zh-CN" sz="2600" b="1" dirty="0">
                <a:latin typeface="宋体" panose="02010600030101010101" pitchFamily="2" charset="-122"/>
              </a:rPr>
              <a:t>(</a:t>
            </a:r>
            <a:r>
              <a:rPr lang="zh-CN" altLang="en-US" sz="2600" b="1" dirty="0">
                <a:latin typeface="宋体" panose="02010600030101010101" pitchFamily="2" charset="-122"/>
              </a:rPr>
              <a:t>前</a:t>
            </a:r>
            <a:r>
              <a:rPr lang="en-US" altLang="zh-CN" sz="2600" b="1" dirty="0">
                <a:latin typeface="宋体" panose="02010600030101010101" pitchFamily="2" charset="-122"/>
              </a:rPr>
              <a:t>551--</a:t>
            </a:r>
            <a:r>
              <a:rPr lang="zh-CN" altLang="en-US" sz="2600" b="1" dirty="0">
                <a:latin typeface="宋体" panose="02010600030101010101" pitchFamily="2" charset="-122"/>
              </a:rPr>
              <a:t>前</a:t>
            </a:r>
            <a:r>
              <a:rPr lang="en-US" altLang="zh-CN" sz="2600" b="1" dirty="0">
                <a:latin typeface="宋体" panose="02010600030101010101" pitchFamily="2" charset="-122"/>
              </a:rPr>
              <a:t>479)</a:t>
            </a:r>
            <a:r>
              <a:rPr lang="zh-CN" altLang="en-US" sz="2600" b="1" dirty="0">
                <a:latin typeface="宋体" panose="02010600030101010101" pitchFamily="2" charset="-122"/>
              </a:rPr>
              <a:t>，名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丘</a:t>
            </a:r>
            <a:r>
              <a:rPr lang="en-US" altLang="zh-CN" sz="2600" b="1" dirty="0">
                <a:latin typeface="宋体" panose="02010600030101010101" pitchFamily="2" charset="-122"/>
              </a:rPr>
              <a:t>,</a:t>
            </a:r>
            <a:r>
              <a:rPr lang="zh-CN" altLang="en-US" sz="2600" b="1" dirty="0">
                <a:latin typeface="宋体" panose="02010600030101010101" pitchFamily="2" charset="-122"/>
              </a:rPr>
              <a:t>字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仲尼</a:t>
            </a:r>
            <a:r>
              <a:rPr lang="zh-CN" altLang="en-US" sz="2600" b="1" dirty="0">
                <a:latin typeface="宋体" panose="02010600030101010101" pitchFamily="2" charset="-122"/>
              </a:rPr>
              <a:t>，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春秋末期鲁国陬邑</a:t>
            </a:r>
            <a:r>
              <a:rPr lang="en-US" altLang="zh-CN" sz="2600" b="1" dirty="0">
                <a:latin typeface="宋体" panose="02010600030101010101" pitchFamily="2" charset="-122"/>
              </a:rPr>
              <a:t>(</a:t>
            </a:r>
            <a:r>
              <a:rPr lang="zh-CN" altLang="en-US" sz="2600" b="1" dirty="0">
                <a:latin typeface="宋体" panose="02010600030101010101" pitchFamily="2" charset="-122"/>
              </a:rPr>
              <a:t>今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山东曲阜</a:t>
            </a:r>
            <a:r>
              <a:rPr lang="zh-CN" altLang="en-US" sz="2600" b="1" dirty="0">
                <a:latin typeface="宋体" panose="02010600030101010101" pitchFamily="2" charset="-122"/>
              </a:rPr>
              <a:t>东南</a:t>
            </a:r>
            <a:r>
              <a:rPr lang="en-US" altLang="zh-CN" sz="2600" b="1" dirty="0">
                <a:latin typeface="宋体" panose="02010600030101010101" pitchFamily="2" charset="-122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</a:rPr>
              <a:t>人。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春秋末期</a:t>
            </a:r>
            <a:r>
              <a:rPr lang="zh-CN" altLang="en-US" sz="2600" b="1" dirty="0">
                <a:latin typeface="宋体" panose="02010600030101010101" pitchFamily="2" charset="-122"/>
              </a:rPr>
              <a:t>思想家、政治家、教育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家、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儒家学派</a:t>
            </a:r>
            <a:r>
              <a:rPr lang="zh-CN" altLang="en-US" sz="2600" b="1" dirty="0">
                <a:latin typeface="宋体" panose="02010600030101010101" pitchFamily="2" charset="-122"/>
              </a:rPr>
              <a:t>创始人。相传有弟子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三千</a:t>
            </a:r>
            <a:r>
              <a:rPr lang="zh-CN" altLang="en-US" sz="2600" b="1" dirty="0">
                <a:latin typeface="宋体" panose="02010600030101010101" pitchFamily="2" charset="-122"/>
              </a:rPr>
              <a:t>，贤弟子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七十二</a:t>
            </a:r>
            <a:r>
              <a:rPr lang="zh-CN" altLang="en-US" sz="2600" b="1" dirty="0">
                <a:latin typeface="宋体" panose="02010600030101010101" pitchFamily="2" charset="-122"/>
              </a:rPr>
              <a:t>人，孔子曾带领弟子周游列国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14</a:t>
            </a:r>
            <a:r>
              <a:rPr lang="zh-CN" altLang="en-US" sz="2600" b="1" dirty="0">
                <a:latin typeface="宋体" panose="02010600030101010101" pitchFamily="2" charset="-122"/>
              </a:rPr>
              <a:t>年。孔子还是一位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古文献整理家</a:t>
            </a:r>
            <a:r>
              <a:rPr lang="zh-CN" altLang="en-US" sz="2600" b="1" dirty="0">
                <a:latin typeface="宋体" panose="02010600030101010101" pitchFamily="2" charset="-122"/>
              </a:rPr>
              <a:t>，曾修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诗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》《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书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600" b="1" dirty="0">
                <a:latin typeface="宋体" panose="02010600030101010101" pitchFamily="2" charset="-122"/>
              </a:rPr>
              <a:t>，定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礼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》《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乐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600" b="1" dirty="0">
                <a:latin typeface="宋体" panose="02010600030101010101" pitchFamily="2" charset="-122"/>
              </a:rPr>
              <a:t>序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周易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600" b="1" dirty="0">
                <a:latin typeface="宋体" panose="02010600030101010101" pitchFamily="2" charset="-122"/>
              </a:rPr>
              <a:t>，作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春秋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600" b="1" dirty="0">
                <a:latin typeface="宋体" panose="02010600030101010101" pitchFamily="2" charset="-122"/>
              </a:rPr>
              <a:t>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pic>
        <p:nvPicPr>
          <p:cNvPr id="14339" name="Picture 18" descr="t01a5bb9e0ed4a8b9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0" y="1196975"/>
            <a:ext cx="1587500" cy="23955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40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4341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2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相关介绍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3" name="Rectangle 5"/>
          <p:cNvSpPr/>
          <p:nvPr/>
        </p:nvSpPr>
        <p:spPr>
          <a:xfrm>
            <a:off x="457200" y="1455738"/>
            <a:ext cx="8229600" cy="4060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</a:rPr>
              <a:t>本章讲时光易逝，应珍惜时间。</a:t>
            </a:r>
            <a:endParaRPr lang="zh-CN" altLang="en-US" sz="3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000" b="1" dirty="0">
                <a:latin typeface="Arial" panose="020B0604020202020204" pitchFamily="34" charset="0"/>
              </a:rPr>
              <a:t>本章运用了什么修辞？</a:t>
            </a:r>
            <a:endParaRPr lang="zh-CN" altLang="en-US" sz="3000" b="1" dirty="0"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000" b="1" dirty="0">
                <a:latin typeface="Arial" panose="020B0604020202020204" pitchFamily="34" charset="0"/>
              </a:rPr>
              <a:t>       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</a:rPr>
              <a:t>比喻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000" b="1" dirty="0">
                <a:latin typeface="Arial" panose="020B0604020202020204" pitchFamily="34" charset="0"/>
              </a:rPr>
              <a:t>       </a:t>
            </a:r>
            <a:r>
              <a:rPr lang="zh-CN" altLang="en-US" sz="3000" b="1" dirty="0">
                <a:solidFill>
                  <a:srgbClr val="FF00FF"/>
                </a:solidFill>
                <a:latin typeface="Arial" panose="020B0604020202020204" pitchFamily="34" charset="0"/>
              </a:rPr>
              <a:t>用流水日夜不停、一去不返比喻时间的飞逝，指明时间的宝贵。</a:t>
            </a:r>
            <a:endParaRPr lang="zh-CN" altLang="en-US" sz="3000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pic>
        <p:nvPicPr>
          <p:cNvPr id="41987" name="Picture 7" descr="t012ffd360ad7c63ae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9925" y="981075"/>
            <a:ext cx="2081213" cy="1951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charRg st="15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493">
                                            <p:txEl>
                                              <p:charRg st="15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charRg st="26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3493">
                                            <p:txEl>
                                              <p:charRg st="26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charRg st="36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3493">
                                            <p:txEl>
                                              <p:charRg st="36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Rectangle 3"/>
          <p:cNvSpPr/>
          <p:nvPr/>
        </p:nvSpPr>
        <p:spPr>
          <a:xfrm>
            <a:off x="468313" y="1970088"/>
            <a:ext cx="7345362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子曰：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三军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可夺帅也，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匹夫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不可夺志也。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44" name="Rectangle 4"/>
          <p:cNvSpPr/>
          <p:nvPr/>
        </p:nvSpPr>
        <p:spPr>
          <a:xfrm>
            <a:off x="1979613" y="1484313"/>
            <a:ext cx="165576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军队的通称。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94" name="Rectangle 18"/>
          <p:cNvSpPr/>
          <p:nvPr/>
        </p:nvSpPr>
        <p:spPr>
          <a:xfrm>
            <a:off x="323850" y="3429000"/>
            <a:ext cx="8496300" cy="2317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4200" b="1" dirty="0">
                <a:solidFill>
                  <a:srgbClr val="FF0000"/>
                </a:solidFill>
                <a:latin typeface="Arial" panose="020B0604020202020204" pitchFamily="34" charset="0"/>
              </a:rPr>
              <a:t>翻译：      </a:t>
            </a:r>
            <a:endParaRPr lang="zh-CN" altLang="en-US" sz="4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       孔子说：“一国军队，可以改变其主帅。一个人的志向却是不能改变的。”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11" name="Text Box 8"/>
          <p:cNvSpPr txBox="1"/>
          <p:nvPr/>
        </p:nvSpPr>
        <p:spPr>
          <a:xfrm>
            <a:off x="3563938" y="2565400"/>
            <a:ext cx="22320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普通的人，男子汉。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  <p:bldP spid="24594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Rectangle 3"/>
          <p:cNvSpPr/>
          <p:nvPr/>
        </p:nvSpPr>
        <p:spPr>
          <a:xfrm>
            <a:off x="395288" y="1825625"/>
            <a:ext cx="84978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子夏曰：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博学而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笃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志，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切问而近思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仁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在其中矣。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69" name="Rectangle 5"/>
          <p:cNvSpPr/>
          <p:nvPr/>
        </p:nvSpPr>
        <p:spPr>
          <a:xfrm>
            <a:off x="2268538" y="2349500"/>
            <a:ext cx="21590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笃，忠实，坚守。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70" name="Rectangle 6"/>
          <p:cNvSpPr/>
          <p:nvPr/>
        </p:nvSpPr>
        <p:spPr>
          <a:xfrm>
            <a:off x="2627313" y="1341438"/>
            <a:ext cx="36004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恳切地提问，多考虑当前的事。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74" name="Rectangle 10"/>
          <p:cNvSpPr/>
          <p:nvPr/>
        </p:nvSpPr>
        <p:spPr>
          <a:xfrm>
            <a:off x="6659563" y="2420938"/>
            <a:ext cx="9366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仁德。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94" name="Rectangle 18"/>
          <p:cNvSpPr/>
          <p:nvPr/>
        </p:nvSpPr>
        <p:spPr>
          <a:xfrm>
            <a:off x="323850" y="3213100"/>
            <a:ext cx="8496300" cy="2317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4200" b="1" dirty="0">
                <a:solidFill>
                  <a:srgbClr val="FF0000"/>
                </a:solidFill>
                <a:latin typeface="Arial" panose="020B0604020202020204" pitchFamily="34" charset="0"/>
              </a:rPr>
              <a:t>翻译：      </a:t>
            </a:r>
            <a:endParaRPr lang="zh-CN" altLang="en-US" sz="4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      子夏说：“广泛学习且能坚定自己的志向，恳切地提出疑问，思考当前情况，仁就在其中了。” 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/>
      <p:bldP spid="62470" grpId="0"/>
      <p:bldP spid="62474" grpId="0"/>
      <p:bldP spid="2459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/>
          <p:nvPr>
            <p:ph type="title" idx="4294967295"/>
          </p:nvPr>
        </p:nvSpPr>
        <p:spPr>
          <a:xfrm>
            <a:off x="6973888" y="989013"/>
            <a:ext cx="2170112" cy="695325"/>
          </a:xfrm>
        </p:spPr>
        <p:txBody>
          <a:bodyPr vert="horz" wrap="square" lIns="91440" tIns="45720" rIns="91440" bIns="45720" anchor="ctr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rgbClr val="FF0000"/>
                </a:solidFill>
              </a:rPr>
              <a:t>通假字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6563" name="Rectangle 3"/>
          <p:cNvSpPr/>
          <p:nvPr>
            <p:ph type="body" idx="4294967295"/>
          </p:nvPr>
        </p:nvSpPr>
        <p:spPr>
          <a:xfrm>
            <a:off x="0" y="1763713"/>
            <a:ext cx="6018213" cy="3690937"/>
          </a:xfrm>
        </p:spPr>
        <p:txBody>
          <a:bodyPr vert="horz" wrap="square" lIns="91440" tIns="45720" rIns="91440" bIns="45720" anchor="t" anchorCtr="0">
            <a:spAutoFit/>
          </a:bodyPr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不亦</a:t>
            </a:r>
            <a:r>
              <a:rPr lang="zh-CN" altLang="en-US" sz="2600" b="1" u="sng" dirty="0">
                <a:solidFill>
                  <a:srgbClr val="FF00FF"/>
                </a:solidFill>
              </a:rPr>
              <a:t>说</a:t>
            </a:r>
            <a:r>
              <a:rPr lang="zh-CN" altLang="en-US" sz="2600" b="1" dirty="0"/>
              <a:t>乎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说：同“悦” ，愉快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吾十</a:t>
            </a:r>
            <a:r>
              <a:rPr lang="zh-CN" altLang="en-US" sz="2600" b="1" u="sng" dirty="0">
                <a:solidFill>
                  <a:srgbClr val="FF00FF"/>
                </a:solidFill>
              </a:rPr>
              <a:t>有</a:t>
            </a:r>
            <a:r>
              <a:rPr lang="zh-CN" altLang="en-US" sz="2600" b="1" dirty="0"/>
              <a:t>五而志于学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有：同“又” ，用于整数和零数之间</a:t>
            </a:r>
            <a:endParaRPr lang="zh-CN" altLang="en-US" sz="2600" b="1" dirty="0"/>
          </a:p>
        </p:txBody>
      </p:sp>
      <p:pic>
        <p:nvPicPr>
          <p:cNvPr id="45060" name="Picture 5" descr="t01337a863e14754be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0788" y="2924175"/>
            <a:ext cx="2152650" cy="2286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5061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45062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3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重点积累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charRg st="5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563">
                                            <p:txEl>
                                              <p:charRg st="5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charRg st="17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6563">
                                            <p:txEl>
                                              <p:charRg st="17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charRg st="26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6563">
                                            <p:txEl>
                                              <p:charRg st="26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Rectangle 2"/>
          <p:cNvSpPr/>
          <p:nvPr>
            <p:ph type="title" idx="4294967295"/>
          </p:nvPr>
        </p:nvSpPr>
        <p:spPr>
          <a:xfrm>
            <a:off x="0" y="815975"/>
            <a:ext cx="5937250" cy="701675"/>
          </a:xfrm>
        </p:spPr>
        <p:txBody>
          <a:bodyPr vert="horz" wrap="square" lIns="91440" tIns="45720" rIns="91440" bIns="45720" anchor="ctr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rgbClr val="FF0000"/>
                </a:solidFill>
              </a:rPr>
              <a:t>古今异义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7587" name="Rectangle 3"/>
          <p:cNvSpPr/>
          <p:nvPr>
            <p:ph type="body" idx="4294967295"/>
          </p:nvPr>
        </p:nvSpPr>
        <p:spPr>
          <a:xfrm>
            <a:off x="0" y="2060575"/>
            <a:ext cx="7056438" cy="3690938"/>
          </a:xfrm>
        </p:spPr>
        <p:txBody>
          <a:bodyPr vert="horz" wrap="square" lIns="91440" tIns="45720" rIns="91440" bIns="45720" anchor="t" anchorCtr="0">
            <a:spAutoFit/>
          </a:bodyPr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 不亦</a:t>
            </a:r>
            <a:r>
              <a:rPr lang="zh-CN" altLang="en-US" sz="2600" b="1" u="sng" dirty="0">
                <a:solidFill>
                  <a:srgbClr val="FF00FF"/>
                </a:solidFill>
              </a:rPr>
              <a:t>君子</a:t>
            </a:r>
            <a:r>
              <a:rPr lang="zh-CN" altLang="en-US" sz="2600" b="1" dirty="0"/>
              <a:t>乎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古：指有才德的人         </a:t>
            </a:r>
            <a:r>
              <a:rPr lang="zh-CN" altLang="en-US" sz="2600" b="1" dirty="0">
                <a:solidFill>
                  <a:srgbClr val="0000FF"/>
                </a:solidFill>
              </a:rPr>
              <a:t>今：泛指品德高尚的人</a:t>
            </a:r>
            <a:endParaRPr lang="zh-CN" altLang="en-US" sz="2600" b="1" dirty="0">
              <a:solidFill>
                <a:srgbClr val="0000FF"/>
              </a:solidFill>
            </a:endParaRP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u="sng" dirty="0">
                <a:solidFill>
                  <a:srgbClr val="FF00FF"/>
                </a:solidFill>
              </a:rPr>
              <a:t>可</a:t>
            </a:r>
            <a:r>
              <a:rPr lang="zh-CN" altLang="en-US" sz="2600" b="1" dirty="0"/>
              <a:t>以为师矣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古：可以、凭借              </a:t>
            </a:r>
            <a:r>
              <a:rPr lang="zh-CN" altLang="en-US" sz="2600" b="1" dirty="0">
                <a:solidFill>
                  <a:srgbClr val="0000FF"/>
                </a:solidFill>
              </a:rPr>
              <a:t>今：可能、许可</a:t>
            </a:r>
            <a:endParaRPr lang="zh-CN" altLang="en-US" sz="2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charRg st="7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587">
                                            <p:txEl>
                                              <p:charRg st="7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charRg st="36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7587">
                                            <p:txEl>
                                              <p:charRg st="36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charRg st="4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7587">
                                            <p:txEl>
                                              <p:charRg st="42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1" name="Rectangle 3"/>
          <p:cNvSpPr/>
          <p:nvPr>
            <p:ph type="body" idx="4294967295"/>
          </p:nvPr>
        </p:nvSpPr>
        <p:spPr>
          <a:xfrm>
            <a:off x="0" y="1843088"/>
            <a:ext cx="7335838" cy="3690937"/>
          </a:xfrm>
        </p:spPr>
        <p:txBody>
          <a:bodyPr vert="horz" wrap="square" lIns="91440" tIns="45720" rIns="91440" bIns="45720" anchor="t" anchorCtr="0">
            <a:spAutoFit/>
          </a:bodyPr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饭</a:t>
            </a:r>
            <a:r>
              <a:rPr lang="zh-CN" altLang="en-US" sz="2600" b="1" u="sng" dirty="0">
                <a:solidFill>
                  <a:srgbClr val="FF00FF"/>
                </a:solidFill>
              </a:rPr>
              <a:t>疏</a:t>
            </a:r>
            <a:r>
              <a:rPr lang="zh-CN" altLang="en-US" sz="2600" b="1" dirty="0"/>
              <a:t>食，饮水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古：粗劣                        </a:t>
            </a:r>
            <a:r>
              <a:rPr lang="zh-CN" altLang="en-US" sz="2600" b="1" dirty="0">
                <a:solidFill>
                  <a:srgbClr val="0000FF"/>
                </a:solidFill>
              </a:rPr>
              <a:t>今：疏通、疏散</a:t>
            </a:r>
            <a:endParaRPr lang="zh-CN" altLang="en-US" sz="2600" b="1" dirty="0">
              <a:solidFill>
                <a:srgbClr val="0000FF"/>
              </a:solidFill>
            </a:endParaRP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endParaRPr lang="zh-CN" altLang="en-US" sz="2600" b="1" dirty="0">
              <a:solidFill>
                <a:srgbClr val="0000FF"/>
              </a:solidFill>
            </a:endParaRP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饭疏食，饮</a:t>
            </a:r>
            <a:r>
              <a:rPr lang="zh-CN" altLang="en-US" sz="2600" b="1" u="sng" dirty="0">
                <a:solidFill>
                  <a:srgbClr val="FF00FF"/>
                </a:solidFill>
              </a:rPr>
              <a:t>水</a:t>
            </a:r>
            <a:endParaRPr lang="zh-CN" altLang="en-US" sz="2600" b="1" u="sng" dirty="0">
              <a:solidFill>
                <a:srgbClr val="FF00FF"/>
              </a:solidFill>
            </a:endParaRP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古：冷水                  </a:t>
            </a:r>
            <a:r>
              <a:rPr lang="zh-CN" altLang="en-US" sz="2600" b="1" dirty="0">
                <a:solidFill>
                  <a:srgbClr val="0000FF"/>
                </a:solidFill>
              </a:rPr>
              <a:t>今：无色无味无臭的液体</a:t>
            </a:r>
            <a:endParaRPr lang="zh-CN" altLang="en-US" sz="2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611">
                                            <p:txEl>
                                              <p:charRg st="7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44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8611">
                                            <p:txEl>
                                              <p:charRg st="44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51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8611">
                                            <p:txEl>
                                              <p:charRg st="51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5" name="Rectangle 3"/>
          <p:cNvSpPr/>
          <p:nvPr>
            <p:ph type="body" idx="4294967295"/>
          </p:nvPr>
        </p:nvSpPr>
        <p:spPr>
          <a:xfrm>
            <a:off x="0" y="1673225"/>
            <a:ext cx="7581900" cy="3690938"/>
          </a:xfrm>
        </p:spPr>
        <p:txBody>
          <a:bodyPr vert="horz" wrap="square" lIns="91440" tIns="45720" rIns="91440" bIns="45720" anchor="t" anchorCtr="0">
            <a:spAutoFit/>
          </a:bodyPr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u="sng" dirty="0">
                <a:solidFill>
                  <a:srgbClr val="FF00FF"/>
                </a:solidFill>
              </a:rPr>
              <a:t>匹夫</a:t>
            </a:r>
            <a:r>
              <a:rPr lang="zh-CN" altLang="en-US" sz="2600" b="1" dirty="0"/>
              <a:t>不可夺志也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古：平民百姓                  </a:t>
            </a:r>
            <a:r>
              <a:rPr lang="zh-CN" altLang="en-US" sz="2600" b="1" dirty="0">
                <a:solidFill>
                  <a:srgbClr val="0000FF"/>
                </a:solidFill>
              </a:rPr>
              <a:t>今：无学识、无智谋的人</a:t>
            </a:r>
            <a:endParaRPr lang="zh-CN" altLang="en-US" sz="2600" b="1" dirty="0">
              <a:solidFill>
                <a:srgbClr val="0000FF"/>
              </a:solidFill>
            </a:endParaRP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endParaRPr lang="zh-CN" altLang="en-US" sz="2600" b="1" dirty="0">
              <a:solidFill>
                <a:srgbClr val="0000FF"/>
              </a:solidFill>
            </a:endParaRP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吾日</a:t>
            </a:r>
            <a:r>
              <a:rPr lang="zh-CN" altLang="en-US" sz="2600" b="1" u="sng" dirty="0">
                <a:solidFill>
                  <a:srgbClr val="FF00FF"/>
                </a:solidFill>
              </a:rPr>
              <a:t>三</a:t>
            </a:r>
            <a:r>
              <a:rPr lang="zh-CN" altLang="en-US" sz="2600" b="1" dirty="0"/>
              <a:t>省吾身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古：泛指多次                    </a:t>
            </a:r>
            <a:r>
              <a:rPr lang="zh-CN" altLang="en-US" sz="2600" b="1" dirty="0">
                <a:solidFill>
                  <a:srgbClr val="0000FF"/>
                </a:solidFill>
              </a:rPr>
              <a:t>今：数词，三</a:t>
            </a:r>
            <a:endParaRPr lang="zh-CN" altLang="en-US" sz="2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8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9635">
                                            <p:txEl>
                                              <p:charRg st="8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4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9635">
                                            <p:txEl>
                                              <p:charRg st="45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52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9635">
                                            <p:txEl>
                                              <p:charRg st="52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Rectangle 2"/>
          <p:cNvSpPr/>
          <p:nvPr>
            <p:ph type="title" idx="4294967295"/>
          </p:nvPr>
        </p:nvSpPr>
        <p:spPr>
          <a:xfrm>
            <a:off x="0" y="831850"/>
            <a:ext cx="6497638" cy="700088"/>
          </a:xfrm>
        </p:spPr>
        <p:txBody>
          <a:bodyPr vert="horz" wrap="square" lIns="91440" tIns="45720" rIns="91440" bIns="45720" anchor="ctr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rgbClr val="FF0000"/>
                </a:solidFill>
              </a:rPr>
              <a:t>词类活用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0659" name="Rectangle 3"/>
          <p:cNvSpPr/>
          <p:nvPr>
            <p:ph type="body" idx="4294967295"/>
          </p:nvPr>
        </p:nvSpPr>
        <p:spPr>
          <a:xfrm>
            <a:off x="0" y="1531938"/>
            <a:ext cx="8174038" cy="4449762"/>
          </a:xfrm>
        </p:spPr>
        <p:txBody>
          <a:bodyPr vert="horz" wrap="square" lIns="91440" tIns="45720" rIns="91440" bIns="45720" anchor="t" anchorCtr="0">
            <a:spAutoFit/>
          </a:bodyPr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学而</a:t>
            </a:r>
            <a:r>
              <a:rPr lang="zh-CN" altLang="en-US" sz="2600" b="1" u="sng" dirty="0">
                <a:solidFill>
                  <a:srgbClr val="FF00FF"/>
                </a:solidFill>
              </a:rPr>
              <a:t>时</a:t>
            </a:r>
            <a:r>
              <a:rPr lang="zh-CN" altLang="en-US" sz="2600" b="1" dirty="0"/>
              <a:t>习之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时：名词</a:t>
            </a:r>
            <a:r>
              <a:rPr lang="en-US" altLang="zh-CN" sz="2600" b="1" dirty="0"/>
              <a:t>-</a:t>
            </a:r>
            <a:r>
              <a:rPr lang="zh-CN" altLang="en-US" sz="2600" b="1" dirty="0"/>
              <a:t>状语，按时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吾</a:t>
            </a:r>
            <a:r>
              <a:rPr lang="zh-CN" altLang="en-US" sz="2600" b="1" u="sng" dirty="0">
                <a:solidFill>
                  <a:srgbClr val="FF00FF"/>
                </a:solidFill>
              </a:rPr>
              <a:t>日</a:t>
            </a:r>
            <a:r>
              <a:rPr lang="zh-CN" altLang="en-US" sz="2600" b="1" dirty="0"/>
              <a:t>三省吾身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日：名词</a:t>
            </a:r>
            <a:r>
              <a:rPr lang="en-US" altLang="zh-CN" sz="2600" b="1" dirty="0"/>
              <a:t>-</a:t>
            </a:r>
            <a:r>
              <a:rPr lang="zh-CN" altLang="en-US" sz="2600" b="1" dirty="0"/>
              <a:t>状语，每日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温</a:t>
            </a:r>
            <a:r>
              <a:rPr lang="zh-CN" altLang="en-US" sz="2600" b="1" u="sng" dirty="0">
                <a:solidFill>
                  <a:srgbClr val="FF00FF"/>
                </a:solidFill>
              </a:rPr>
              <a:t>故</a:t>
            </a:r>
            <a:r>
              <a:rPr lang="zh-CN" altLang="en-US" sz="2600" b="1" dirty="0"/>
              <a:t>而知</a:t>
            </a:r>
            <a:r>
              <a:rPr lang="zh-CN" altLang="en-US" sz="2600" b="1" u="sng" dirty="0">
                <a:solidFill>
                  <a:srgbClr val="FF00FF"/>
                </a:solidFill>
              </a:rPr>
              <a:t>新</a:t>
            </a:r>
            <a:endParaRPr lang="zh-CN" altLang="en-US" sz="2600" b="1" u="sng" dirty="0">
              <a:solidFill>
                <a:srgbClr val="FF00FF"/>
              </a:solidFill>
            </a:endParaRP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故、新：形容词</a:t>
            </a:r>
            <a:r>
              <a:rPr lang="en-US" altLang="zh-CN" sz="2600" b="1" dirty="0"/>
              <a:t>-</a:t>
            </a:r>
            <a:r>
              <a:rPr lang="zh-CN" altLang="en-US" sz="2600" b="1" dirty="0"/>
              <a:t>名词，学过的知识、新的理解和体会</a:t>
            </a:r>
            <a:endParaRPr lang="zh-CN" altLang="en-US" sz="2600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5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charRg st="6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0659">
                                            <p:txEl>
                                              <p:charRg st="6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charRg st="17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0659">
                                            <p:txEl>
                                              <p:charRg st="17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0659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charRg st="35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0659">
                                            <p:txEl>
                                              <p:charRg st="35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charRg st="41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0659">
                                            <p:txEl>
                                              <p:charRg st="41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3" name="Rectangle 3"/>
          <p:cNvSpPr/>
          <p:nvPr>
            <p:ph type="body" idx="4294967295"/>
          </p:nvPr>
        </p:nvSpPr>
        <p:spPr>
          <a:xfrm>
            <a:off x="0" y="1314450"/>
            <a:ext cx="6707188" cy="4418013"/>
          </a:xfrm>
        </p:spPr>
        <p:txBody>
          <a:bodyPr vert="horz" wrap="square" lIns="91440" tIns="45720" rIns="91440" bIns="45720" anchor="t" anchorCtr="0">
            <a:spAutoFit/>
          </a:bodyPr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u="sng" dirty="0">
                <a:solidFill>
                  <a:srgbClr val="FF00FF"/>
                </a:solidFill>
              </a:rPr>
              <a:t>传</a:t>
            </a:r>
            <a:r>
              <a:rPr lang="zh-CN" altLang="en-US" sz="2600" b="1" dirty="0"/>
              <a:t>不习乎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传：动词</a:t>
            </a:r>
            <a:r>
              <a:rPr lang="en-US" altLang="zh-CN" sz="2600" b="1" dirty="0"/>
              <a:t>-</a:t>
            </a:r>
            <a:r>
              <a:rPr lang="zh-CN" altLang="en-US" sz="2600" b="1" dirty="0"/>
              <a:t>名词，传授，指老师传授的知识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u="sng" dirty="0">
                <a:solidFill>
                  <a:srgbClr val="FF00FF"/>
                </a:solidFill>
              </a:rPr>
              <a:t>饭</a:t>
            </a:r>
            <a:r>
              <a:rPr lang="zh-CN" altLang="en-US" sz="2600" b="1" dirty="0"/>
              <a:t>疏食，饮水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饭：名词</a:t>
            </a:r>
            <a:r>
              <a:rPr lang="en-US" altLang="zh-CN" sz="2600" b="1" dirty="0"/>
              <a:t>-</a:t>
            </a:r>
            <a:r>
              <a:rPr lang="zh-CN" altLang="en-US" sz="2600" b="1" dirty="0"/>
              <a:t>动词，吃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好之者不如</a:t>
            </a:r>
            <a:r>
              <a:rPr lang="zh-CN" altLang="en-US" sz="2600" b="1" u="sng" dirty="0">
                <a:solidFill>
                  <a:srgbClr val="FF00FF"/>
                </a:solidFill>
              </a:rPr>
              <a:t>乐</a:t>
            </a:r>
            <a:r>
              <a:rPr lang="zh-CN" altLang="en-US" sz="2600" b="1" dirty="0"/>
              <a:t>之者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乐：名词</a:t>
            </a:r>
            <a:r>
              <a:rPr lang="en-US" altLang="zh-CN" sz="2600" b="1" dirty="0"/>
              <a:t>-</a:t>
            </a:r>
            <a:r>
              <a:rPr lang="zh-CN" altLang="en-US" sz="2600" b="1" dirty="0"/>
              <a:t>意动。以</a:t>
            </a:r>
            <a:r>
              <a:rPr lang="en-US" altLang="zh-CN" sz="2600" b="1" dirty="0"/>
              <a:t>……</a:t>
            </a:r>
            <a:r>
              <a:rPr lang="zh-CN" altLang="en-US" sz="2600" b="1" dirty="0"/>
              <a:t>为快乐</a:t>
            </a:r>
            <a:endParaRPr lang="zh-CN" altLang="en-US" sz="2600" b="1" dirty="0"/>
          </a:p>
        </p:txBody>
      </p:sp>
      <p:pic>
        <p:nvPicPr>
          <p:cNvPr id="50179" name="Picture 8" descr="t01199f0fe780dfc3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8925" y="5665788"/>
            <a:ext cx="466725" cy="715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charRg st="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683">
                                            <p:txEl>
                                              <p:charRg st="5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charRg st="25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683">
                                            <p:txEl>
                                              <p:charRg st="25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charRg st="32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683">
                                            <p:txEl>
                                              <p:charRg st="32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charRg st="42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683">
                                            <p:txEl>
                                              <p:charRg st="42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charRg st="51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1683">
                                            <p:txEl>
                                              <p:charRg st="51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Rectangle 2"/>
          <p:cNvSpPr/>
          <p:nvPr>
            <p:ph type="title" idx="4294967295"/>
          </p:nvPr>
        </p:nvSpPr>
        <p:spPr>
          <a:xfrm>
            <a:off x="0" y="903288"/>
            <a:ext cx="5775325" cy="700087"/>
          </a:xfrm>
        </p:spPr>
        <p:txBody>
          <a:bodyPr vert="horz" wrap="square" lIns="91440" tIns="45720" rIns="91440" bIns="45720" anchor="ctr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rgbClr val="FF0000"/>
                </a:solidFill>
              </a:rPr>
              <a:t>一词多义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2707" name="Rectangle 3"/>
          <p:cNvSpPr/>
          <p:nvPr>
            <p:ph type="body" idx="4294967295"/>
          </p:nvPr>
        </p:nvSpPr>
        <p:spPr>
          <a:xfrm>
            <a:off x="0" y="1603375"/>
            <a:ext cx="3609975" cy="4418013"/>
          </a:xfrm>
        </p:spPr>
        <p:txBody>
          <a:bodyPr vert="horz" wrap="square" lIns="91440" tIns="45720" rIns="91440" bIns="45720" anchor="t" anchorCtr="0">
            <a:spAutoFit/>
          </a:bodyPr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solidFill>
                  <a:srgbClr val="FF00FF"/>
                </a:solidFill>
              </a:rPr>
              <a:t>为：</a:t>
            </a:r>
            <a:endParaRPr lang="zh-CN" altLang="en-US" sz="2600" b="1" dirty="0">
              <a:solidFill>
                <a:srgbClr val="FF00FF"/>
              </a:solidFill>
            </a:endParaRP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可以为师矣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为人谋而不忠乎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solidFill>
                  <a:srgbClr val="FF00FF"/>
                </a:solidFill>
              </a:rPr>
              <a:t>知：</a:t>
            </a:r>
            <a:endParaRPr lang="zh-CN" altLang="en-US" sz="2600" b="1" dirty="0">
              <a:solidFill>
                <a:srgbClr val="FF00FF"/>
              </a:solidFill>
            </a:endParaRP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人不知而不愠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温故而知新</a:t>
            </a:r>
            <a:endParaRPr lang="zh-CN" altLang="en-US" sz="2600" b="1" dirty="0"/>
          </a:p>
        </p:txBody>
      </p:sp>
      <p:sp>
        <p:nvSpPr>
          <p:cNvPr id="72708" name="Text Box 4"/>
          <p:cNvSpPr txBox="1"/>
          <p:nvPr/>
        </p:nvSpPr>
        <p:spPr>
          <a:xfrm>
            <a:off x="4135438" y="2420938"/>
            <a:ext cx="2209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当、做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2709" name="Text Box 5"/>
          <p:cNvSpPr txBox="1"/>
          <p:nvPr/>
        </p:nvSpPr>
        <p:spPr>
          <a:xfrm>
            <a:off x="5133975" y="3211513"/>
            <a:ext cx="2209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替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2710" name="Text Box 6"/>
          <p:cNvSpPr txBox="1"/>
          <p:nvPr/>
        </p:nvSpPr>
        <p:spPr>
          <a:xfrm>
            <a:off x="4422775" y="4721225"/>
            <a:ext cx="2209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了解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2711" name="Text Box 7"/>
          <p:cNvSpPr txBox="1"/>
          <p:nvPr/>
        </p:nvSpPr>
        <p:spPr>
          <a:xfrm>
            <a:off x="4084638" y="5516563"/>
            <a:ext cx="2209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懂得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pic>
        <p:nvPicPr>
          <p:cNvPr id="51208" name="Picture 11" descr="t0133f93dbedb26c0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97800" y="4972050"/>
            <a:ext cx="788988" cy="133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charRg st="3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707">
                                            <p:txEl>
                                              <p:charRg st="3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charRg st="9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2707">
                                            <p:txEl>
                                              <p:charRg st="9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charRg st="17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2707">
                                            <p:txEl>
                                              <p:charRg st="17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charRg st="2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2707">
                                            <p:txEl>
                                              <p:charRg st="2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charRg st="27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2707">
                                            <p:txEl>
                                              <p:charRg st="27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build="p"/>
      <p:bldP spid="72708" grpId="0"/>
      <p:bldP spid="72709" grpId="0"/>
      <p:bldP spid="72710" grpId="0"/>
      <p:bldP spid="727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88" name="Rectangle 12"/>
          <p:cNvSpPr/>
          <p:nvPr/>
        </p:nvSpPr>
        <p:spPr>
          <a:xfrm>
            <a:off x="323850" y="2401888"/>
            <a:ext cx="8569325" cy="2973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8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《</a:t>
            </a:r>
            <a:r>
              <a:rPr lang="zh-CN" altLang="en-US" sz="2600" b="1" dirty="0">
                <a:latin typeface="宋体" panose="02010600030101010101" pitchFamily="2" charset="-122"/>
              </a:rPr>
              <a:t>论语</a:t>
            </a:r>
            <a:r>
              <a:rPr lang="en-US" altLang="zh-CN" sz="2600" b="1" dirty="0">
                <a:latin typeface="宋体" panose="02010600030101010101" pitchFamily="2" charset="-122"/>
              </a:rPr>
              <a:t>》</a:t>
            </a:r>
            <a:r>
              <a:rPr lang="zh-CN" altLang="en-US" sz="2600" b="1" dirty="0">
                <a:latin typeface="宋体" panose="02010600030101010101" pitchFamily="2" charset="-122"/>
              </a:rPr>
              <a:t>是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儒家</a:t>
            </a:r>
            <a:r>
              <a:rPr lang="zh-CN" altLang="en-US" sz="2600" b="1" dirty="0">
                <a:latin typeface="宋体" panose="02010600030101010101" pitchFamily="2" charset="-122"/>
              </a:rPr>
              <a:t>的经典著作之一，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由孔子的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弟子及再传弟子</a:t>
            </a:r>
            <a:r>
              <a:rPr lang="zh-CN" altLang="en-US" sz="2600" b="1" dirty="0">
                <a:latin typeface="宋体" panose="02010600030101010101" pitchFamily="2" charset="-122"/>
              </a:rPr>
              <a:t>编撰而成。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它以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语录体</a:t>
            </a:r>
            <a:r>
              <a:rPr lang="zh-CN" altLang="en-US" sz="2600" b="1" dirty="0">
                <a:latin typeface="宋体" panose="02010600030101010101" pitchFamily="2" charset="-122"/>
              </a:rPr>
              <a:t>为主，记录了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孔子及其弟子言行</a:t>
            </a:r>
            <a:r>
              <a:rPr lang="zh-CN" altLang="en-US" sz="2600" b="1" dirty="0">
                <a:latin typeface="宋体" panose="02010600030101010101" pitchFamily="2" charset="-122"/>
              </a:rPr>
              <a:t>。</a:t>
            </a:r>
            <a:r>
              <a:rPr lang="en-US" altLang="zh-CN" sz="2600" b="1" dirty="0">
                <a:latin typeface="宋体" panose="02010600030101010101" pitchFamily="2" charset="-122"/>
              </a:rPr>
              <a:t>《</a:t>
            </a:r>
            <a:r>
              <a:rPr lang="zh-CN" altLang="en-US" sz="2600" b="1" dirty="0">
                <a:latin typeface="宋体" panose="02010600030101010101" pitchFamily="2" charset="-122"/>
              </a:rPr>
              <a:t>论语</a:t>
            </a:r>
            <a:r>
              <a:rPr lang="en-US" altLang="zh-CN" sz="2600" b="1" dirty="0">
                <a:latin typeface="宋体" panose="02010600030101010101" pitchFamily="2" charset="-122"/>
              </a:rPr>
              <a:t>》</a:t>
            </a:r>
            <a:r>
              <a:rPr lang="zh-CN" altLang="en-US" sz="2600" b="1" dirty="0">
                <a:latin typeface="宋体" panose="02010600030101010101" pitchFamily="2" charset="-122"/>
              </a:rPr>
              <a:t>与</a:t>
            </a:r>
            <a:r>
              <a:rPr lang="en-US" altLang="zh-CN" sz="2600" b="1" dirty="0">
                <a:latin typeface="宋体" panose="02010600030101010101" pitchFamily="2" charset="-122"/>
              </a:rPr>
              <a:t>《</a:t>
            </a:r>
            <a:r>
              <a:rPr lang="zh-CN" altLang="en-US" sz="2600" b="1" dirty="0">
                <a:latin typeface="宋体" panose="02010600030101010101" pitchFamily="2" charset="-122"/>
              </a:rPr>
              <a:t>大学</a:t>
            </a:r>
            <a:r>
              <a:rPr lang="en-US" altLang="zh-CN" sz="2600" b="1" dirty="0">
                <a:latin typeface="宋体" panose="02010600030101010101" pitchFamily="2" charset="-122"/>
              </a:rPr>
              <a:t>》《</a:t>
            </a:r>
            <a:r>
              <a:rPr lang="zh-CN" altLang="en-US" sz="2600" b="1" dirty="0">
                <a:latin typeface="宋体" panose="02010600030101010101" pitchFamily="2" charset="-122"/>
              </a:rPr>
              <a:t>中庸</a:t>
            </a:r>
            <a:r>
              <a:rPr lang="en-US" altLang="zh-CN" sz="2600" b="1" dirty="0">
                <a:latin typeface="宋体" panose="02010600030101010101" pitchFamily="2" charset="-122"/>
              </a:rPr>
              <a:t>》《</a:t>
            </a:r>
            <a:r>
              <a:rPr lang="zh-CN" altLang="en-US" sz="2600" b="1" dirty="0">
                <a:latin typeface="宋体" panose="02010600030101010101" pitchFamily="2" charset="-122"/>
              </a:rPr>
              <a:t>孟子</a:t>
            </a:r>
            <a:r>
              <a:rPr lang="en-US" altLang="zh-CN" sz="2600" b="1" dirty="0">
                <a:latin typeface="宋体" panose="02010600030101010101" pitchFamily="2" charset="-122"/>
              </a:rPr>
              <a:t>》</a:t>
            </a:r>
            <a:r>
              <a:rPr lang="zh-CN" altLang="en-US" sz="2600" b="1" dirty="0">
                <a:latin typeface="宋体" panose="02010600030101010101" pitchFamily="2" charset="-122"/>
              </a:rPr>
              <a:t>合称为“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四书</a:t>
            </a:r>
            <a:r>
              <a:rPr lang="zh-CN" altLang="en-US" sz="2600" b="1" dirty="0">
                <a:latin typeface="宋体" panose="02010600030101010101" pitchFamily="2" charset="-122"/>
              </a:rPr>
              <a:t>”。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共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20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篇</a:t>
            </a:r>
            <a:r>
              <a:rPr lang="zh-CN" altLang="en-US" sz="2600" b="1" dirty="0">
                <a:latin typeface="宋体" panose="02010600030101010101" pitchFamily="2" charset="-122"/>
              </a:rPr>
              <a:t>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pic>
        <p:nvPicPr>
          <p:cNvPr id="24593" name="Picture 17" descr="2634"/>
          <p:cNvPicPr>
            <a:picLocks noChangeAspect="1"/>
          </p:cNvPicPr>
          <p:nvPr/>
        </p:nvPicPr>
        <p:blipFill>
          <a:blip r:embed="rId1"/>
          <a:srcRect t="5779" b="4659"/>
          <a:stretch>
            <a:fillRect/>
          </a:stretch>
        </p:blipFill>
        <p:spPr>
          <a:xfrm>
            <a:off x="5940425" y="1538288"/>
            <a:ext cx="2376488" cy="241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94" name="Rectangle 18"/>
          <p:cNvSpPr/>
          <p:nvPr/>
        </p:nvSpPr>
        <p:spPr>
          <a:xfrm>
            <a:off x="1619250" y="1341438"/>
            <a:ext cx="20161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8" grpId="0"/>
      <p:bldP spid="2459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Rectangle 3"/>
          <p:cNvSpPr/>
          <p:nvPr>
            <p:ph type="body" idx="4294967295"/>
          </p:nvPr>
        </p:nvSpPr>
        <p:spPr>
          <a:xfrm>
            <a:off x="0" y="941388"/>
            <a:ext cx="5770563" cy="5172075"/>
          </a:xfrm>
        </p:spPr>
        <p:txBody>
          <a:bodyPr vert="horz" wrap="square" lIns="91440" tIns="45720" rIns="91440" bIns="45720" anchor="t" anchorCtr="0">
            <a:spAutoFit/>
          </a:bodyPr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solidFill>
                  <a:srgbClr val="FF00FF"/>
                </a:solidFill>
              </a:rPr>
              <a:t>而</a:t>
            </a:r>
            <a:r>
              <a:rPr lang="zh-CN" altLang="en-US" sz="2600" b="1" dirty="0"/>
              <a:t>：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人不知而不愠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温故而知新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博学而笃志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solidFill>
                  <a:srgbClr val="FF00FF"/>
                </a:solidFill>
              </a:rPr>
              <a:t>其</a:t>
            </a:r>
            <a:r>
              <a:rPr lang="zh-CN" altLang="en-US" sz="2600" b="1" dirty="0"/>
              <a:t>：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仁在其中矣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其不善者而改之</a:t>
            </a:r>
            <a:endParaRPr lang="zh-CN" altLang="en-US" sz="2600" b="1" dirty="0"/>
          </a:p>
        </p:txBody>
      </p:sp>
      <p:sp>
        <p:nvSpPr>
          <p:cNvPr id="73732" name="Text Box 4"/>
          <p:cNvSpPr txBox="1"/>
          <p:nvPr/>
        </p:nvSpPr>
        <p:spPr>
          <a:xfrm>
            <a:off x="4864100" y="1703388"/>
            <a:ext cx="2209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转折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3733" name="Text Box 5"/>
          <p:cNvSpPr txBox="1"/>
          <p:nvPr/>
        </p:nvSpPr>
        <p:spPr>
          <a:xfrm>
            <a:off x="4576763" y="2493963"/>
            <a:ext cx="2209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顺承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3734" name="Text Box 6"/>
          <p:cNvSpPr txBox="1"/>
          <p:nvPr/>
        </p:nvSpPr>
        <p:spPr>
          <a:xfrm>
            <a:off x="4432300" y="3286125"/>
            <a:ext cx="2209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并列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3735" name="Text Box 7"/>
          <p:cNvSpPr txBox="1"/>
          <p:nvPr/>
        </p:nvSpPr>
        <p:spPr>
          <a:xfrm>
            <a:off x="4360863" y="4799013"/>
            <a:ext cx="2209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它的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3736" name="Text Box 8"/>
          <p:cNvSpPr txBox="1"/>
          <p:nvPr/>
        </p:nvSpPr>
        <p:spPr>
          <a:xfrm>
            <a:off x="5008563" y="5519738"/>
            <a:ext cx="2209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他人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charRg st="3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3731">
                                            <p:txEl>
                                              <p:charRg st="3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charRg st="1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3731">
                                            <p:txEl>
                                              <p:charRg st="1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charRg st="16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3731">
                                            <p:txEl>
                                              <p:charRg st="16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charRg st="22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3731">
                                            <p:txEl>
                                              <p:charRg st="22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charRg st="25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3731">
                                            <p:txEl>
                                              <p:charRg st="25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charRg st="31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3731">
                                            <p:txEl>
                                              <p:charRg st="31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build="p"/>
      <p:bldP spid="73732" grpId="0"/>
      <p:bldP spid="73733" grpId="0"/>
      <p:bldP spid="73734" grpId="0"/>
      <p:bldP spid="73735" grpId="0"/>
      <p:bldP spid="7373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/>
          <p:nvPr>
            <p:ph type="title" idx="4294967295"/>
          </p:nvPr>
        </p:nvSpPr>
        <p:spPr>
          <a:xfrm>
            <a:off x="0" y="600075"/>
            <a:ext cx="5810250" cy="701675"/>
          </a:xfrm>
        </p:spPr>
        <p:txBody>
          <a:bodyPr vert="horz" wrap="square" lIns="91440" tIns="45720" rIns="91440" bIns="45720" anchor="ctr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rgbClr val="FF0000"/>
                </a:solidFill>
              </a:rPr>
              <a:t>特殊句式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4755" name="Rectangle 3"/>
          <p:cNvSpPr/>
          <p:nvPr>
            <p:ph type="body" idx="4294967295"/>
          </p:nvPr>
        </p:nvSpPr>
        <p:spPr>
          <a:xfrm>
            <a:off x="1644650" y="1422400"/>
            <a:ext cx="7499350" cy="4814888"/>
          </a:xfrm>
        </p:spPr>
        <p:txBody>
          <a:bodyPr vert="horz" wrap="square" lIns="91440" tIns="45720" rIns="91440" bIns="45720" anchor="t" anchorCtr="0">
            <a:spAutoFit/>
          </a:bodyPr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3400" b="1" dirty="0">
                <a:solidFill>
                  <a:srgbClr val="FF00FF"/>
                </a:solidFill>
              </a:rPr>
              <a:t>省略句：</a:t>
            </a:r>
            <a:endParaRPr lang="zh-CN" altLang="en-US" sz="3400" b="1" dirty="0">
              <a:solidFill>
                <a:srgbClr val="FF00FF"/>
              </a:solidFill>
            </a:endParaRP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可以为师矣。“以”后面省略代词“之”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其不善者而改之。句首省略动词“择”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3400" b="1" dirty="0">
                <a:solidFill>
                  <a:srgbClr val="FF00FF"/>
                </a:solidFill>
              </a:rPr>
              <a:t>判断句：</a:t>
            </a:r>
            <a:endParaRPr lang="zh-CN" altLang="en-US" sz="3400" b="1" dirty="0">
              <a:solidFill>
                <a:srgbClr val="FF00FF"/>
              </a:solidFill>
            </a:endParaRP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贤哉，回也！</a:t>
            </a:r>
            <a:endParaRPr lang="zh-CN" altLang="en-US" sz="2600" b="1" dirty="0"/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三军可夺帅也，匹夫不可夺志也。</a:t>
            </a:r>
            <a:endParaRPr lang="zh-CN" altLang="en-US" sz="2600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charRg st="5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4755">
                                            <p:txEl>
                                              <p:charRg st="5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charRg st="2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4755">
                                            <p:txEl>
                                              <p:charRg st="24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charRg st="42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4755">
                                            <p:txEl>
                                              <p:charRg st="42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charRg st="47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4755">
                                            <p:txEl>
                                              <p:charRg st="47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charRg st="54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4755">
                                            <p:txEl>
                                              <p:charRg st="54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Rectangle 3"/>
          <p:cNvSpPr>
            <a:spLocks noGrp="1"/>
          </p:cNvSpPr>
          <p:nvPr>
            <p:ph type="body" idx="4294967295"/>
          </p:nvPr>
        </p:nvSpPr>
        <p:spPr>
          <a:xfrm>
            <a:off x="0" y="1306513"/>
            <a:ext cx="7370763" cy="4449762"/>
          </a:xfrm>
        </p:spPr>
        <p:txBody>
          <a:bodyPr vert="horz" wrap="square" lIns="91440" tIns="45720" rIns="91440" bIns="45720" anchor="t" anchorCtr="0">
            <a:spAutoFit/>
          </a:bodyPr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en-US" altLang="zh-CN" sz="2600" b="1" dirty="0">
                <a:solidFill>
                  <a:srgbClr val="FF00FF"/>
                </a:solidFill>
              </a:rPr>
              <a:t>3.</a:t>
            </a:r>
            <a:r>
              <a:rPr lang="zh-CN" altLang="en-US" sz="2600" b="1" dirty="0">
                <a:solidFill>
                  <a:srgbClr val="FF00FF"/>
                </a:solidFill>
              </a:rPr>
              <a:t>名言警句类</a:t>
            </a:r>
            <a:endParaRPr lang="zh-CN" altLang="en-US" sz="2600" b="1" dirty="0">
              <a:solidFill>
                <a:srgbClr val="FF00FF"/>
              </a:solidFill>
            </a:endParaRP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①用于学习态度：</a:t>
            </a:r>
            <a:endParaRPr lang="zh-CN" altLang="en-US" sz="2600" b="1" dirty="0">
              <a:solidFill>
                <a:srgbClr val="FF0000"/>
              </a:solidFill>
            </a:endParaRP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②用于学习方法：</a:t>
            </a:r>
            <a:endParaRPr lang="zh-CN" altLang="en-US" sz="2600" b="1" dirty="0">
              <a:solidFill>
                <a:srgbClr val="FF0000"/>
              </a:solidFill>
            </a:endParaRP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③用于思想修养：</a:t>
            </a:r>
            <a:endParaRPr lang="zh-CN" altLang="en-US" sz="2600" b="1" dirty="0">
              <a:solidFill>
                <a:srgbClr val="FF0000"/>
              </a:solidFill>
            </a:endParaRP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④用于思想方法：</a:t>
            </a:r>
            <a:endParaRPr lang="zh-CN" altLang="en-US" sz="2600" b="1" dirty="0">
              <a:solidFill>
                <a:srgbClr val="FF0000"/>
              </a:solidFill>
            </a:endParaRP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/>
              <a:t>⑤用于日常生活：</a:t>
            </a:r>
            <a:endParaRPr lang="zh-CN" altLang="en-US" sz="26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63938" y="2276475"/>
            <a:ext cx="3529012" cy="461963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三人行必有我师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19475" y="2924175"/>
            <a:ext cx="3889375" cy="461963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学而时习之       温故而知新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475" y="3500438"/>
            <a:ext cx="4897438" cy="461962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人不知而不愠    三人行必有我师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2500" y="4292600"/>
            <a:ext cx="42481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学而不思则罔，思而不学则殆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2500" y="5084763"/>
            <a:ext cx="3887788" cy="83185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有朋自远方来，不亦乐乎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8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>
                                            <p:txEl>
                                              <p:charRg st="8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>
                                            <p:txEl>
                                              <p:charRg st="8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17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59">
                                            <p:txEl>
                                              <p:charRg st="17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59">
                                            <p:txEl>
                                              <p:charRg st="17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59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59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35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459">
                                            <p:txEl>
                                              <p:charRg st="35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459">
                                            <p:txEl>
                                              <p:charRg st="35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44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459">
                                            <p:txEl>
                                              <p:charRg st="44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459">
                                            <p:txEl>
                                              <p:charRg st="44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AutoShape 3"/>
          <p:cNvSpPr/>
          <p:nvPr/>
        </p:nvSpPr>
        <p:spPr>
          <a:xfrm>
            <a:off x="838200" y="620713"/>
            <a:ext cx="7772400" cy="5486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99FF99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5299" name="Text Box 18"/>
          <p:cNvSpPr txBox="1"/>
          <p:nvPr/>
        </p:nvSpPr>
        <p:spPr>
          <a:xfrm>
            <a:off x="1524000" y="313848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5300" name="Text Box 19"/>
          <p:cNvSpPr txBox="1"/>
          <p:nvPr/>
        </p:nvSpPr>
        <p:spPr>
          <a:xfrm>
            <a:off x="1600200" y="2254250"/>
            <a:ext cx="1676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8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表示顺接</a:t>
            </a:r>
            <a:endParaRPr lang="zh-CN" altLang="en-US" sz="2800" dirty="0">
              <a:solidFill>
                <a:srgbClr val="008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55301" name="Text Box 20"/>
          <p:cNvSpPr txBox="1"/>
          <p:nvPr/>
        </p:nvSpPr>
        <p:spPr>
          <a:xfrm>
            <a:off x="1447800" y="5043488"/>
            <a:ext cx="17526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8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表示转折</a:t>
            </a:r>
            <a:endParaRPr lang="zh-CN" altLang="en-US" sz="2800" dirty="0">
              <a:solidFill>
                <a:srgbClr val="008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55302" name="Text Box 21"/>
          <p:cNvSpPr txBox="1"/>
          <p:nvPr/>
        </p:nvSpPr>
        <p:spPr>
          <a:xfrm>
            <a:off x="3657600" y="1857375"/>
            <a:ext cx="2514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表示修饰关系</a:t>
            </a:r>
            <a:endParaRPr lang="zh-CN" altLang="en-US" sz="2800" dirty="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5303" name="Text Box 22"/>
          <p:cNvSpPr txBox="1"/>
          <p:nvPr/>
        </p:nvSpPr>
        <p:spPr>
          <a:xfrm>
            <a:off x="3657600" y="2909888"/>
            <a:ext cx="2362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表示并列关系</a:t>
            </a:r>
            <a:endParaRPr lang="zh-CN" altLang="en-US" sz="2800" dirty="0">
              <a:solidFill>
                <a:srgbClr val="FF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5304" name="AutoShape 23"/>
          <p:cNvSpPr/>
          <p:nvPr/>
        </p:nvSpPr>
        <p:spPr>
          <a:xfrm>
            <a:off x="3581400" y="2071688"/>
            <a:ext cx="76200" cy="2133600"/>
          </a:xfrm>
          <a:prstGeom prst="leftBrace">
            <a:avLst>
              <a:gd name="adj1" fmla="val 232814"/>
              <a:gd name="adj2" fmla="val 50000"/>
            </a:avLst>
          </a:prstGeom>
          <a:noFill/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5305" name="Text Box 24"/>
          <p:cNvSpPr txBox="1"/>
          <p:nvPr/>
        </p:nvSpPr>
        <p:spPr>
          <a:xfrm>
            <a:off x="1828800" y="928688"/>
            <a:ext cx="5943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08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“</a:t>
            </a:r>
            <a:r>
              <a:rPr lang="zh-CN" altLang="en-US" sz="4000" dirty="0">
                <a:solidFill>
                  <a:srgbClr val="008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而</a:t>
            </a:r>
            <a:r>
              <a:rPr lang="zh-CN" altLang="en-US" sz="4000" dirty="0">
                <a:solidFill>
                  <a:srgbClr val="008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”</a:t>
            </a:r>
            <a:r>
              <a:rPr lang="zh-CN" altLang="en-US" sz="4000" dirty="0">
                <a:solidFill>
                  <a:srgbClr val="008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的基本用法有两种：</a:t>
            </a:r>
            <a:endParaRPr lang="zh-CN" altLang="en-US" sz="4000" dirty="0">
              <a:solidFill>
                <a:srgbClr val="008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5306" name="Text Box 25"/>
          <p:cNvSpPr txBox="1"/>
          <p:nvPr/>
        </p:nvSpPr>
        <p:spPr>
          <a:xfrm>
            <a:off x="3733800" y="3824288"/>
            <a:ext cx="2438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表示承接关系</a:t>
            </a:r>
            <a:endParaRPr lang="zh-CN" altLang="en-US" sz="2800" dirty="0">
              <a:solidFill>
                <a:srgbClr val="FF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5307" name="Text Box 26"/>
          <p:cNvSpPr txBox="1"/>
          <p:nvPr/>
        </p:nvSpPr>
        <p:spPr>
          <a:xfrm>
            <a:off x="3657600" y="4662488"/>
            <a:ext cx="2667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学而不思则罔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5308" name="Text Box 27"/>
          <p:cNvSpPr txBox="1"/>
          <p:nvPr/>
        </p:nvSpPr>
        <p:spPr>
          <a:xfrm>
            <a:off x="6324600" y="1843088"/>
            <a:ext cx="2286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默而识之</a:t>
            </a:r>
            <a:endParaRPr lang="zh-CN" altLang="en-US" sz="28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5309" name="Text Box 28"/>
          <p:cNvSpPr txBox="1"/>
          <p:nvPr/>
        </p:nvSpPr>
        <p:spPr>
          <a:xfrm>
            <a:off x="6096000" y="2605088"/>
            <a:ext cx="2286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敏而好学</a:t>
            </a:r>
            <a:endParaRPr lang="zh-CN" altLang="en-US" sz="28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5310" name="Text Box 29"/>
          <p:cNvSpPr txBox="1"/>
          <p:nvPr/>
        </p:nvSpPr>
        <p:spPr>
          <a:xfrm>
            <a:off x="6172200" y="3824288"/>
            <a:ext cx="21336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学而时习之</a:t>
            </a:r>
            <a:endParaRPr lang="zh-CN" altLang="en-US" sz="28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5311" name="Text Box 30"/>
          <p:cNvSpPr txBox="1"/>
          <p:nvPr/>
        </p:nvSpPr>
        <p:spPr>
          <a:xfrm>
            <a:off x="3581400" y="5272088"/>
            <a:ext cx="3124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人不知而不愠</a:t>
            </a:r>
            <a:endParaRPr lang="zh-CN" altLang="en-US" sz="28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5312" name="Text Box 31"/>
          <p:cNvSpPr txBox="1"/>
          <p:nvPr/>
        </p:nvSpPr>
        <p:spPr>
          <a:xfrm>
            <a:off x="6248400" y="3062288"/>
            <a:ext cx="1676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学而不厌</a:t>
            </a:r>
            <a:endParaRPr lang="zh-CN" altLang="en-US" sz="28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5313" name="AutoShape 32"/>
          <p:cNvSpPr/>
          <p:nvPr/>
        </p:nvSpPr>
        <p:spPr>
          <a:xfrm>
            <a:off x="6096000" y="2757488"/>
            <a:ext cx="76200" cy="838200"/>
          </a:xfrm>
          <a:prstGeom prst="leftBrace">
            <a:avLst>
              <a:gd name="adj1" fmla="val 91462"/>
              <a:gd name="adj2" fmla="val 50000"/>
            </a:avLst>
          </a:prstGeom>
          <a:noFill/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5314" name="AutoShape 33"/>
          <p:cNvSpPr/>
          <p:nvPr/>
        </p:nvSpPr>
        <p:spPr>
          <a:xfrm>
            <a:off x="3276600" y="4738688"/>
            <a:ext cx="228600" cy="1066800"/>
          </a:xfrm>
          <a:prstGeom prst="leftBrace">
            <a:avLst>
              <a:gd name="adj1" fmla="val 38802"/>
              <a:gd name="adj2" fmla="val 50000"/>
            </a:avLst>
          </a:prstGeom>
          <a:noFill/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Text Box 10"/>
          <p:cNvSpPr txBox="1"/>
          <p:nvPr/>
        </p:nvSpPr>
        <p:spPr>
          <a:xfrm>
            <a:off x="598488" y="2619375"/>
            <a:ext cx="31416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3200" b="1" dirty="0">
                <a:latin typeface="Times New Roman" panose="02020603050405020304" pitchFamily="18" charset="0"/>
              </a:rPr>
              <a:t>1.</a:t>
            </a:r>
            <a:r>
              <a:rPr lang="zh-CN" altLang="en-US" sz="3200" b="1" dirty="0">
                <a:latin typeface="Times New Roman" panose="02020603050405020304" pitchFamily="18" charset="0"/>
              </a:rPr>
              <a:t>你喜欢哪一则</a:t>
            </a:r>
            <a:r>
              <a:rPr lang="en-US" altLang="zh-CN" sz="3200" b="1" dirty="0">
                <a:latin typeface="Times New Roman" panose="02020603050405020304" pitchFamily="18" charset="0"/>
              </a:rPr>
              <a:t>?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56323" name="Text Box 11"/>
          <p:cNvSpPr txBox="1"/>
          <p:nvPr/>
        </p:nvSpPr>
        <p:spPr>
          <a:xfrm>
            <a:off x="547688" y="3425825"/>
            <a:ext cx="55895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3200" b="1" dirty="0">
                <a:latin typeface="Times New Roman" panose="02020603050405020304" pitchFamily="18" charset="0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</a:rPr>
              <a:t>你觉得哪一则对你启发最大</a:t>
            </a:r>
            <a:r>
              <a:rPr lang="en-US" altLang="zh-CN" sz="3200" b="1" dirty="0">
                <a:latin typeface="Times New Roman" panose="02020603050405020304" pitchFamily="18" charset="0"/>
              </a:rPr>
              <a:t>?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56324" name="Text Box 12"/>
          <p:cNvSpPr txBox="1"/>
          <p:nvPr/>
        </p:nvSpPr>
        <p:spPr>
          <a:xfrm>
            <a:off x="474663" y="5297488"/>
            <a:ext cx="76327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3200" b="1" dirty="0">
                <a:latin typeface="Times New Roman" panose="02020603050405020304" pitchFamily="18" charset="0"/>
              </a:rPr>
              <a:t>4.</a:t>
            </a:r>
            <a:r>
              <a:rPr lang="zh-CN" altLang="en-US" sz="3200" b="1" dirty="0">
                <a:latin typeface="Times New Roman" panose="02020603050405020304" pitchFamily="18" charset="0"/>
              </a:rPr>
              <a:t>你还知道哪些指导我们如何学习的名言</a:t>
            </a:r>
            <a:r>
              <a:rPr lang="en-US" altLang="zh-CN" sz="3200" b="1" dirty="0">
                <a:latin typeface="Times New Roman" panose="02020603050405020304" pitchFamily="18" charset="0"/>
              </a:rPr>
              <a:t>?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56325" name="Text Box 13"/>
          <p:cNvSpPr txBox="1"/>
          <p:nvPr/>
        </p:nvSpPr>
        <p:spPr>
          <a:xfrm>
            <a:off x="506413" y="1481138"/>
            <a:ext cx="2986087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思考讨论：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6326" name="Text Box 14"/>
          <p:cNvSpPr txBox="1"/>
          <p:nvPr/>
        </p:nvSpPr>
        <p:spPr>
          <a:xfrm>
            <a:off x="509588" y="4362450"/>
            <a:ext cx="59975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3200" b="1" dirty="0">
                <a:latin typeface="Times New Roman" panose="02020603050405020304" pitchFamily="18" charset="0"/>
              </a:rPr>
              <a:t>3.</a:t>
            </a:r>
            <a:r>
              <a:rPr lang="zh-CN" altLang="en-US" sz="3200" b="1" dirty="0">
                <a:latin typeface="Times New Roman" panose="02020603050405020304" pitchFamily="18" charset="0"/>
              </a:rPr>
              <a:t>你觉得怎样才能真正学到知识</a:t>
            </a:r>
            <a:r>
              <a:rPr lang="en-US" altLang="zh-CN" sz="3200" b="1" dirty="0">
                <a:latin typeface="Times New Roman" panose="02020603050405020304" pitchFamily="18" charset="0"/>
              </a:rPr>
              <a:t>?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pic>
        <p:nvPicPr>
          <p:cNvPr id="56327" name="Picture 17" descr="t010302ab9b1d9f321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8488" y="1412875"/>
            <a:ext cx="1289050" cy="12842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6328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56329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6330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900" name="Rectangle 12"/>
          <p:cNvSpPr/>
          <p:nvPr/>
        </p:nvSpPr>
        <p:spPr>
          <a:xfrm>
            <a:off x="323850" y="1125538"/>
            <a:ext cx="8496300" cy="4738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en-US" altLang="zh-CN" sz="2600" b="1" dirty="0">
                <a:latin typeface="宋体" panose="02010600030101010101" pitchFamily="2" charset="-122"/>
              </a:rPr>
              <a:t>   《</a:t>
            </a:r>
            <a:r>
              <a:rPr lang="zh-CN" altLang="en-US" sz="2600" b="1" dirty="0">
                <a:latin typeface="宋体" panose="02010600030101010101" pitchFamily="2" charset="-122"/>
              </a:rPr>
              <a:t>论语</a:t>
            </a:r>
            <a:r>
              <a:rPr lang="en-US" altLang="zh-CN" sz="2600" b="1" dirty="0">
                <a:latin typeface="宋体" panose="02010600030101010101" pitchFamily="2" charset="-122"/>
              </a:rPr>
              <a:t>》</a:t>
            </a:r>
            <a:r>
              <a:rPr lang="zh-CN" altLang="en-US" sz="2600" b="1" dirty="0">
                <a:latin typeface="宋体" panose="02010600030101010101" pitchFamily="2" charset="-122"/>
              </a:rPr>
              <a:t>属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语录体</a:t>
            </a:r>
            <a:r>
              <a:rPr lang="zh-CN" altLang="en-US" sz="2600" b="1" dirty="0">
                <a:latin typeface="宋体" panose="02010600030101010101" pitchFamily="2" charset="-122"/>
              </a:rPr>
              <a:t>散文，是孔子弟子及其再传弟子关于孔子言行的记录，共</a:t>
            </a:r>
            <a:r>
              <a:rPr lang="en-US" altLang="zh-CN" sz="2600" b="1" dirty="0">
                <a:latin typeface="宋体" panose="02010600030101010101" pitchFamily="2" charset="-122"/>
              </a:rPr>
              <a:t>20</a:t>
            </a:r>
            <a:r>
              <a:rPr lang="zh-CN" altLang="en-US" sz="2600" b="1" dirty="0">
                <a:latin typeface="宋体" panose="02010600030101010101" pitchFamily="2" charset="-122"/>
              </a:rPr>
              <a:t>篇。内容有孔子谈话，答弟子问及弟子间的相互讨论。它是研究孔子思想的主要依据。南宋时，朱熹把它列为“四书”（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孟子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》《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中庸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》《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大学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》《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论语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600" b="1" dirty="0">
                <a:latin typeface="宋体" panose="02010600030101010101" pitchFamily="2" charset="-122"/>
              </a:rPr>
              <a:t>）之一，成为儒家的重要经典。宋朝宰相赵普曾赞颂说“半部</a:t>
            </a:r>
            <a:r>
              <a:rPr lang="en-US" altLang="zh-CN" sz="2600" b="1" dirty="0">
                <a:latin typeface="宋体" panose="02010600030101010101" pitchFamily="2" charset="-122"/>
              </a:rPr>
              <a:t>《</a:t>
            </a:r>
            <a:r>
              <a:rPr lang="zh-CN" altLang="en-US" sz="2600" b="1" dirty="0">
                <a:latin typeface="宋体" panose="02010600030101010101" pitchFamily="2" charset="-122"/>
              </a:rPr>
              <a:t>论语</a:t>
            </a:r>
            <a:r>
              <a:rPr lang="en-US" altLang="zh-CN" sz="2600" b="1" dirty="0">
                <a:latin typeface="宋体" panose="02010600030101010101" pitchFamily="2" charset="-122"/>
              </a:rPr>
              <a:t>》</a:t>
            </a:r>
            <a:r>
              <a:rPr lang="zh-CN" altLang="en-US" sz="2600" b="1" dirty="0">
                <a:latin typeface="宋体" panose="02010600030101010101" pitchFamily="2" charset="-122"/>
              </a:rPr>
              <a:t>治天下”。本文十二章是儒家修身之言，讲的是做人之道。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5"/>
          <p:cNvSpPr/>
          <p:nvPr/>
        </p:nvSpPr>
        <p:spPr>
          <a:xfrm>
            <a:off x="395288" y="2012950"/>
            <a:ext cx="8497887" cy="3817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7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曰：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学而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时习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之，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不亦说乎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？有朋自远方来，不亦乐乎？人不知而不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愠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，不亦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君子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乎？ 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”（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学而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）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1" name="Text Box 5"/>
          <p:cNvSpPr txBox="1"/>
          <p:nvPr/>
        </p:nvSpPr>
        <p:spPr>
          <a:xfrm>
            <a:off x="1979613" y="3141663"/>
            <a:ext cx="259238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按时温习。时，按时。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2" name="Text Box 6"/>
          <p:cNvSpPr txBox="1"/>
          <p:nvPr/>
        </p:nvSpPr>
        <p:spPr>
          <a:xfrm>
            <a:off x="827088" y="1916113"/>
            <a:ext cx="30241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古代对男子的尊称，这里指孔子。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5" name="Text Box 9"/>
          <p:cNvSpPr txBox="1"/>
          <p:nvPr/>
        </p:nvSpPr>
        <p:spPr>
          <a:xfrm>
            <a:off x="5435600" y="3644900"/>
            <a:ext cx="17287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生气，恼怒。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6" name="Text Box 10"/>
          <p:cNvSpPr txBox="1"/>
          <p:nvPr/>
        </p:nvSpPr>
        <p:spPr>
          <a:xfrm>
            <a:off x="6948488" y="4652963"/>
            <a:ext cx="197961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指有才德的人。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03800" y="1844675"/>
            <a:ext cx="38163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不是很愉快吗？不亦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乎，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常用于表示委婉的反问。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580063" y="3141663"/>
            <a:ext cx="2765425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说，同“悦”，愉快。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7417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7418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2" grpId="0"/>
      <p:bldP spid="24585" grpId="0"/>
      <p:bldP spid="24586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94" name="Rectangle 18"/>
          <p:cNvSpPr/>
          <p:nvPr/>
        </p:nvSpPr>
        <p:spPr>
          <a:xfrm>
            <a:off x="468313" y="549275"/>
            <a:ext cx="8280400" cy="287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4200" b="1" dirty="0">
                <a:solidFill>
                  <a:srgbClr val="FF0000"/>
                </a:solidFill>
                <a:latin typeface="Arial" panose="020B0604020202020204" pitchFamily="34" charset="0"/>
              </a:rPr>
              <a:t>翻译：      </a:t>
            </a:r>
            <a:endParaRPr lang="zh-CN" altLang="en-US" sz="4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       孔子说：“学习了，然后按时温习，不也很愉快吗？有志同道合的人从远方来，不也很快乐吗？人家不了解我，并不因此恼怒，不也是君子吗？”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pic>
        <p:nvPicPr>
          <p:cNvPr id="18435" name="Picture 9" descr="t0159a69d6f7c15def4"/>
          <p:cNvPicPr>
            <a:picLocks noChangeAspect="1"/>
          </p:cNvPicPr>
          <p:nvPr/>
        </p:nvPicPr>
        <p:blipFill>
          <a:blip r:embed="rId1"/>
          <a:srcRect l="8264" t="13252" b="9709"/>
          <a:stretch>
            <a:fillRect/>
          </a:stretch>
        </p:blipFill>
        <p:spPr>
          <a:xfrm>
            <a:off x="3276600" y="4076700"/>
            <a:ext cx="4630738" cy="2089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23"/>
          <p:cNvSpPr txBox="1"/>
          <p:nvPr/>
        </p:nvSpPr>
        <p:spPr>
          <a:xfrm>
            <a:off x="201613" y="1419225"/>
            <a:ext cx="859472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第一则：讨论学习方法、乐趣与个人修养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: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96" name="Text Box 24"/>
          <p:cNvSpPr txBox="1"/>
          <p:nvPr/>
        </p:nvSpPr>
        <p:spPr>
          <a:xfrm>
            <a:off x="177800" y="2500313"/>
            <a:ext cx="87566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不断学习和温习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方能牢固知识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学习之乐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97" name="Text Box 25"/>
          <p:cNvSpPr txBox="1"/>
          <p:nvPr/>
        </p:nvSpPr>
        <p:spPr>
          <a:xfrm>
            <a:off x="604838" y="3508375"/>
            <a:ext cx="81359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朋友远道而来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切磋促进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人生之乐；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98" name="Text Box 26"/>
          <p:cNvSpPr txBox="1"/>
          <p:nvPr/>
        </p:nvSpPr>
        <p:spPr>
          <a:xfrm>
            <a:off x="1212850" y="4587875"/>
            <a:ext cx="6791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自求长进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不怨他人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提高修养。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9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69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69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96" grpId="0" build="p"/>
      <p:bldP spid="28697" grpId="0" build="p"/>
      <p:bldP spid="2869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7"/>
          <p:cNvSpPr/>
          <p:nvPr/>
        </p:nvSpPr>
        <p:spPr>
          <a:xfrm>
            <a:off x="322263" y="1804988"/>
            <a:ext cx="8497887" cy="2678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30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曾子曰：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吾日三省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吾身：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人谋而不忠乎？与朋友交而不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信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乎？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传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不习乎？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”（</a:t>
            </a: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学而</a:t>
            </a: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7813" y="1949450"/>
            <a:ext cx="1990725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人称代词，我。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675" y="2957513"/>
            <a:ext cx="958850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每天。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19475" y="1700213"/>
            <a:ext cx="45370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多次进行自我检查。三，泛指多次。一说，实指，即三个方面，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95738" y="2876550"/>
            <a:ext cx="115252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省，自我检查、反省。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64163" y="3028950"/>
            <a:ext cx="700087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替。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51050" y="4149725"/>
            <a:ext cx="698500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</a:rPr>
              <a:t>诚信</a:t>
            </a:r>
            <a:endParaRPr lang="zh-CN" altLang="en-US" sz="20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48038" y="4181475"/>
            <a:ext cx="3281362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传授，指老师传授的知识。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04025" y="2924175"/>
            <a:ext cx="16557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</a:rPr>
              <a:t>竭尽自己的心力。</a:t>
            </a:r>
            <a:endParaRPr lang="zh-CN" altLang="en-US" sz="20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1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3962</Words>
  <Application>WPS 演示</Application>
  <PresentationFormat>全屏显示(4:3)</PresentationFormat>
  <Paragraphs>406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63" baseType="lpstr">
      <vt:lpstr>Arial</vt:lpstr>
      <vt:lpstr>宋体</vt:lpstr>
      <vt:lpstr>Wingdings</vt:lpstr>
      <vt:lpstr>楷体</vt:lpstr>
      <vt:lpstr>黑体</vt:lpstr>
      <vt:lpstr>Times New Roman</vt:lpstr>
      <vt:lpstr>Calibri</vt:lpstr>
      <vt:lpstr>微软雅黑</vt:lpstr>
      <vt:lpstr>Arial Unicode MS</vt:lpstr>
      <vt:lpstr>楷体_GB2312</vt:lpstr>
      <vt:lpstr>新宋体</vt:lpstr>
      <vt:lpstr>隶书</vt:lpstr>
      <vt:lpstr>华文中宋</vt:lpstr>
      <vt:lpstr>Cambria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通假字</vt:lpstr>
      <vt:lpstr>古今异义</vt:lpstr>
      <vt:lpstr>PowerPoint 演示文稿</vt:lpstr>
      <vt:lpstr>PowerPoint 演示文稿</vt:lpstr>
      <vt:lpstr>词类活用</vt:lpstr>
      <vt:lpstr>PowerPoint 演示文稿</vt:lpstr>
      <vt:lpstr>一词多义</vt:lpstr>
      <vt:lpstr>PowerPoint 演示文稿</vt:lpstr>
      <vt:lpstr>特殊句式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151</cp:revision>
  <dcterms:created xsi:type="dcterms:W3CDTF">2015-07-09T08:14:00Z</dcterms:created>
  <dcterms:modified xsi:type="dcterms:W3CDTF">2023-09-28T12:42:18Z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5C045E4F314A444C986333F2CAD79D92_13</vt:lpwstr>
  </property>
</Properties>
</file>