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8"/>
  </p:notesMasterIdLst>
  <p:handoutMasterIdLst>
    <p:handoutMasterId r:id="rId19"/>
  </p:handoutMasterIdLst>
  <p:sldIdLst>
    <p:sldId id="1089" r:id="rId4"/>
    <p:sldId id="1090" r:id="rId5"/>
    <p:sldId id="1116" r:id="rId6"/>
    <p:sldId id="1117" r:id="rId7"/>
    <p:sldId id="1094" r:id="rId9"/>
    <p:sldId id="1095" r:id="rId10"/>
    <p:sldId id="1100" r:id="rId11"/>
    <p:sldId id="1101" r:id="rId12"/>
    <p:sldId id="1118" r:id="rId13"/>
    <p:sldId id="1119" r:id="rId14"/>
    <p:sldId id="1120" r:id="rId15"/>
    <p:sldId id="1121" r:id="rId16"/>
    <p:sldId id="1115" r:id="rId17"/>
    <p:sldId id="1127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新魏" panose="02010800040101010101" pitchFamily="2" charset="-122"/>
      <p:regular r:id="rId24"/>
    </p:embeddedFont>
    <p:embeddedFont>
      <p:font typeface="方正姚体" panose="0201060103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汉语拼音" panose="020B0604020202020204" pitchFamily="34" charset="0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爬山虎的脚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5728" y="411510"/>
            <a:ext cx="525658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10.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爬山虎的脚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125" y="1800352"/>
            <a:ext cx="4198434" cy="2794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3766236" y="1400242"/>
            <a:ext cx="12105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第一课时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1131590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爬山虎</a:t>
            </a:r>
            <a:r>
              <a:rPr lang="zh-CN" altLang="zh-CN" sz="2800" dirty="0"/>
              <a:t>的脚长在茎上。茎上长叶柄的地方，反面伸出枝状的六七根细丝，每根细丝像蜗牛的触角。细丝跟新叶子一样，也是嫩红的。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Group 2"/>
          <p:cNvGrpSpPr/>
          <p:nvPr/>
        </p:nvGrpSpPr>
        <p:grpSpPr bwMode="auto">
          <a:xfrm>
            <a:off x="5004048" y="843558"/>
            <a:ext cx="3168352" cy="3888432"/>
            <a:chOff x="3742" y="255"/>
            <a:chExt cx="1463" cy="1043"/>
          </a:xfrm>
        </p:grpSpPr>
        <p:pic>
          <p:nvPicPr>
            <p:cNvPr id="4" name="Picture 3" descr="脚２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2" y="255"/>
              <a:ext cx="1463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513" y="300"/>
              <a:ext cx="635" cy="45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爬山虎的脚0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55526"/>
            <a:ext cx="5652120" cy="423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948264" y="1851670"/>
            <a:ext cx="208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爬山虎就是这样一脚一脚地往上爬。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爬山虎的脚0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27534"/>
            <a:ext cx="5652120" cy="423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39552" y="1707654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爬山虎“脚巴在墙上相当牢固”。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11760" y="2256945"/>
            <a:ext cx="3347864" cy="2510898"/>
          </a:xfrm>
          <a:prstGeom prst="rect">
            <a:avLst/>
          </a:prstGeom>
          <a:noFill/>
        </p:spPr>
      </p:pic>
      <p:sp>
        <p:nvSpPr>
          <p:cNvPr id="2" name="同侧圆角矩形 1"/>
          <p:cNvSpPr/>
          <p:nvPr/>
        </p:nvSpPr>
        <p:spPr>
          <a:xfrm>
            <a:off x="107504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作业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07504" y="105958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79174" y="1707654"/>
            <a:ext cx="612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1.</a:t>
            </a:r>
            <a:r>
              <a:rPr lang="zh-CN" altLang="zh-CN" sz="2400" dirty="0"/>
              <a:t>有感情地朗读课文，抄写优美的词句。</a:t>
            </a:r>
            <a:endParaRPr lang="zh-CN" altLang="zh-CN" sz="2400" dirty="0"/>
          </a:p>
          <a:p>
            <a:r>
              <a:rPr lang="en-US" altLang="zh-CN" sz="2400" dirty="0"/>
              <a:t>2.</a:t>
            </a:r>
            <a:r>
              <a:rPr lang="zh-CN" altLang="zh-CN" sz="2400" dirty="0"/>
              <a:t>课外练笔。</a:t>
            </a:r>
            <a:endParaRPr lang="zh-CN" altLang="zh-CN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138908" y="1133516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323528" y="56826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528" y="1995686"/>
            <a:ext cx="306271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刚</a:t>
            </a:r>
            <a:r>
              <a:rPr lang="zh-CN" altLang="zh-CN" sz="2800" dirty="0"/>
              <a:t>看到课文题目，你或许认为爬山虎是一只老虎，其实爬山虎是一种植物。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275606"/>
            <a:ext cx="4437112" cy="3327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589" y="735000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1" name="Group 12"/>
          <p:cNvGraphicFramePr>
            <a:graphicFrameLocks noGrp="1"/>
          </p:cNvGraphicFramePr>
          <p:nvPr/>
        </p:nvGraphicFramePr>
        <p:xfrm>
          <a:off x="417928" y="227540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467544" y="220101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618296" y="1389529"/>
            <a:ext cx="898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ū</a:t>
            </a: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64" name="Group 12"/>
          <p:cNvGraphicFramePr>
            <a:graphicFrameLocks noGrp="1"/>
          </p:cNvGraphicFramePr>
          <p:nvPr/>
        </p:nvGraphicFramePr>
        <p:xfrm>
          <a:off x="2128068" y="2298077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2177684" y="2223683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2159102" y="1381330"/>
            <a:ext cx="1322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ǐ</a:t>
            </a: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ng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67" name="Group 12"/>
          <p:cNvGraphicFramePr>
            <a:graphicFrameLocks noGrp="1"/>
          </p:cNvGraphicFramePr>
          <p:nvPr/>
        </p:nvGraphicFramePr>
        <p:xfrm>
          <a:off x="3669354" y="2306276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TextBox 23"/>
          <p:cNvSpPr txBox="1"/>
          <p:nvPr/>
        </p:nvSpPr>
        <p:spPr>
          <a:xfrm>
            <a:off x="3718970" y="2231882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蜗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887824" y="1389530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ō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0" name="Group 12"/>
          <p:cNvGraphicFramePr>
            <a:graphicFrameLocks noGrp="1"/>
          </p:cNvGraphicFramePr>
          <p:nvPr/>
        </p:nvGraphicFramePr>
        <p:xfrm>
          <a:off x="5246015" y="232894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" name="TextBox 23"/>
          <p:cNvSpPr txBox="1"/>
          <p:nvPr/>
        </p:nvSpPr>
        <p:spPr>
          <a:xfrm>
            <a:off x="5295631" y="225455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5464485" y="1412198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q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ū</a:t>
            </a:r>
            <a:endParaRPr lang="en-US" altLang="zh-CN" sz="36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73" name="Group 12"/>
          <p:cNvGraphicFramePr>
            <a:graphicFrameLocks noGrp="1"/>
          </p:cNvGraphicFramePr>
          <p:nvPr/>
        </p:nvGraphicFramePr>
        <p:xfrm>
          <a:off x="6813084" y="232540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4" name="TextBox 23"/>
          <p:cNvSpPr txBox="1"/>
          <p:nvPr/>
        </p:nvSpPr>
        <p:spPr>
          <a:xfrm>
            <a:off x="6862700" y="225101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7031554" y="1408658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w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ě</a:t>
            </a:r>
            <a:r>
              <a:rPr lang="en-US" altLang="zh-CN" sz="3600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i</a:t>
            </a:r>
            <a:endParaRPr lang="en-US" altLang="zh-CN" sz="36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H="1">
            <a:off x="3649047" y="3510200"/>
            <a:ext cx="2045292" cy="254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585382" y="3762902"/>
            <a:ext cx="4541748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“曲”是多音字，读</a:t>
            </a:r>
            <a:r>
              <a:rPr lang="en-US" altLang="zh-CN" sz="28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qǔ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qū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5353607" y="3503429"/>
            <a:ext cx="1790207" cy="9927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3782149" y="4492523"/>
            <a:ext cx="3066555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萎”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是上形下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声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  <p:bldP spid="77" grpId="0" animBg="1"/>
      <p:bldP spid="9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9"/>
          <p:cNvSpPr txBox="1"/>
          <p:nvPr/>
        </p:nvSpPr>
        <p:spPr>
          <a:xfrm>
            <a:off x="2242910" y="388312"/>
            <a:ext cx="2134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会写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1907704" y="1560168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1979712" y="1480798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Group 12"/>
          <p:cNvGraphicFramePr>
            <a:graphicFrameLocks noGrp="1"/>
          </p:cNvGraphicFramePr>
          <p:nvPr/>
        </p:nvGraphicFramePr>
        <p:xfrm>
          <a:off x="3059832" y="1560168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3067151" y="1480798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12"/>
          <p:cNvGraphicFramePr>
            <a:graphicFrameLocks noGrp="1"/>
          </p:cNvGraphicFramePr>
          <p:nvPr/>
        </p:nvGraphicFramePr>
        <p:xfrm>
          <a:off x="4139952" y="1560168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4198726" y="1480798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5" name="Group 12"/>
          <p:cNvGraphicFramePr>
            <a:graphicFrameLocks noGrp="1"/>
          </p:cNvGraphicFramePr>
          <p:nvPr/>
        </p:nvGraphicFramePr>
        <p:xfrm>
          <a:off x="5292080" y="1560168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5364088" y="1480798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8" name="Group 12"/>
          <p:cNvGraphicFramePr>
            <a:graphicFrameLocks noGrp="1"/>
          </p:cNvGraphicFramePr>
          <p:nvPr/>
        </p:nvGraphicFramePr>
        <p:xfrm>
          <a:off x="1907704" y="3870656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9" name="TextBox 23"/>
          <p:cNvSpPr txBox="1"/>
          <p:nvPr/>
        </p:nvSpPr>
        <p:spPr>
          <a:xfrm>
            <a:off x="1955185" y="3795886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1" name="Group 12"/>
          <p:cNvGraphicFramePr>
            <a:graphicFrameLocks noGrp="1"/>
          </p:cNvGraphicFramePr>
          <p:nvPr/>
        </p:nvGraphicFramePr>
        <p:xfrm>
          <a:off x="3089788" y="3878233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2" name="TextBox 23"/>
          <p:cNvSpPr txBox="1"/>
          <p:nvPr/>
        </p:nvSpPr>
        <p:spPr>
          <a:xfrm>
            <a:off x="3179321" y="3795886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茎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Group 12"/>
          <p:cNvGraphicFramePr>
            <a:graphicFrameLocks noGrp="1"/>
          </p:cNvGraphicFramePr>
          <p:nvPr/>
        </p:nvGraphicFramePr>
        <p:xfrm>
          <a:off x="4246197" y="3892724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TextBox 23"/>
          <p:cNvSpPr txBox="1"/>
          <p:nvPr/>
        </p:nvSpPr>
        <p:spPr>
          <a:xfrm>
            <a:off x="4331449" y="3867894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7" name="Group 12"/>
          <p:cNvGraphicFramePr>
            <a:graphicFrameLocks noGrp="1"/>
          </p:cNvGraphicFramePr>
          <p:nvPr/>
        </p:nvGraphicFramePr>
        <p:xfrm>
          <a:off x="5411078" y="3892724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8" name="TextBox 23"/>
          <p:cNvSpPr txBox="1"/>
          <p:nvPr/>
        </p:nvSpPr>
        <p:spPr>
          <a:xfrm>
            <a:off x="5555585" y="3867894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0" name="Group 12"/>
          <p:cNvGraphicFramePr>
            <a:graphicFrameLocks noGrp="1"/>
          </p:cNvGraphicFramePr>
          <p:nvPr/>
        </p:nvGraphicFramePr>
        <p:xfrm>
          <a:off x="6538678" y="3888316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6635705" y="3867894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线形标注 1 73"/>
          <p:cNvSpPr/>
          <p:nvPr/>
        </p:nvSpPr>
        <p:spPr>
          <a:xfrm>
            <a:off x="4317895" y="699487"/>
            <a:ext cx="4345007" cy="707886"/>
          </a:xfrm>
          <a:prstGeom prst="borderCallout1">
            <a:avLst>
              <a:gd name="adj1" fmla="val 46280"/>
              <a:gd name="adj2" fmla="val -277"/>
              <a:gd name="adj3" fmla="val 125114"/>
              <a:gd name="adj4" fmla="val 4657"/>
            </a:avLst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“嫩”三部分都窄长，束中间是一扁口，不要写成下框，末笔捺变为一点。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89" name="Group 12"/>
          <p:cNvGraphicFramePr>
            <a:graphicFrameLocks noGrp="1"/>
          </p:cNvGraphicFramePr>
          <p:nvPr/>
        </p:nvGraphicFramePr>
        <p:xfrm>
          <a:off x="7751916" y="3871174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2" name="TextBox 23"/>
          <p:cNvSpPr txBox="1"/>
          <p:nvPr/>
        </p:nvSpPr>
        <p:spPr>
          <a:xfrm>
            <a:off x="7859841" y="3795886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1357" y="2921901"/>
            <a:ext cx="4288353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“瞧”笔画多要写紧凑，目字要窄</a:t>
            </a:r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右</a:t>
            </a:r>
            <a:r>
              <a:rPr lang="zh-CN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上边有一点、下边是四横不能少。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9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6" name="同侧圆角矩形 9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aphicFrame>
        <p:nvGraphicFramePr>
          <p:cNvPr id="34" name="Group 12"/>
          <p:cNvGraphicFramePr>
            <a:graphicFrameLocks noGrp="1"/>
          </p:cNvGraphicFramePr>
          <p:nvPr/>
        </p:nvGraphicFramePr>
        <p:xfrm>
          <a:off x="466696" y="3899840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5" name="TextBox 23"/>
          <p:cNvSpPr txBox="1"/>
          <p:nvPr/>
        </p:nvSpPr>
        <p:spPr>
          <a:xfrm>
            <a:off x="461122" y="3820470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5"/>
          <p:cNvSpPr txBox="1"/>
          <p:nvPr/>
        </p:nvSpPr>
        <p:spPr>
          <a:xfrm>
            <a:off x="654475" y="2829568"/>
            <a:ext cx="265047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“叠”上窄下宽，中间是冖、横</a:t>
            </a:r>
            <a:r>
              <a:rPr lang="zh-CN" altLang="zh-CN" sz="1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要长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、上边没点，且字稍扁、里边是两横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9" name="Group 12"/>
          <p:cNvGraphicFramePr>
            <a:graphicFrameLocks noGrp="1"/>
          </p:cNvGraphicFramePr>
          <p:nvPr/>
        </p:nvGraphicFramePr>
        <p:xfrm>
          <a:off x="827584" y="1571000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0" name="TextBox 23"/>
          <p:cNvSpPr txBox="1"/>
          <p:nvPr/>
        </p:nvSpPr>
        <p:spPr>
          <a:xfrm>
            <a:off x="899592" y="1491630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6484871" y="1571000"/>
          <a:ext cx="1067146" cy="977435"/>
        </p:xfrm>
        <a:graphic>
          <a:graphicData uri="http://schemas.openxmlformats.org/drawingml/2006/table">
            <a:tbl>
              <a:tblPr/>
              <a:tblGrid>
                <a:gridCol w="533573"/>
                <a:gridCol w="533573"/>
              </a:tblGrid>
              <a:tr h="498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93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41" marR="63541" marT="31716" marB="3171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6563697" y="1491630"/>
            <a:ext cx="1176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2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18710"/>
            <a:ext cx="7488832" cy="3657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同侧圆角矩形 8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5288" y="1563638"/>
            <a:ext cx="66247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嫩绿　舒服　均匀　重叠　空隙　拂</a:t>
            </a:r>
            <a:r>
              <a:rPr lang="zh-CN" altLang="zh-CN" sz="2800" dirty="0" smtClean="0"/>
              <a:t>过</a:t>
            </a:r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r>
              <a:rPr lang="zh-CN" altLang="zh-CN" sz="2800" dirty="0"/>
              <a:t>　</a:t>
            </a:r>
            <a:endParaRPr lang="zh-CN" altLang="zh-CN" sz="2800" dirty="0"/>
          </a:p>
          <a:p>
            <a:r>
              <a:rPr lang="zh-CN" altLang="zh-CN" sz="2800" dirty="0"/>
              <a:t>叶柄　紧贴　蛟龙　枯萎　牢固</a:t>
            </a:r>
            <a:r>
              <a:rPr lang="en-US" altLang="zh-CN" sz="2800" dirty="0"/>
              <a:t> </a:t>
            </a:r>
            <a:r>
              <a:rPr lang="en-US" altLang="zh-CN" sz="2800" dirty="0" smtClean="0"/>
              <a:t>   </a:t>
            </a:r>
            <a:r>
              <a:rPr lang="zh-CN" altLang="zh-CN" sz="2800" dirty="0"/>
              <a:t>蜗牛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331640" y="1347614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1.</a:t>
            </a:r>
            <a:r>
              <a:rPr lang="zh-CN" altLang="zh-CN" sz="2800" dirty="0" smtClean="0"/>
              <a:t>爬山虎</a:t>
            </a:r>
            <a:r>
              <a:rPr lang="zh-CN" altLang="zh-CN" sz="2800" dirty="0"/>
              <a:t>生长的特殊环境是</a:t>
            </a:r>
            <a:r>
              <a:rPr lang="en-US" altLang="zh-CN" sz="2800" u="sng" dirty="0"/>
              <a:t>          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endParaRPr lang="zh-CN" altLang="zh-CN" sz="2800" dirty="0"/>
          </a:p>
          <a:p>
            <a:r>
              <a:rPr lang="en-US" altLang="zh-CN" sz="2800" dirty="0" smtClean="0"/>
              <a:t>2.</a:t>
            </a:r>
            <a:r>
              <a:rPr lang="zh-CN" altLang="zh-CN" sz="2800" dirty="0" smtClean="0"/>
              <a:t>爬山虎</a:t>
            </a:r>
            <a:r>
              <a:rPr lang="zh-CN" altLang="zh-CN" sz="2800" dirty="0"/>
              <a:t>生长的特点是</a:t>
            </a:r>
            <a:r>
              <a:rPr lang="en-US" altLang="zh-CN" sz="2800" u="sng" dirty="0"/>
              <a:t>          </a:t>
            </a:r>
            <a:r>
              <a:rPr lang="zh-CN" altLang="zh-CN" sz="2800" dirty="0"/>
              <a:t>。</a:t>
            </a:r>
            <a:endParaRPr lang="zh-CN" altLang="zh-CN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155397"/>
            <a:ext cx="7855323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上</a:t>
            </a:r>
            <a:r>
              <a:rPr lang="zh-CN" altLang="zh-CN" sz="2400" dirty="0"/>
              <a:t>节课，我们学习了著名作家叶圣陶爷爷写的《爬山虎的脚》这篇课文，并从课文第一自然段中，知道了爬山虎的生长特点</a:t>
            </a:r>
            <a:r>
              <a:rPr lang="zh-CN" altLang="zh-CN" sz="2400" dirty="0" smtClean="0"/>
              <a:t>。这</a:t>
            </a:r>
            <a:r>
              <a:rPr lang="zh-CN" altLang="zh-CN" sz="2400" dirty="0"/>
              <a:t>节课，我们继续学习这篇课文。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同侧圆角矩形 5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课文导入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001" y="2427734"/>
            <a:ext cx="3960440" cy="21855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文本框 6"/>
          <p:cNvSpPr txBox="1"/>
          <p:nvPr/>
        </p:nvSpPr>
        <p:spPr>
          <a:xfrm>
            <a:off x="3563888" y="465248"/>
            <a:ext cx="182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1520" y="1203598"/>
            <a:ext cx="432048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/>
              <a:t>a.</a:t>
            </a:r>
            <a:r>
              <a:rPr lang="zh-CN" altLang="zh-CN" sz="2400" dirty="0"/>
              <a:t>爬山虎叶子生长的位置：</a:t>
            </a:r>
            <a:r>
              <a:rPr lang="en-US" altLang="zh-CN" sz="2400" u="sng" dirty="0"/>
              <a:t>            </a:t>
            </a:r>
            <a:r>
              <a:rPr lang="zh-CN" altLang="zh-CN" sz="2400" dirty="0"/>
              <a:t>。</a:t>
            </a:r>
            <a:endParaRPr lang="zh-CN" altLang="zh-CN" sz="2400" dirty="0"/>
          </a:p>
          <a:p>
            <a:r>
              <a:rPr lang="en-US" altLang="zh-CN" sz="2400" dirty="0"/>
              <a:t>b.</a:t>
            </a:r>
            <a:r>
              <a:rPr lang="zh-CN" altLang="zh-CN" sz="2400" dirty="0"/>
              <a:t>刚长出来的叶子的颜色：</a:t>
            </a:r>
            <a:r>
              <a:rPr lang="en-US" altLang="zh-CN" sz="2400" u="sng" dirty="0"/>
              <a:t>            </a:t>
            </a:r>
            <a:r>
              <a:rPr lang="zh-CN" altLang="zh-CN" sz="2400" dirty="0"/>
              <a:t>。</a:t>
            </a:r>
            <a:endParaRPr lang="zh-CN" altLang="zh-CN" sz="2400" dirty="0"/>
          </a:p>
          <a:p>
            <a:r>
              <a:rPr lang="en-US" altLang="zh-CN" sz="2400" dirty="0"/>
              <a:t>c.</a:t>
            </a:r>
            <a:r>
              <a:rPr lang="zh-CN" altLang="zh-CN" sz="2400" dirty="0"/>
              <a:t>长大了叶子的颜色：</a:t>
            </a:r>
            <a:r>
              <a:rPr lang="en-US" altLang="zh-CN" sz="2400" u="sng" dirty="0"/>
              <a:t>           </a:t>
            </a:r>
            <a:r>
              <a:rPr lang="zh-CN" altLang="zh-CN" sz="2400" dirty="0"/>
              <a:t>。</a:t>
            </a:r>
            <a:endParaRPr lang="zh-CN" altLang="zh-CN" sz="2400" dirty="0"/>
          </a:p>
          <a:p>
            <a:r>
              <a:rPr lang="en-US" altLang="zh-CN" sz="2400" dirty="0"/>
              <a:t>d. </a:t>
            </a:r>
            <a:r>
              <a:rPr lang="zh-CN" altLang="zh-CN" sz="2400" dirty="0"/>
              <a:t>叶子的</a:t>
            </a:r>
            <a:r>
              <a:rPr lang="zh-CN" altLang="zh-CN" sz="2400" dirty="0" smtClean="0"/>
              <a:t>样子：</a:t>
            </a:r>
            <a:endParaRPr lang="en-US" altLang="zh-CN" sz="2400" dirty="0" smtClean="0"/>
          </a:p>
          <a:p>
            <a:r>
              <a:rPr lang="en-US" altLang="zh-CN" sz="2400" u="sng" dirty="0" smtClean="0"/>
              <a:t>                                                 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5" name="Picture 2" descr="island2"/>
          <p:cNvPicPr>
            <a:picLocks noChangeAspect="1" noChangeArrowheads="1"/>
          </p:cNvPicPr>
          <p:nvPr/>
        </p:nvPicPr>
        <p:blipFill>
          <a:blip r:embed="rId1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87574"/>
            <a:ext cx="4252894" cy="3189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1068815" y="1563638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墙上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6807" y="226542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嫩红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2293" y="2582409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嫩绿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447" y="3334221"/>
            <a:ext cx="1123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朝</a:t>
            </a:r>
            <a:r>
              <a:rPr lang="zh-CN" altLang="zh-CN" sz="2400" dirty="0" smtClean="0">
                <a:solidFill>
                  <a:srgbClr val="FF0000"/>
                </a:solidFill>
              </a:rPr>
              <a:t>下、</a:t>
            </a:r>
            <a:endParaRPr lang="en-US" altLang="zh-CN" sz="2400" dirty="0" smtClean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54035" y="333422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均匀、不留一点</a:t>
            </a:r>
            <a:r>
              <a:rPr lang="zh-CN" altLang="zh-CN" sz="2400" dirty="0" smtClean="0">
                <a:solidFill>
                  <a:srgbClr val="FF0000"/>
                </a:solidFill>
              </a:rPr>
              <a:t>空隙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97" y="627534"/>
            <a:ext cx="5256584" cy="3923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372200" y="2283718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/>
              <a:t>爬山虎的脚的样子很独特。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DOC_GUID" val="{5de8f1f6-dc52-42b3-af6f-98c53723c340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2800" dirty="0">
            <a:latin typeface="宋体" panose="02010600030101010101" pitchFamily="2" charset="-122"/>
            <a:ea typeface="宋体" panose="02010600030101010101" pitchFamily="2" charset="-122"/>
            <a:cs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全屏显示(16:9)</PresentationFormat>
  <Paragraphs>124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华文新魏</vt:lpstr>
      <vt:lpstr>方正姚体</vt:lpstr>
      <vt:lpstr>华文楷体</vt:lpstr>
      <vt:lpstr>楷体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B743C6DA92B94449BD76C06C0D33811D_12</vt:lpwstr>
  </property>
</Properties>
</file>