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54"/>
  </p:handoutMasterIdLst>
  <p:sldIdLst>
    <p:sldId id="383" r:id="rId4"/>
    <p:sldId id="384" r:id="rId6"/>
    <p:sldId id="364" r:id="rId7"/>
    <p:sldId id="365" r:id="rId8"/>
    <p:sldId id="256" r:id="rId9"/>
    <p:sldId id="370" r:id="rId10"/>
    <p:sldId id="385" r:id="rId11"/>
    <p:sldId id="351" r:id="rId12"/>
    <p:sldId id="386" r:id="rId13"/>
    <p:sldId id="387" r:id="rId14"/>
    <p:sldId id="389" r:id="rId15"/>
    <p:sldId id="390" r:id="rId16"/>
    <p:sldId id="380" r:id="rId17"/>
    <p:sldId id="388" r:id="rId18"/>
    <p:sldId id="393" r:id="rId19"/>
    <p:sldId id="392" r:id="rId20"/>
    <p:sldId id="269" r:id="rId21"/>
    <p:sldId id="395" r:id="rId22"/>
    <p:sldId id="396" r:id="rId23"/>
    <p:sldId id="399" r:id="rId24"/>
    <p:sldId id="401" r:id="rId25"/>
    <p:sldId id="282" r:id="rId26"/>
    <p:sldId id="404" r:id="rId27"/>
    <p:sldId id="362" r:id="rId28"/>
    <p:sldId id="400" r:id="rId29"/>
    <p:sldId id="405" r:id="rId30"/>
    <p:sldId id="406" r:id="rId31"/>
    <p:sldId id="424" r:id="rId32"/>
    <p:sldId id="407" r:id="rId33"/>
    <p:sldId id="408" r:id="rId34"/>
    <p:sldId id="410" r:id="rId35"/>
    <p:sldId id="409" r:id="rId36"/>
    <p:sldId id="325" r:id="rId37"/>
    <p:sldId id="270" r:id="rId38"/>
    <p:sldId id="326" r:id="rId39"/>
    <p:sldId id="397" r:id="rId40"/>
    <p:sldId id="413" r:id="rId41"/>
    <p:sldId id="412" r:id="rId42"/>
    <p:sldId id="414" r:id="rId43"/>
    <p:sldId id="415" r:id="rId44"/>
    <p:sldId id="418" r:id="rId45"/>
    <p:sldId id="369" r:id="rId46"/>
    <p:sldId id="419" r:id="rId47"/>
    <p:sldId id="420" r:id="rId48"/>
    <p:sldId id="417" r:id="rId49"/>
    <p:sldId id="421" r:id="rId50"/>
    <p:sldId id="423" r:id="rId51"/>
    <p:sldId id="274" r:id="rId52"/>
    <p:sldId id="445" r:id="rId53"/>
  </p:sldIdLst>
  <p:sldSz cx="9144000" cy="5143500"/>
  <p:notesSz cx="6858000" cy="9144000"/>
  <p:custDataLst>
    <p:tags r:id="rId5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FF"/>
    <a:srgbClr val="FF9900"/>
    <a:srgbClr val="21B8BB"/>
    <a:srgbClr val="FFFFFF"/>
    <a:srgbClr val="0000FF"/>
    <a:srgbClr val="F7FFFF"/>
    <a:srgbClr val="66FFFF"/>
    <a:srgbClr val="47D5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2727"/>
    <p:restoredTop sz="96256"/>
  </p:normalViewPr>
  <p:slideViewPr>
    <p:cSldViewPr showGuides="1">
      <p:cViewPr varScale="1">
        <p:scale>
          <a:sx n="145" d="100"/>
          <a:sy n="145" d="100"/>
        </p:scale>
        <p:origin x="138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8" Type="http://schemas.openxmlformats.org/officeDocument/2006/relationships/tags" Target="tags/tag1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handoutMaster" Target="handoutMasters/handoutMaster1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9D9C09F-B041-4B28-887C-FA98101C217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D111ECB-B724-4B23-BD6E-3650CE8597D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734B0-311A-46BB-B3C5-78C4E917D00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CCAE239-B4C6-42C7-ACE2-D10029380E3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819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819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379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33797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5844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35845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7892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37893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198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198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506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506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325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325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530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530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939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939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1444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61445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656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656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024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024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434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434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150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150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355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355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560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560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765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765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970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970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174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174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8D8EF8-5688-4BB9-A920-F0A37BE194D7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6" descr="MUBAN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0638"/>
            <a:ext cx="9144000" cy="51022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slide" Target="slide3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8.png"/><Relationship Id="rId3" Type="http://schemas.microsoft.com/office/2007/relationships/media" Target="file:///\\pc-2\&#31508;&#39034;&#23383;&#24211;\&#20063;.wmv" TargetMode="External"/><Relationship Id="rId2" Type="http://schemas.openxmlformats.org/officeDocument/2006/relationships/video" Target="file:///\\pc-2\&#31508;&#39034;&#23383;&#24211;\&#20063;.wmv" TargetMode="Externa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0.jpeg"/><Relationship Id="rId1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1.png"/><Relationship Id="rId1" Type="http://schemas.openxmlformats.org/officeDocument/2006/relationships/image" Target="../media/image23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组合 7"/>
          <p:cNvGrpSpPr/>
          <p:nvPr/>
        </p:nvGrpSpPr>
        <p:grpSpPr>
          <a:xfrm>
            <a:off x="420688" y="920750"/>
            <a:ext cx="3516312" cy="3082925"/>
            <a:chOff x="342271" y="921337"/>
            <a:chExt cx="3514874" cy="3082603"/>
          </a:xfrm>
        </p:grpSpPr>
        <p:grpSp>
          <p:nvGrpSpPr>
            <p:cNvPr id="7176" name="组合 4"/>
            <p:cNvGrpSpPr/>
            <p:nvPr/>
          </p:nvGrpSpPr>
          <p:grpSpPr>
            <a:xfrm>
              <a:off x="342271" y="921337"/>
              <a:ext cx="3466962" cy="3082603"/>
              <a:chOff x="342271" y="921337"/>
              <a:chExt cx="3466962" cy="3082603"/>
            </a:xfrm>
          </p:grpSpPr>
          <p:pic>
            <p:nvPicPr>
              <p:cNvPr id="7178" name="图片 3">
                <a:hlinkClick r:id="rId1" action="ppaction://hlinksldjump"/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1086" y="2067694"/>
                <a:ext cx="1888147" cy="14614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179" name="图片 1">
                <a:hlinkClick r:id="rId1" action="ppaction://hlinksldjump"/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42271" y="921337"/>
                <a:ext cx="3082603" cy="308260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076" name="矩形 9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230623" y="2430892"/>
              <a:ext cx="1626522" cy="58413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1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7171" name="组合 6"/>
          <p:cNvGrpSpPr/>
          <p:nvPr/>
        </p:nvGrpSpPr>
        <p:grpSpPr>
          <a:xfrm>
            <a:off x="5003800" y="1487488"/>
            <a:ext cx="3128963" cy="2041525"/>
            <a:chOff x="5003689" y="1409368"/>
            <a:chExt cx="3128760" cy="2042190"/>
          </a:xfrm>
        </p:grpSpPr>
        <p:grpSp>
          <p:nvGrpSpPr>
            <p:cNvPr id="7172" name="组合 5"/>
            <p:cNvGrpSpPr/>
            <p:nvPr/>
          </p:nvGrpSpPr>
          <p:grpSpPr>
            <a:xfrm>
              <a:off x="5003689" y="1409368"/>
              <a:ext cx="3128760" cy="2042190"/>
              <a:chOff x="5521813" y="1363764"/>
              <a:chExt cx="3128760" cy="2042190"/>
            </a:xfrm>
          </p:grpSpPr>
          <p:pic>
            <p:nvPicPr>
              <p:cNvPr id="7174" name="图片 9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521813" y="1944528"/>
                <a:ext cx="1888147" cy="14614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175" name="图片 2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608383" y="1363764"/>
                <a:ext cx="2042190" cy="204219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077" name="矩形 22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138618" y="2384411"/>
              <a:ext cx="1628669" cy="58439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2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4"/>
          <p:cNvGrpSpPr/>
          <p:nvPr/>
        </p:nvGrpSpPr>
        <p:grpSpPr>
          <a:xfrm>
            <a:off x="1423988" y="1681163"/>
            <a:ext cx="1141412" cy="1247775"/>
            <a:chOff x="1497050" y="1734605"/>
            <a:chExt cx="836613" cy="936577"/>
          </a:xfrm>
        </p:grpSpPr>
        <p:grpSp>
          <p:nvGrpSpPr>
            <p:cNvPr id="19514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951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51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51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515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急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4"/>
          <p:cNvGrpSpPr/>
          <p:nvPr/>
        </p:nvGrpSpPr>
        <p:grpSpPr>
          <a:xfrm>
            <a:off x="3146425" y="1685925"/>
            <a:ext cx="1143000" cy="1246188"/>
            <a:chOff x="1497050" y="1734605"/>
            <a:chExt cx="836613" cy="936577"/>
          </a:xfrm>
        </p:grpSpPr>
        <p:grpSp>
          <p:nvGrpSpPr>
            <p:cNvPr id="19509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951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51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51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510" name="TextBox 1"/>
            <p:cNvSpPr txBox="1"/>
            <p:nvPr/>
          </p:nvSpPr>
          <p:spPr>
            <a:xfrm>
              <a:off x="1504555" y="1734605"/>
              <a:ext cx="786218" cy="9021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忽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4"/>
          <p:cNvGrpSpPr/>
          <p:nvPr/>
        </p:nvGrpSpPr>
        <p:grpSpPr>
          <a:xfrm>
            <a:off x="4932363" y="1679575"/>
            <a:ext cx="1141412" cy="1247775"/>
            <a:chOff x="1497050" y="1734605"/>
            <a:chExt cx="836613" cy="936577"/>
          </a:xfrm>
        </p:grpSpPr>
        <p:grpSp>
          <p:nvGrpSpPr>
            <p:cNvPr id="19504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950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50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50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505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他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4"/>
          <p:cNvGrpSpPr/>
          <p:nvPr/>
        </p:nvGrpSpPr>
        <p:grpSpPr>
          <a:xfrm>
            <a:off x="6659563" y="1685925"/>
            <a:ext cx="1141412" cy="1247775"/>
            <a:chOff x="1497050" y="1734605"/>
            <a:chExt cx="836613" cy="936577"/>
          </a:xfrm>
        </p:grpSpPr>
        <p:grpSp>
          <p:nvGrpSpPr>
            <p:cNvPr id="19499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950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50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50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500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地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462" name="矩形 56"/>
          <p:cNvSpPr/>
          <p:nvPr/>
        </p:nvSpPr>
        <p:spPr>
          <a:xfrm>
            <a:off x="1309688" y="781050"/>
            <a:ext cx="40497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Calibri" panose="020F0502020204030204" pitchFamily="34" charset="0"/>
              </a:rPr>
              <a:t>读一读。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grpSp>
        <p:nvGrpSpPr>
          <p:cNvPr id="19463" name="组合 53"/>
          <p:cNvGrpSpPr/>
          <p:nvPr/>
        </p:nvGrpSpPr>
        <p:grpSpPr>
          <a:xfrm>
            <a:off x="3879850" y="338138"/>
            <a:ext cx="1670050" cy="685800"/>
            <a:chOff x="633150" y="1108224"/>
            <a:chExt cx="1671134" cy="686061"/>
          </a:xfrm>
        </p:grpSpPr>
        <p:sp>
          <p:nvSpPr>
            <p:cNvPr id="59" name="矩形 58"/>
            <p:cNvSpPr/>
            <p:nvPr/>
          </p:nvSpPr>
          <p:spPr>
            <a:xfrm>
              <a:off x="633150" y="1117753"/>
              <a:ext cx="100078" cy="646358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9497" name="矩形 10"/>
            <p:cNvSpPr/>
            <p:nvPr/>
          </p:nvSpPr>
          <p:spPr>
            <a:xfrm>
              <a:off x="683568" y="1147954"/>
              <a:ext cx="157447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第三关</a:t>
              </a:r>
              <a:endPara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2204207" y="1108224"/>
              <a:ext cx="100077" cy="646358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</p:grpSp>
      <p:grpSp>
        <p:nvGrpSpPr>
          <p:cNvPr id="42" name="组合 4"/>
          <p:cNvGrpSpPr/>
          <p:nvPr/>
        </p:nvGrpSpPr>
        <p:grpSpPr>
          <a:xfrm>
            <a:off x="1423988" y="3238500"/>
            <a:ext cx="1141412" cy="1247775"/>
            <a:chOff x="1497050" y="1734605"/>
            <a:chExt cx="836613" cy="936577"/>
          </a:xfrm>
        </p:grpSpPr>
        <p:grpSp>
          <p:nvGrpSpPr>
            <p:cNvPr id="19491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949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9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9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92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河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4"/>
          <p:cNvGrpSpPr/>
          <p:nvPr/>
        </p:nvGrpSpPr>
        <p:grpSpPr>
          <a:xfrm>
            <a:off x="3146425" y="3243263"/>
            <a:ext cx="1143000" cy="1246187"/>
            <a:chOff x="1497050" y="1734605"/>
            <a:chExt cx="836613" cy="936577"/>
          </a:xfrm>
        </p:grpSpPr>
        <p:grpSp>
          <p:nvGrpSpPr>
            <p:cNvPr id="19486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948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8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9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87" name="TextBox 1"/>
            <p:cNvSpPr txBox="1"/>
            <p:nvPr/>
          </p:nvSpPr>
          <p:spPr>
            <a:xfrm>
              <a:off x="1504555" y="1734605"/>
              <a:ext cx="786218" cy="9021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哥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4"/>
          <p:cNvGrpSpPr/>
          <p:nvPr/>
        </p:nvGrpSpPr>
        <p:grpSpPr>
          <a:xfrm>
            <a:off x="4932363" y="3236913"/>
            <a:ext cx="1141412" cy="1247775"/>
            <a:chOff x="1497050" y="1734605"/>
            <a:chExt cx="836613" cy="936577"/>
          </a:xfrm>
        </p:grpSpPr>
        <p:grpSp>
          <p:nvGrpSpPr>
            <p:cNvPr id="19481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948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8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8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82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块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3" name="组合 4"/>
          <p:cNvGrpSpPr/>
          <p:nvPr/>
        </p:nvGrpSpPr>
        <p:grpSpPr>
          <a:xfrm>
            <a:off x="6659563" y="3243263"/>
            <a:ext cx="1141412" cy="1247775"/>
            <a:chOff x="1497050" y="1734605"/>
            <a:chExt cx="836613" cy="936577"/>
          </a:xfrm>
        </p:grpSpPr>
        <p:grpSp>
          <p:nvGrpSpPr>
            <p:cNvPr id="19476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947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7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8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77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也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1697038" y="1257300"/>
            <a:ext cx="598487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jí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414713" y="1260475"/>
            <a:ext cx="598488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hū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214938" y="1208088"/>
            <a:ext cx="598488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tā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932613" y="1227138"/>
            <a:ext cx="598487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</a:rPr>
              <a:t>de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704975" y="2828925"/>
            <a:ext cx="5984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hé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365500" y="2838450"/>
            <a:ext cx="598488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</a:rPr>
              <a:t>ɡē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5014913" y="2878138"/>
            <a:ext cx="1011237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kuài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946900" y="2838450"/>
            <a:ext cx="598488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</a:rPr>
              <a:t>yě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60" grpId="0"/>
      <p:bldP spid="62" grpId="0"/>
      <p:bldP spid="64" grpId="0"/>
      <p:bldP spid="65" grpId="0"/>
      <p:bldP spid="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"/>
          <p:cNvSpPr/>
          <p:nvPr/>
        </p:nvSpPr>
        <p:spPr>
          <a:xfrm>
            <a:off x="1042988" y="1276350"/>
            <a:ext cx="7345362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小公鸡和小鸭子一块儿出去玩。</a:t>
            </a:r>
            <a:b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他们走进草地里。小公鸡找到了许多虫子，吃得很欢。小鸭子捉不到虫子，急得直哭。小公鸡看见了，捉到虫子就给小鸭子吃。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546225" y="1420813"/>
            <a:ext cx="433388" cy="4318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541463" y="2068513"/>
            <a:ext cx="431800" cy="4318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485" name="矩形 5"/>
          <p:cNvSpPr/>
          <p:nvPr/>
        </p:nvSpPr>
        <p:spPr>
          <a:xfrm>
            <a:off x="1042988" y="511175"/>
            <a:ext cx="669607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检查自然段。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1116013" y="842963"/>
            <a:ext cx="7369175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他们走到小河边。小鸭子说：“公鸡弟弟，我到河里捉鱼给你吃。”小公鸡说：“我也去。”小鸭子说：“不行，不行，你不会游泳，会淹死的！”小公鸡不信，偷偷地跟在小鸭子后面，也下了水。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476375" y="987425"/>
            <a:ext cx="431800" cy="4318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1116013" y="771525"/>
            <a:ext cx="7337425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小鸭子正在水里捉鱼，忽然，听见小公鸡喊救命。他飞快地游到小公鸡身边，让小公鸡坐在自己的背上。小公鸡上了岸，笑着对小鸭子说：“鸭子哥哥，谢谢你。”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506538" y="915988"/>
            <a:ext cx="431800" cy="4318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22438" y="3836988"/>
            <a:ext cx="6911975" cy="744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</a:rPr>
              <a:t>提示：自然段前面要空两格。</a:t>
            </a:r>
            <a:endParaRPr lang="zh-CN" altLang="en-US" sz="36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11"/>
          <p:cNvSpPr txBox="1"/>
          <p:nvPr/>
        </p:nvSpPr>
        <p:spPr>
          <a:xfrm>
            <a:off x="1258888" y="1779588"/>
            <a:ext cx="7129462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轮流读自然段。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571500" indent="-5715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读准字音，不加字，不漏字。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571500" indent="-5715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读得好的夸夸他，有困难的帮帮他。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6627" name="矩形 3"/>
          <p:cNvSpPr/>
          <p:nvPr/>
        </p:nvSpPr>
        <p:spPr>
          <a:xfrm>
            <a:off x="827088" y="842963"/>
            <a:ext cx="6697662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同桌合作读课文。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684213" y="987425"/>
            <a:ext cx="7632700" cy="35591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“不”字的变调：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捉不（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bú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）到       不（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bù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不（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bú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）会       不（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bú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）信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短语的朗读：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急得直哭           吃得很欢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偷偷地跟           飞快地游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8675" name="组合 2"/>
          <p:cNvGrpSpPr/>
          <p:nvPr/>
        </p:nvGrpSpPr>
        <p:grpSpPr>
          <a:xfrm>
            <a:off x="3779838" y="339725"/>
            <a:ext cx="1943100" cy="774700"/>
            <a:chOff x="395536" y="123478"/>
            <a:chExt cx="1943614" cy="775570"/>
          </a:xfrm>
        </p:grpSpPr>
        <p:sp>
          <p:nvSpPr>
            <p:cNvPr id="24" name="Text Box 15"/>
            <p:cNvSpPr txBox="1">
              <a:spLocks noChangeArrowheads="1"/>
            </p:cNvSpPr>
            <p:nvPr/>
          </p:nvSpPr>
          <p:spPr bwMode="auto">
            <a:xfrm>
              <a:off x="732201" y="246038"/>
              <a:ext cx="1606949" cy="584200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我会读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2867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5536" y="123478"/>
              <a:ext cx="432048" cy="77557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9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9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charRg st="35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2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charRg st="62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9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charRg st="69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94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charRg st="94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1"/>
          <p:cNvSpPr txBox="1"/>
          <p:nvPr/>
        </p:nvSpPr>
        <p:spPr>
          <a:xfrm>
            <a:off x="900113" y="1347788"/>
            <a:ext cx="7343775" cy="2870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小公鸡和小鸭子一块儿出去玩。当小公鸡看见小鸭子捉不到虫子时，就（        ）；当小鸭子听见小公鸡落水喊救命时，就（      ）。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3" name="矩形 5"/>
          <p:cNvSpPr/>
          <p:nvPr/>
        </p:nvSpPr>
        <p:spPr>
          <a:xfrm>
            <a:off x="900113" y="411163"/>
            <a:ext cx="66960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填一填。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/>
          <p:cNvSpPr/>
          <p:nvPr/>
        </p:nvSpPr>
        <p:spPr>
          <a:xfrm>
            <a:off x="4819650" y="2159000"/>
            <a:ext cx="1416050" cy="492125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47813" y="2066925"/>
            <a:ext cx="6783388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小公鸡和小鸭子一块儿出去玩。</a:t>
            </a:r>
            <a:endParaRPr kumimoji="0" lang="zh-CN" altLang="en-US" sz="3600" b="1" kern="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30300" y="3349625"/>
            <a:ext cx="2687638" cy="1295400"/>
            <a:chOff x="4098075" y="433368"/>
            <a:chExt cx="1800522" cy="1295033"/>
          </a:xfrm>
        </p:grpSpPr>
        <p:sp>
          <p:nvSpPr>
            <p:cNvPr id="2" name="云形标注 1"/>
            <p:cNvSpPr/>
            <p:nvPr/>
          </p:nvSpPr>
          <p:spPr>
            <a:xfrm>
              <a:off x="4098075" y="433368"/>
              <a:ext cx="1800522" cy="1295033"/>
            </a:xfrm>
            <a:prstGeom prst="cloudCallout">
              <a:avLst>
                <a:gd name="adj1" fmla="val 92208"/>
                <a:gd name="adj2" fmla="val -101827"/>
              </a:avLst>
            </a:prstGeom>
            <a:noFill/>
            <a:ln w="28575">
              <a:solidFill>
                <a:srgbClr val="FFC000"/>
              </a:solidFill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2785" name="矩形 6"/>
            <p:cNvSpPr/>
            <p:nvPr/>
          </p:nvSpPr>
          <p:spPr>
            <a:xfrm>
              <a:off x="4377778" y="542428"/>
              <a:ext cx="1290838" cy="10769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可以换成哪个词</a:t>
              </a:r>
              <a:r>
                <a:rPr lang="en-US" altLang="zh-CN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?</a:t>
              </a:r>
              <a:endPara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2773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16137" y="1916113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4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46362" y="37877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5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36637" y="515620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6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72775" y="2117725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7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-15398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8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8" y="-186690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60" name="矩形 5"/>
          <p:cNvSpPr>
            <a:spLocks noChangeArrowheads="1"/>
          </p:cNvSpPr>
          <p:nvPr/>
        </p:nvSpPr>
        <p:spPr bwMode="auto">
          <a:xfrm>
            <a:off x="4819650" y="3781425"/>
            <a:ext cx="1439863" cy="585788"/>
          </a:xfrm>
          <a:prstGeom prst="rect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一起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矩形 5"/>
          <p:cNvSpPr/>
          <p:nvPr/>
        </p:nvSpPr>
        <p:spPr>
          <a:xfrm>
            <a:off x="4795838" y="1584325"/>
            <a:ext cx="141922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儿化音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03575" y="2735263"/>
            <a:ext cx="51276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“块”和“儿”连在一起读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2800" y="1138238"/>
            <a:ext cx="66960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理解“一块儿”。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2783" name="矩形 2"/>
          <p:cNvSpPr/>
          <p:nvPr/>
        </p:nvSpPr>
        <p:spPr>
          <a:xfrm>
            <a:off x="1165225" y="265113"/>
            <a:ext cx="20383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Calibri" panose="020F0502020204030204" pitchFamily="34" charset="0"/>
              </a:rPr>
              <a:t>品读课文</a:t>
            </a:r>
            <a:endParaRPr lang="zh-CN" altLang="en-US" sz="36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31760" grpId="0" animBg="1"/>
      <p:bldP spid="24" grpId="0"/>
      <p:bldP spid="3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116013" y="1781175"/>
            <a:ext cx="7775575" cy="2192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说一说：它是什么偏旁？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猜一猜：带有提土旁的字与什么有关？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“块”字还可以和什么组词？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87675" y="4152900"/>
            <a:ext cx="111125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泥块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03800" y="4125913"/>
            <a:ext cx="111125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土块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34821" name="组合 4"/>
          <p:cNvGrpSpPr/>
          <p:nvPr/>
        </p:nvGrpSpPr>
        <p:grpSpPr>
          <a:xfrm>
            <a:off x="4284663" y="339725"/>
            <a:ext cx="1141412" cy="1247775"/>
            <a:chOff x="1497050" y="1734605"/>
            <a:chExt cx="836613" cy="936577"/>
          </a:xfrm>
        </p:grpSpPr>
        <p:grpSp>
          <p:nvGrpSpPr>
            <p:cNvPr id="34822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3482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482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482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4823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块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2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12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3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476" y="1408599"/>
            <a:ext cx="3411626" cy="1935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文本框 1"/>
          <p:cNvSpPr txBox="1"/>
          <p:nvPr/>
        </p:nvSpPr>
        <p:spPr>
          <a:xfrm>
            <a:off x="900113" y="3367088"/>
            <a:ext cx="78486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小公鸡和小鸭子在什么地方，他们在干什么？你还观察到了什么？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6013" y="906463"/>
            <a:ext cx="32766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）看图说话。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6869" name="矩形 10"/>
          <p:cNvSpPr/>
          <p:nvPr/>
        </p:nvSpPr>
        <p:spPr>
          <a:xfrm>
            <a:off x="323850" y="342900"/>
            <a:ext cx="669607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体会友谊。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8" name="组合 4"/>
          <p:cNvGrpSpPr/>
          <p:nvPr/>
        </p:nvGrpSpPr>
        <p:grpSpPr>
          <a:xfrm>
            <a:off x="2124075" y="700088"/>
            <a:ext cx="3540125" cy="3081337"/>
            <a:chOff x="316391" y="843558"/>
            <a:chExt cx="3540754" cy="3082603"/>
          </a:xfrm>
        </p:grpSpPr>
        <p:grpSp>
          <p:nvGrpSpPr>
            <p:cNvPr id="9219" name="组合 5"/>
            <p:cNvGrpSpPr/>
            <p:nvPr/>
          </p:nvGrpSpPr>
          <p:grpSpPr>
            <a:xfrm>
              <a:off x="316391" y="843558"/>
              <a:ext cx="3492842" cy="3082603"/>
              <a:chOff x="316391" y="843558"/>
              <a:chExt cx="3492842" cy="3082603"/>
            </a:xfrm>
          </p:grpSpPr>
          <p:pic>
            <p:nvPicPr>
              <p:cNvPr id="9221" name="图片 7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921086" y="2067694"/>
                <a:ext cx="1888147" cy="14614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22" name="图片 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16391" y="843558"/>
                <a:ext cx="3082603" cy="308260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7" name="矩形 9"/>
            <p:cNvSpPr>
              <a:spLocks noChangeArrowheads="1"/>
            </p:cNvSpPr>
            <p:nvPr/>
          </p:nvSpPr>
          <p:spPr bwMode="auto">
            <a:xfrm>
              <a:off x="2229669" y="2430122"/>
              <a:ext cx="1627476" cy="58444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1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3"/>
          <p:cNvSpPr txBox="1"/>
          <p:nvPr/>
        </p:nvSpPr>
        <p:spPr>
          <a:xfrm>
            <a:off x="468313" y="1203325"/>
            <a:ext cx="5245100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他们走进草地里。小公鸡找到了许多虫子，吃得很欢。小鸭子捉不到虫子，急得直哭。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小公鸡看见了，捉到虫子就给小鸭子吃。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2120" y="1682257"/>
            <a:ext cx="3172911" cy="1800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矩形 4"/>
          <p:cNvSpPr/>
          <p:nvPr/>
        </p:nvSpPr>
        <p:spPr>
          <a:xfrm>
            <a:off x="250825" y="434975"/>
            <a:ext cx="636428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）一边看图一边读第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圆角矩形 17"/>
          <p:cNvSpPr/>
          <p:nvPr/>
        </p:nvSpPr>
        <p:spPr>
          <a:xfrm>
            <a:off x="979488" y="3341688"/>
            <a:ext cx="833438" cy="44608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0038" y="1276350"/>
            <a:ext cx="8207375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小公鸡和小鸭子捉到虫子了吗？你是怎么知道的呢？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0638" y="500063"/>
            <a:ext cx="4608513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）品读第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圆角矩形 17"/>
          <p:cNvSpPr/>
          <p:nvPr/>
        </p:nvSpPr>
        <p:spPr>
          <a:xfrm>
            <a:off x="6350000" y="2724150"/>
            <a:ext cx="2016125" cy="44608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圆角矩形 16"/>
          <p:cNvSpPr/>
          <p:nvPr/>
        </p:nvSpPr>
        <p:spPr>
          <a:xfrm>
            <a:off x="5524500" y="3309938"/>
            <a:ext cx="2016125" cy="44608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203700" y="3243263"/>
            <a:ext cx="1320800" cy="57626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911725" y="2659063"/>
            <a:ext cx="1425575" cy="57626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945" name="文本框 7"/>
          <p:cNvSpPr txBox="1"/>
          <p:nvPr/>
        </p:nvSpPr>
        <p:spPr>
          <a:xfrm>
            <a:off x="876300" y="2622550"/>
            <a:ext cx="7920038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他们走进草地里。小公鸡找到了许多虫子，吃得很欢。小鸭子捉不到虫子，急得直哭。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10992" y="1993332"/>
            <a:ext cx="3150541" cy="2232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椭圆 5"/>
          <p:cNvSpPr/>
          <p:nvPr/>
        </p:nvSpPr>
        <p:spPr>
          <a:xfrm>
            <a:off x="3690938" y="3079750"/>
            <a:ext cx="576263" cy="431800"/>
          </a:xfrm>
          <a:prstGeom prst="ellipse">
            <a:avLst/>
          </a:prstGeom>
          <a:noFill/>
          <a:ln w="31750">
            <a:solidFill>
              <a:srgbClr val="FF00F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132138" y="3814763"/>
            <a:ext cx="865188" cy="433388"/>
          </a:xfrm>
          <a:prstGeom prst="ellipse">
            <a:avLst/>
          </a:prstGeom>
          <a:noFill/>
          <a:ln w="31750">
            <a:solidFill>
              <a:srgbClr val="FF00F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479925" y="2913063"/>
            <a:ext cx="576263" cy="504825"/>
          </a:xfrm>
          <a:prstGeom prst="ellipse">
            <a:avLst/>
          </a:prstGeom>
          <a:noFill/>
          <a:ln w="31750">
            <a:solidFill>
              <a:srgbClr val="FF00F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386263" y="3651250"/>
            <a:ext cx="720725" cy="504825"/>
          </a:xfrm>
          <a:prstGeom prst="ellipse">
            <a:avLst/>
          </a:prstGeom>
          <a:noFill/>
          <a:ln w="31750">
            <a:solidFill>
              <a:srgbClr val="FF00F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7513" y="1473200"/>
            <a:ext cx="237807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嘴巴尖尖的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96013" y="1392238"/>
            <a:ext cx="232251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嘴巴扁扁的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2125" y="2952750"/>
            <a:ext cx="21605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脚趾分开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92800" y="2905125"/>
            <a:ext cx="2855913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脚趾有蹼相连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>
            <a:stCxn id="6" idx="2"/>
          </p:cNvCxnSpPr>
          <p:nvPr/>
        </p:nvCxnSpPr>
        <p:spPr>
          <a:xfrm flipH="1" flipV="1">
            <a:off x="2563813" y="1943100"/>
            <a:ext cx="1127125" cy="1352550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5068888" y="1933575"/>
            <a:ext cx="1511300" cy="1189038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7" idx="2"/>
          </p:cNvCxnSpPr>
          <p:nvPr/>
        </p:nvCxnSpPr>
        <p:spPr>
          <a:xfrm flipH="1" flipV="1">
            <a:off x="2160588" y="3444875"/>
            <a:ext cx="971550" cy="585788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endCxn id="10" idx="6"/>
          </p:cNvCxnSpPr>
          <p:nvPr/>
        </p:nvCxnSpPr>
        <p:spPr>
          <a:xfrm flipH="1">
            <a:off x="5106988" y="3467100"/>
            <a:ext cx="1258888" cy="436563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下箭头 4"/>
          <p:cNvSpPr/>
          <p:nvPr/>
        </p:nvSpPr>
        <p:spPr>
          <a:xfrm>
            <a:off x="1393825" y="3475038"/>
            <a:ext cx="142875" cy="287338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7375" y="3787775"/>
            <a:ext cx="1611313" cy="584200"/>
          </a:xfrm>
          <a:prstGeom prst="rect">
            <a:avLst/>
          </a:prstGeom>
          <a:noFill/>
          <a:ln w="381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跑得快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1650" y="2351088"/>
            <a:ext cx="2030413" cy="584200"/>
          </a:xfrm>
          <a:prstGeom prst="rect">
            <a:avLst/>
          </a:prstGeom>
          <a:noFill/>
          <a:ln w="381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容易捉虫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下箭头 21"/>
          <p:cNvSpPr/>
          <p:nvPr/>
        </p:nvSpPr>
        <p:spPr>
          <a:xfrm>
            <a:off x="1366838" y="2017713"/>
            <a:ext cx="142875" cy="287338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97600" y="2279650"/>
            <a:ext cx="2320925" cy="584200"/>
          </a:xfrm>
          <a:prstGeom prst="rect">
            <a:avLst/>
          </a:prstGeom>
          <a:noFill/>
          <a:ln w="381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捉虫不容易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下箭头 24"/>
          <p:cNvSpPr/>
          <p:nvPr/>
        </p:nvSpPr>
        <p:spPr>
          <a:xfrm>
            <a:off x="7199313" y="1965325"/>
            <a:ext cx="144463" cy="288925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51613" y="3725863"/>
            <a:ext cx="1584325" cy="584200"/>
          </a:xfrm>
          <a:prstGeom prst="rect">
            <a:avLst/>
          </a:prstGeom>
          <a:noFill/>
          <a:ln w="381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跑不快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下箭头 26"/>
          <p:cNvSpPr/>
          <p:nvPr/>
        </p:nvSpPr>
        <p:spPr>
          <a:xfrm>
            <a:off x="7248525" y="3444875"/>
            <a:ext cx="144463" cy="287338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04813" y="360363"/>
            <a:ext cx="7313613" cy="11271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 startAt="2"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结合图片，想一想：为什么小公鸡能捉到虫子，而小鸭子不能？（观察嘴和脚）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5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187450" y="1058863"/>
            <a:ext cx="7561263" cy="12747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 startAt="3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体会小公鸡的开心和小鸭子的着急，反复练习朗读。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3011" name="文本框 7"/>
          <p:cNvSpPr txBox="1"/>
          <p:nvPr/>
        </p:nvSpPr>
        <p:spPr>
          <a:xfrm>
            <a:off x="1692275" y="2333625"/>
            <a:ext cx="6551613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他们走进草地里。小公鸡找到了许多虫子，吃得很欢。小鸭子捉不到虫子，急得直哭。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40200" y="2965450"/>
            <a:ext cx="183356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吃得很欢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27450" y="3552825"/>
            <a:ext cx="183356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急得直哭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555875" y="1492250"/>
            <a:ext cx="4572000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小公鸡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吃得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小鸭子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急得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1811338"/>
            <a:ext cx="1441450" cy="1433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563" y="1811338"/>
            <a:ext cx="1152525" cy="1265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2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charRg st="12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966788" y="446088"/>
            <a:ext cx="388937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 startAt="4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理解“捉”字。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4" name="组合 4"/>
          <p:cNvGrpSpPr/>
          <p:nvPr/>
        </p:nvGrpSpPr>
        <p:grpSpPr>
          <a:xfrm>
            <a:off x="1341438" y="1806575"/>
            <a:ext cx="1873250" cy="1892300"/>
            <a:chOff x="1497049" y="1778003"/>
            <a:chExt cx="1373347" cy="1420279"/>
          </a:xfrm>
        </p:grpSpPr>
        <p:grpSp>
          <p:nvGrpSpPr>
            <p:cNvPr id="46087" name="组合 7"/>
            <p:cNvGrpSpPr/>
            <p:nvPr/>
          </p:nvGrpSpPr>
          <p:grpSpPr>
            <a:xfrm>
              <a:off x="1497049" y="1820282"/>
              <a:ext cx="1345710" cy="1378000"/>
              <a:chOff x="2437" y="2032"/>
              <a:chExt cx="2001" cy="2047"/>
            </a:xfrm>
          </p:grpSpPr>
          <p:sp>
            <p:nvSpPr>
              <p:cNvPr id="46089" name="矩形 1"/>
              <p:cNvSpPr/>
              <p:nvPr/>
            </p:nvSpPr>
            <p:spPr>
              <a:xfrm>
                <a:off x="2437" y="2032"/>
                <a:ext cx="2001" cy="2047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6090" name="直接连接符 4"/>
              <p:cNvCxnSpPr>
                <a:stCxn id="46089" idx="1"/>
                <a:endCxn id="46089" idx="3"/>
              </p:cNvCxnSpPr>
              <p:nvPr/>
            </p:nvCxnSpPr>
            <p:spPr>
              <a:xfrm>
                <a:off x="2437" y="3056"/>
                <a:ext cx="2001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6091" name="直接连接符 6"/>
              <p:cNvCxnSpPr>
                <a:stCxn id="46089" idx="0"/>
                <a:endCxn id="46089" idx="2"/>
              </p:cNvCxnSpPr>
              <p:nvPr/>
            </p:nvCxnSpPr>
            <p:spPr>
              <a:xfrm>
                <a:off x="3438" y="2032"/>
                <a:ext cx="0" cy="2047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46088" name="TextBox 1"/>
            <p:cNvSpPr txBox="1"/>
            <p:nvPr/>
          </p:nvSpPr>
          <p:spPr>
            <a:xfrm>
              <a:off x="1585733" y="1778003"/>
              <a:ext cx="1284663" cy="13976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115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捉</a:t>
              </a:r>
              <a:endParaRPr lang="zh-CN" altLang="en-US" sz="115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084" name="矩形 1"/>
          <p:cNvSpPr/>
          <p:nvPr/>
        </p:nvSpPr>
        <p:spPr>
          <a:xfrm>
            <a:off x="3419475" y="2139950"/>
            <a:ext cx="517207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“捉”要用到什么？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“捉”的偏旁是</a:t>
            </a:r>
            <a:r>
              <a:rPr lang="en-US" altLang="zh-CN" sz="3200" b="1" dirty="0">
                <a:latin typeface="宋体" panose="02010600030101010101" pitchFamily="2" charset="-122"/>
              </a:rPr>
              <a:t>________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15100" y="2740025"/>
            <a:ext cx="14208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提手旁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91363" y="2198688"/>
            <a:ext cx="5953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手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652463" y="1022350"/>
            <a:ext cx="8137525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 startAt="5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当你的好朋友有困难时，你是怎么做的？小公鸡又是怎么做的？一起读一读。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87450" y="2500313"/>
            <a:ext cx="792162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小公鸡看见了，捉到虫子就给小鸭子吃。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2463" y="3508375"/>
            <a:ext cx="8135938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 startAt="6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你喜欢这只小公鸡吗？为什么？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8130" name="组合 4"/>
          <p:cNvGrpSpPr/>
          <p:nvPr/>
        </p:nvGrpSpPr>
        <p:grpSpPr>
          <a:xfrm>
            <a:off x="1263650" y="1766888"/>
            <a:ext cx="1143000" cy="1246187"/>
            <a:chOff x="1497050" y="1734605"/>
            <a:chExt cx="836613" cy="936577"/>
          </a:xfrm>
        </p:grpSpPr>
        <p:grpSp>
          <p:nvGrpSpPr>
            <p:cNvPr id="48158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4816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816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816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48159" name="TextBox 1"/>
            <p:cNvSpPr txBox="1"/>
            <p:nvPr/>
          </p:nvSpPr>
          <p:spPr>
            <a:xfrm>
              <a:off x="1504555" y="1734605"/>
              <a:ext cx="786218" cy="9021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也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131" name="组合 4"/>
          <p:cNvGrpSpPr/>
          <p:nvPr/>
        </p:nvGrpSpPr>
        <p:grpSpPr>
          <a:xfrm>
            <a:off x="3998913" y="1766888"/>
            <a:ext cx="1141412" cy="1247775"/>
            <a:chOff x="1497050" y="1734605"/>
            <a:chExt cx="836613" cy="936577"/>
          </a:xfrm>
        </p:grpSpPr>
        <p:grpSp>
          <p:nvGrpSpPr>
            <p:cNvPr id="48153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4815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815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815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48154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他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132" name="组合 4"/>
          <p:cNvGrpSpPr/>
          <p:nvPr/>
        </p:nvGrpSpPr>
        <p:grpSpPr>
          <a:xfrm>
            <a:off x="6819900" y="1766888"/>
            <a:ext cx="1141413" cy="1247775"/>
            <a:chOff x="1497050" y="1734605"/>
            <a:chExt cx="836613" cy="936577"/>
          </a:xfrm>
        </p:grpSpPr>
        <p:grpSp>
          <p:nvGrpSpPr>
            <p:cNvPr id="48148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4815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815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815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48149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地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133" name="矩形 2"/>
          <p:cNvSpPr/>
          <p:nvPr/>
        </p:nvSpPr>
        <p:spPr>
          <a:xfrm>
            <a:off x="655638" y="333375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Calibri" panose="020F0502020204030204" pitchFamily="34" charset="0"/>
              </a:rPr>
              <a:t>指导写字</a:t>
            </a:r>
            <a:endParaRPr lang="zh-CN" altLang="en-US" sz="3600" b="1" dirty="0">
              <a:latin typeface="Calibri" panose="020F0502020204030204" pitchFamily="34" charset="0"/>
            </a:endParaRPr>
          </a:p>
        </p:txBody>
      </p:sp>
      <p:sp>
        <p:nvSpPr>
          <p:cNvPr id="48134" name="矩形 3"/>
          <p:cNvSpPr/>
          <p:nvPr/>
        </p:nvSpPr>
        <p:spPr>
          <a:xfrm>
            <a:off x="1485900" y="1311275"/>
            <a:ext cx="649288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yě</a:t>
            </a:r>
            <a:endParaRPr lang="zh-CN" altLang="en-US" sz="28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48135" name="矩形 60"/>
          <p:cNvSpPr/>
          <p:nvPr/>
        </p:nvSpPr>
        <p:spPr>
          <a:xfrm>
            <a:off x="4179888" y="1311275"/>
            <a:ext cx="649287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tā</a:t>
            </a:r>
            <a:endParaRPr lang="zh-CN" altLang="en-US" sz="28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48136" name="矩形 61"/>
          <p:cNvSpPr/>
          <p:nvPr/>
        </p:nvSpPr>
        <p:spPr>
          <a:xfrm>
            <a:off x="7067550" y="1316038"/>
            <a:ext cx="649288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de</a:t>
            </a:r>
            <a:endParaRPr lang="zh-CN" altLang="en-US" sz="28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pic>
        <p:nvPicPr>
          <p:cNvPr id="48137" name="图片 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81200" y="22637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8" name="图片 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11425" y="413543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9" name="图片 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01700" y="5503863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0" name="图片 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5188" y="7231063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1" name="图片 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7713" y="2465388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2" name="图片 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98050" y="60325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3" name="图片 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5238" y="-1192212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4" name="图片 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" y="-1519237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45" name="矩形 2"/>
          <p:cNvSpPr/>
          <p:nvPr/>
        </p:nvSpPr>
        <p:spPr>
          <a:xfrm>
            <a:off x="1360488" y="3265488"/>
            <a:ext cx="11112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也是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46" name="矩形 2"/>
          <p:cNvSpPr/>
          <p:nvPr/>
        </p:nvSpPr>
        <p:spPr>
          <a:xfrm>
            <a:off x="3948113" y="3265488"/>
            <a:ext cx="11112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47" name="矩形 2"/>
          <p:cNvSpPr/>
          <p:nvPr/>
        </p:nvSpPr>
        <p:spPr>
          <a:xfrm>
            <a:off x="6604000" y="3265488"/>
            <a:ext cx="157480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轻轻地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4" name="组合 63"/>
          <p:cNvGrpSpPr/>
          <p:nvPr/>
        </p:nvGrpSpPr>
        <p:grpSpPr>
          <a:xfrm>
            <a:off x="3724275" y="1484313"/>
            <a:ext cx="1404938" cy="1874837"/>
            <a:chOff x="2052377" y="2716359"/>
            <a:chExt cx="1402861" cy="1871842"/>
          </a:xfrm>
        </p:grpSpPr>
        <p:pic>
          <p:nvPicPr>
            <p:cNvPr id="49169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52377" y="2716359"/>
              <a:ext cx="1402861" cy="18718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70" name="矩形 4"/>
            <p:cNvSpPr/>
            <p:nvPr/>
          </p:nvSpPr>
          <p:spPr>
            <a:xfrm>
              <a:off x="2340068" y="3867427"/>
              <a:ext cx="698403" cy="7072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也</a:t>
              </a:r>
              <a:endPara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7" name="加号 66"/>
          <p:cNvSpPr/>
          <p:nvPr/>
        </p:nvSpPr>
        <p:spPr>
          <a:xfrm>
            <a:off x="3068638" y="2306638"/>
            <a:ext cx="576263" cy="504825"/>
          </a:xfrm>
          <a:prstGeom prst="mathPlus">
            <a:avLst/>
          </a:prstGeom>
          <a:solidFill>
            <a:srgbClr val="FF9900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8" name="圆角矩形 7"/>
          <p:cNvSpPr/>
          <p:nvPr/>
        </p:nvSpPr>
        <p:spPr>
          <a:xfrm>
            <a:off x="1979613" y="1641475"/>
            <a:ext cx="935038" cy="60801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亻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0" name="圆角矩形 45"/>
          <p:cNvSpPr/>
          <p:nvPr/>
        </p:nvSpPr>
        <p:spPr>
          <a:xfrm>
            <a:off x="1978025" y="2835275"/>
            <a:ext cx="935038" cy="60801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土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1" name="等号 70"/>
          <p:cNvSpPr/>
          <p:nvPr/>
        </p:nvSpPr>
        <p:spPr>
          <a:xfrm>
            <a:off x="5219700" y="1838325"/>
            <a:ext cx="719138" cy="358775"/>
          </a:xfrm>
          <a:prstGeom prst="mathEqual">
            <a:avLst/>
          </a:prstGeom>
          <a:solidFill>
            <a:srgbClr val="FF990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等号 71"/>
          <p:cNvSpPr/>
          <p:nvPr/>
        </p:nvSpPr>
        <p:spPr>
          <a:xfrm>
            <a:off x="5245100" y="2951163"/>
            <a:ext cx="719138" cy="360363"/>
          </a:xfrm>
          <a:prstGeom prst="mathEqual">
            <a:avLst/>
          </a:prstGeom>
          <a:solidFill>
            <a:srgbClr val="FF990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" name="圆角矩形 50"/>
          <p:cNvSpPr/>
          <p:nvPr/>
        </p:nvSpPr>
        <p:spPr>
          <a:xfrm>
            <a:off x="6156325" y="1641475"/>
            <a:ext cx="935038" cy="60801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他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4" name="圆角矩形 51"/>
          <p:cNvSpPr/>
          <p:nvPr/>
        </p:nvSpPr>
        <p:spPr>
          <a:xfrm>
            <a:off x="6156325" y="2865438"/>
            <a:ext cx="935038" cy="60801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地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9162" name="图片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81200" y="22637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63" name="图片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11425" y="413543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64" name="图片 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1700" y="5503863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65" name="图片 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5188" y="7231063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66" name="图片 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7713" y="2465388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67" name="图片 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5238" y="-1192212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68" name="图片 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" y="-1519237"/>
            <a:ext cx="530225" cy="798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70" grpId="0" animBg="1"/>
      <p:bldP spid="73" grpId="0" animBg="1"/>
      <p:bldP spid="7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图片 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81200" y="22637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9" name="图片 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11425" y="413543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0" name="图片 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01700" y="5503863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1" name="图片 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5188" y="7231063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2" name="图片 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7713" y="2465388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3" name="图片 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5238" y="-1192212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4" name="图片 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" y="-1519237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也.wmv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55875" y="566738"/>
            <a:ext cx="4105275" cy="3797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numSld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/>
          <p:cNvPicPr>
            <a:picLocks noChangeAspect="1"/>
          </p:cNvPicPr>
          <p:nvPr/>
        </p:nvPicPr>
        <p:blipFill>
          <a:blip r:embed="rId1"/>
          <a:srcRect l="2" t="7532" r="311" b="8524"/>
          <a:stretch>
            <a:fillRect/>
          </a:stretch>
        </p:blipFill>
        <p:spPr>
          <a:xfrm>
            <a:off x="0" y="0"/>
            <a:ext cx="9161463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732588" y="627063"/>
            <a:ext cx="1728787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小鸡</a:t>
            </a:r>
            <a:endParaRPr lang="zh-CN" altLang="en-US" sz="4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900113" y="2940050"/>
            <a:ext cx="7586663" cy="1785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书写指导：</a:t>
            </a: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“也”要写小一些，左窄右宽；单人旁与“也”一样高，提土旁比“也”稍微矮一点点。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pic>
        <p:nvPicPr>
          <p:cNvPr id="5120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555625"/>
            <a:ext cx="2278063" cy="2278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4" name="矩形 2"/>
          <p:cNvSpPr/>
          <p:nvPr/>
        </p:nvSpPr>
        <p:spPr>
          <a:xfrm>
            <a:off x="1071563" y="371475"/>
            <a:ext cx="2320925" cy="26463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1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endParaRPr lang="zh-CN" altLang="en-US" sz="16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0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0" y="555625"/>
            <a:ext cx="2278063" cy="2278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6" name="矩形 32"/>
          <p:cNvSpPr/>
          <p:nvPr/>
        </p:nvSpPr>
        <p:spPr>
          <a:xfrm>
            <a:off x="5175250" y="371475"/>
            <a:ext cx="2322513" cy="26463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1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zh-CN" altLang="en-US" sz="16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2226" name="组合 4"/>
          <p:cNvGrpSpPr/>
          <p:nvPr/>
        </p:nvGrpSpPr>
        <p:grpSpPr>
          <a:xfrm>
            <a:off x="3203575" y="1276350"/>
            <a:ext cx="3128963" cy="2041525"/>
            <a:chOff x="5003689" y="1409368"/>
            <a:chExt cx="3128760" cy="2042190"/>
          </a:xfrm>
        </p:grpSpPr>
        <p:grpSp>
          <p:nvGrpSpPr>
            <p:cNvPr id="52227" name="组合 5"/>
            <p:cNvGrpSpPr/>
            <p:nvPr/>
          </p:nvGrpSpPr>
          <p:grpSpPr>
            <a:xfrm>
              <a:off x="5003689" y="1409368"/>
              <a:ext cx="3128760" cy="2042190"/>
              <a:chOff x="5521813" y="1363764"/>
              <a:chExt cx="3128760" cy="2042190"/>
            </a:xfrm>
          </p:grpSpPr>
          <p:pic>
            <p:nvPicPr>
              <p:cNvPr id="52229" name="图片 7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5521813" y="1944528"/>
                <a:ext cx="1888147" cy="14614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2230" name="图片 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08383" y="1363764"/>
                <a:ext cx="2042190" cy="204219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7" name="矩形 22"/>
            <p:cNvSpPr>
              <a:spLocks noChangeArrowheads="1"/>
            </p:cNvSpPr>
            <p:nvPr/>
          </p:nvSpPr>
          <p:spPr bwMode="auto">
            <a:xfrm>
              <a:off x="5138618" y="2384411"/>
              <a:ext cx="1628669" cy="58439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2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TextBox 7"/>
          <p:cNvSpPr txBox="1"/>
          <p:nvPr/>
        </p:nvSpPr>
        <p:spPr>
          <a:xfrm>
            <a:off x="909638" y="1073150"/>
            <a:ext cx="7813675" cy="3486150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p>
            <a:pPr>
              <a:lnSpc>
                <a:spcPct val="18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一块儿  捉虫子  急得直哭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河边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说话    不行     淹死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不信  跟着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偷偷地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也许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忽然    听见  身边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喊救命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哥哥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75" name="矩形 2"/>
          <p:cNvSpPr/>
          <p:nvPr/>
        </p:nvSpPr>
        <p:spPr>
          <a:xfrm>
            <a:off x="900113" y="411163"/>
            <a:ext cx="38925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检查生字读音。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文本框 1"/>
          <p:cNvSpPr txBox="1"/>
          <p:nvPr/>
        </p:nvSpPr>
        <p:spPr>
          <a:xfrm>
            <a:off x="971550" y="911225"/>
            <a:ext cx="7453313" cy="1998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742950" indent="-742950">
              <a:lnSpc>
                <a:spcPct val="120000"/>
              </a:lnSpc>
              <a:buFont typeface="Calibri" panose="020F0502020204030204" pitchFamily="34" charset="0"/>
              <a:buAutoNum type="arabicPeriod" startAt="2"/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上节课我们知道了小公鸡和小鸭子他们在一起捉虫子。那接下来他们会去干什么呢？结果如何？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5632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68537" y="177958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98762" y="365125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5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89037" y="50196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6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624363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7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4875213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8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20375" y="1981200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9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10713" y="-423862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30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-167640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31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0962" y="-20034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b="20312"/>
          <a:stretch>
            <a:fillRect/>
          </a:stretch>
        </p:blipFill>
        <p:spPr>
          <a:xfrm>
            <a:off x="3238500" y="3013075"/>
            <a:ext cx="2809875" cy="1589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112838" y="1563688"/>
            <a:ext cx="7345363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）指名读课文，其他学生思考问题：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7347" name="矩形 22"/>
          <p:cNvSpPr/>
          <p:nvPr/>
        </p:nvSpPr>
        <p:spPr>
          <a:xfrm>
            <a:off x="1116013" y="484188"/>
            <a:ext cx="460851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品读第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自然段。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0900" y="2311400"/>
            <a:ext cx="6048375" cy="1787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他们来到了什么地方？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小鸭子为小公鸡做了什么？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小公鸡下水了没有？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文本框 3"/>
          <p:cNvSpPr txBox="1"/>
          <p:nvPr/>
        </p:nvSpPr>
        <p:spPr>
          <a:xfrm>
            <a:off x="1116013" y="1058863"/>
            <a:ext cx="7777162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他们走到小河边。小鸭子说：公鸡弟弟，我到河里捉鱼给你吃。”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小公鸡说：“我也去。”小鸭子说：“不行，不行，你不会游泳，会淹死的！”小公鸡不信，偷偷地跟在小鸭子后面，也下了水。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59263" y="493713"/>
            <a:ext cx="1009650" cy="584200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地点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5513" y="1130300"/>
            <a:ext cx="1008063" cy="585788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活动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67113" y="1109663"/>
            <a:ext cx="14208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小河边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33575" y="1693863"/>
            <a:ext cx="38925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我到河里捉鱼给你吃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35600" y="4083050"/>
            <a:ext cx="3068638" cy="584200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小公鸡也下了水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16013" y="3449638"/>
            <a:ext cx="63642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偷偷地跟在小鸭子后面，也下了水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3" grpId="0"/>
      <p:bldP spid="9" grpId="0"/>
      <p:bldP spid="8" grpId="0" animBg="1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044575" y="1495425"/>
            <a:ext cx="7775575" cy="2192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说一说：它是什么部首？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猜一猜：带有足字旁的字与什么有关？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“跟”字还可以和什么组词？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6238" y="3867150"/>
            <a:ext cx="111125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跟从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932363" y="3867150"/>
            <a:ext cx="111125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跟头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60421" name="组合 4"/>
          <p:cNvGrpSpPr/>
          <p:nvPr/>
        </p:nvGrpSpPr>
        <p:grpSpPr>
          <a:xfrm>
            <a:off x="4211638" y="247650"/>
            <a:ext cx="1141412" cy="1247775"/>
            <a:chOff x="1497050" y="1734605"/>
            <a:chExt cx="836613" cy="936577"/>
          </a:xfrm>
        </p:grpSpPr>
        <p:grpSp>
          <p:nvGrpSpPr>
            <p:cNvPr id="60422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6042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042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6042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60423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跟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2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12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3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671513" y="1131888"/>
            <a:ext cx="8015288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（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）读读小鸭子说的话，想想小鸭子的心情，在朗读中体会小鸭子的语气。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2467" name="矩形 6"/>
          <p:cNvSpPr/>
          <p:nvPr/>
        </p:nvSpPr>
        <p:spPr>
          <a:xfrm>
            <a:off x="684213" y="2787650"/>
            <a:ext cx="7988300" cy="1227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小鸭子说：“不行，不行，你不会游泳，会淹死的！”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755650" y="1203325"/>
            <a:ext cx="7632700" cy="25844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（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）小公鸡为什么捉不到鱼？小鸭子为什么能捉到小鱼？用“因为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……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所以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……”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的句式说一说原因。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（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）分角色读第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自然段。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827088" y="1492250"/>
            <a:ext cx="7345363" cy="1196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（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）小公鸡不听小鸭子的劝告也下了水，结果怎么样？为什么会这样？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4515" name="矩形 22"/>
          <p:cNvSpPr/>
          <p:nvPr/>
        </p:nvSpPr>
        <p:spPr>
          <a:xfrm>
            <a:off x="468313" y="701675"/>
            <a:ext cx="8424862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指名读第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自然段，其他学生思考：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7088" y="2949575"/>
            <a:ext cx="759777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5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小鸭子正在水里捉鱼，忽然，听见小公鸡喊救命。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885113" y="3552825"/>
            <a:ext cx="430213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71550" y="4144963"/>
            <a:ext cx="2160588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文本框 1"/>
          <p:cNvSpPr txBox="1"/>
          <p:nvPr/>
        </p:nvSpPr>
        <p:spPr>
          <a:xfrm>
            <a:off x="3598863" y="3781425"/>
            <a:ext cx="4176712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小公鸡不会游泳。</a:t>
            </a:r>
            <a:endParaRPr lang="zh-CN" altLang="en-US" sz="36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3"/>
          <p:cNvPicPr>
            <a:picLocks noChangeAspect="1"/>
          </p:cNvPicPr>
          <p:nvPr/>
        </p:nvPicPr>
        <p:blipFill>
          <a:blip r:embed="rId1"/>
          <a:srcRect b="508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617538" y="771525"/>
            <a:ext cx="2652712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44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小鸭</a:t>
            </a:r>
            <a:endParaRPr lang="zh-CN" altLang="en-US" sz="44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84213" y="2427288"/>
            <a:ext cx="8062913" cy="1195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他飞快地游到小公鸡身边，让小公鸡坐在自己的背上。</a:t>
            </a:r>
            <a:endParaRPr kumimoji="0" lang="en-US" altLang="zh-CN" sz="24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979613" y="2514600"/>
            <a:ext cx="1296988" cy="50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1350" y="1081088"/>
            <a:ext cx="7889875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（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）小鸭子是怎样做的？从哪个词语可以看出小鸭子奋力抢救小公鸡？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692275" y="3063875"/>
            <a:ext cx="683895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874713" y="3611563"/>
            <a:ext cx="2473325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文本框 3"/>
          <p:cNvSpPr txBox="1"/>
          <p:nvPr/>
        </p:nvSpPr>
        <p:spPr>
          <a:xfrm>
            <a:off x="1042988" y="1770063"/>
            <a:ext cx="745807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小公鸡偷偷地跟在小鸭子后面，也下了水。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587" name="文本框 5"/>
          <p:cNvSpPr txBox="1"/>
          <p:nvPr/>
        </p:nvSpPr>
        <p:spPr>
          <a:xfrm>
            <a:off x="1042988" y="1131888"/>
            <a:ext cx="78486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小公鸡跟在小鸭子后面，也下了水。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811463" y="2387600"/>
            <a:ext cx="1306513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811463" y="2459038"/>
            <a:ext cx="1306513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25425" y="325438"/>
            <a:ext cx="788987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）课后练习：读一读，比一比。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7591" name="文本框 3"/>
          <p:cNvSpPr txBox="1"/>
          <p:nvPr/>
        </p:nvSpPr>
        <p:spPr>
          <a:xfrm>
            <a:off x="1042988" y="3636963"/>
            <a:ext cx="7416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小鸭子飞快地游到小公鸡身边。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592" name="文本框 5"/>
          <p:cNvSpPr txBox="1"/>
          <p:nvPr/>
        </p:nvSpPr>
        <p:spPr>
          <a:xfrm>
            <a:off x="1042988" y="2965450"/>
            <a:ext cx="6048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小鸭子游到小公鸡身边。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843213" y="4278313"/>
            <a:ext cx="1306513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843213" y="4349750"/>
            <a:ext cx="1306513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圆角矩形 8"/>
          <p:cNvSpPr/>
          <p:nvPr/>
        </p:nvSpPr>
        <p:spPr bwMode="auto">
          <a:xfrm>
            <a:off x="1476375" y="1419225"/>
            <a:ext cx="6553200" cy="2089150"/>
          </a:xfrm>
          <a:prstGeom prst="roundRect">
            <a:avLst>
              <a:gd name="adj" fmla="val 14256"/>
            </a:avLst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用了“偷偷地、飞快地”使句子更加生动形象，更直白地表现了人物的心情。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900113" y="842963"/>
            <a:ext cx="7920038" cy="12747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（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）指导朗读：在朗读中体会小鸭子的着急和小公鸡被救后对小鸭子的感激。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9635" name="矩形 3"/>
          <p:cNvSpPr/>
          <p:nvPr/>
        </p:nvSpPr>
        <p:spPr>
          <a:xfrm>
            <a:off x="900113" y="2355850"/>
            <a:ext cx="7812087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他飞快地游到小公鸡身边，让小公鸡坐在自己的背上。小公鸡上了岸，笑着对小鸭子说：“鸭子哥哥，谢谢你。”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矩形 2"/>
          <p:cNvSpPr/>
          <p:nvPr/>
        </p:nvSpPr>
        <p:spPr>
          <a:xfrm>
            <a:off x="1060450" y="339725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Calibri" panose="020F0502020204030204" pitchFamily="34" charset="0"/>
              </a:rPr>
              <a:t>课文回顾</a:t>
            </a:r>
            <a:endParaRPr lang="zh-CN" altLang="en-US" sz="3600" b="1" dirty="0">
              <a:latin typeface="Calibri" panose="020F050202020403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5615" y="1275606"/>
            <a:ext cx="3680576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960" y="2624817"/>
            <a:ext cx="4115157" cy="2057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矩形 2"/>
          <p:cNvSpPr/>
          <p:nvPr/>
        </p:nvSpPr>
        <p:spPr>
          <a:xfrm>
            <a:off x="1403350" y="1239838"/>
            <a:ext cx="6840538" cy="266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742950" indent="-466725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600" b="1" dirty="0">
                <a:latin typeface="宋体" panose="02010600030101010101" pitchFamily="2" charset="-122"/>
              </a:rPr>
              <a:t>尝试讲故事。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 marL="742950" indent="-466725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600" b="1" dirty="0">
                <a:latin typeface="宋体" panose="02010600030101010101" pitchFamily="2" charset="-122"/>
              </a:rPr>
              <a:t>分角色朗读。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 marL="742950" indent="-466725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600" b="1" dirty="0">
                <a:latin typeface="宋体" panose="02010600030101010101" pitchFamily="2" charset="-122"/>
              </a:rPr>
              <a:t>想一想：学完本课，你懂得了什么？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2706" name="组合 4"/>
          <p:cNvGrpSpPr/>
          <p:nvPr/>
        </p:nvGrpSpPr>
        <p:grpSpPr>
          <a:xfrm>
            <a:off x="1379538" y="1476375"/>
            <a:ext cx="1143000" cy="1246188"/>
            <a:chOff x="1497050" y="1734605"/>
            <a:chExt cx="836613" cy="936577"/>
          </a:xfrm>
        </p:grpSpPr>
        <p:grpSp>
          <p:nvGrpSpPr>
            <p:cNvPr id="72746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7274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274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7275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72747" name="TextBox 1"/>
            <p:cNvSpPr txBox="1"/>
            <p:nvPr/>
          </p:nvSpPr>
          <p:spPr>
            <a:xfrm>
              <a:off x="1504555" y="1734605"/>
              <a:ext cx="786218" cy="9021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河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2707" name="组合 4"/>
          <p:cNvGrpSpPr/>
          <p:nvPr/>
        </p:nvGrpSpPr>
        <p:grpSpPr>
          <a:xfrm>
            <a:off x="3243263" y="1457325"/>
            <a:ext cx="1141412" cy="1247775"/>
            <a:chOff x="1497050" y="1734605"/>
            <a:chExt cx="836613" cy="936577"/>
          </a:xfrm>
        </p:grpSpPr>
        <p:grpSp>
          <p:nvGrpSpPr>
            <p:cNvPr id="72741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7274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274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7274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72742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说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2708" name="组合 4"/>
          <p:cNvGrpSpPr/>
          <p:nvPr/>
        </p:nvGrpSpPr>
        <p:grpSpPr>
          <a:xfrm>
            <a:off x="4959350" y="1457325"/>
            <a:ext cx="1141413" cy="1247775"/>
            <a:chOff x="1497050" y="1734605"/>
            <a:chExt cx="836613" cy="936577"/>
          </a:xfrm>
        </p:grpSpPr>
        <p:grpSp>
          <p:nvGrpSpPr>
            <p:cNvPr id="72736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7273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273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7274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72737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听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2709" name="矩形 2"/>
          <p:cNvSpPr/>
          <p:nvPr/>
        </p:nvSpPr>
        <p:spPr>
          <a:xfrm>
            <a:off x="587375" y="400050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Calibri" panose="020F0502020204030204" pitchFamily="34" charset="0"/>
              </a:rPr>
              <a:t>指导写字</a:t>
            </a:r>
            <a:endParaRPr lang="zh-CN" altLang="en-US" sz="3600" b="1" dirty="0">
              <a:latin typeface="Calibri" panose="020F0502020204030204" pitchFamily="34" charset="0"/>
            </a:endParaRPr>
          </a:p>
        </p:txBody>
      </p:sp>
      <p:sp>
        <p:nvSpPr>
          <p:cNvPr id="72710" name="矩形 3"/>
          <p:cNvSpPr/>
          <p:nvPr/>
        </p:nvSpPr>
        <p:spPr>
          <a:xfrm>
            <a:off x="1601788" y="1020763"/>
            <a:ext cx="649287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hé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2711" name="矩形 60"/>
          <p:cNvSpPr/>
          <p:nvPr/>
        </p:nvSpPr>
        <p:spPr>
          <a:xfrm>
            <a:off x="3214688" y="987425"/>
            <a:ext cx="11906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shuō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2712" name="矩形 61"/>
          <p:cNvSpPr/>
          <p:nvPr/>
        </p:nvSpPr>
        <p:spPr>
          <a:xfrm>
            <a:off x="4943475" y="1017588"/>
            <a:ext cx="12223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tīnɡ</a:t>
            </a:r>
            <a:endParaRPr lang="zh-CN" altLang="en-US" sz="28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pic>
        <p:nvPicPr>
          <p:cNvPr id="72713" name="图片 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81200" y="22637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4" name="图片 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11425" y="413543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5" name="图片 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01700" y="5503863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6" name="图片 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5188" y="7231063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7" name="图片 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7713" y="2465388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8" name="图片 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98050" y="60325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9" name="图片 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5238" y="-1192212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20" name="图片 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" y="-1519237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2721" name="组合 4"/>
          <p:cNvGrpSpPr/>
          <p:nvPr/>
        </p:nvGrpSpPr>
        <p:grpSpPr>
          <a:xfrm>
            <a:off x="6659563" y="1441450"/>
            <a:ext cx="1141412" cy="1247775"/>
            <a:chOff x="1497050" y="1734605"/>
            <a:chExt cx="836613" cy="936577"/>
          </a:xfrm>
        </p:grpSpPr>
        <p:grpSp>
          <p:nvGrpSpPr>
            <p:cNvPr id="72731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7273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273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7273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72732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哥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2722" name="矩形 49"/>
          <p:cNvSpPr/>
          <p:nvPr/>
        </p:nvSpPr>
        <p:spPr>
          <a:xfrm>
            <a:off x="6905625" y="990600"/>
            <a:ext cx="65087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ɡē</a:t>
            </a:r>
            <a:endParaRPr lang="zh-CN" altLang="en-US" sz="28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76819" name="矩形 2"/>
          <p:cNvSpPr/>
          <p:nvPr/>
        </p:nvSpPr>
        <p:spPr>
          <a:xfrm>
            <a:off x="1385888" y="2901950"/>
            <a:ext cx="11112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河流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820" name="矩形 2"/>
          <p:cNvSpPr/>
          <p:nvPr/>
        </p:nvSpPr>
        <p:spPr>
          <a:xfrm>
            <a:off x="3268663" y="2901950"/>
            <a:ext cx="11112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说话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821" name="矩形 2"/>
          <p:cNvSpPr/>
          <p:nvPr/>
        </p:nvSpPr>
        <p:spPr>
          <a:xfrm>
            <a:off x="5019675" y="2905125"/>
            <a:ext cx="11112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听写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822" name="矩形 2"/>
          <p:cNvSpPr/>
          <p:nvPr/>
        </p:nvSpPr>
        <p:spPr>
          <a:xfrm>
            <a:off x="6689725" y="2878138"/>
            <a:ext cx="11112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哥哥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823" name="矩形 2"/>
          <p:cNvSpPr/>
          <p:nvPr/>
        </p:nvSpPr>
        <p:spPr>
          <a:xfrm>
            <a:off x="1397000" y="3668713"/>
            <a:ext cx="11112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大河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824" name="矩形 2"/>
          <p:cNvSpPr/>
          <p:nvPr/>
        </p:nvSpPr>
        <p:spPr>
          <a:xfrm>
            <a:off x="3279775" y="3668713"/>
            <a:ext cx="11112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听说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825" name="矩形 2"/>
          <p:cNvSpPr/>
          <p:nvPr/>
        </p:nvSpPr>
        <p:spPr>
          <a:xfrm>
            <a:off x="5030788" y="3670300"/>
            <a:ext cx="1111250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听力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826" name="矩形 2"/>
          <p:cNvSpPr/>
          <p:nvPr/>
        </p:nvSpPr>
        <p:spPr>
          <a:xfrm>
            <a:off x="6700838" y="3644900"/>
            <a:ext cx="11112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大哥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6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6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6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6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6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6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6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6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6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9" grpId="0"/>
      <p:bldP spid="76820" grpId="0"/>
      <p:bldP spid="76821" grpId="0"/>
      <p:bldP spid="76822" grpId="0"/>
      <p:bldP spid="76823" grpId="0"/>
      <p:bldP spid="76824" grpId="0"/>
      <p:bldP spid="76825" grpId="0"/>
      <p:bldP spid="7682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539750" y="842963"/>
            <a:ext cx="8137525" cy="3559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书写指导：</a:t>
            </a: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这四个字都含有“口”，它在不同字、不同位置的书写各有讲究。“</a:t>
            </a:r>
            <a:r>
              <a:rPr kumimoji="0" lang="zh-CN" altLang="en-US" sz="3200" b="1" kern="1200" cap="none" spc="0" normalizeH="0" baseline="0" noProof="0" dirty="0">
                <a:solidFill>
                  <a:srgbClr val="FF00FF"/>
                </a:solidFill>
                <a:latin typeface="+mn-ea"/>
                <a:ea typeface="+mn-ea"/>
                <a:cs typeface="+mn-cs"/>
              </a:rPr>
              <a:t>河</a:t>
            </a: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”中的“口”写在田字格的正中；“</a:t>
            </a:r>
            <a:r>
              <a:rPr kumimoji="0" lang="zh-CN" altLang="en-US" sz="3200" b="1" kern="1200" cap="none" spc="0" normalizeH="0" baseline="0" noProof="0" dirty="0">
                <a:solidFill>
                  <a:srgbClr val="FF00FF"/>
                </a:solidFill>
                <a:latin typeface="+mn-ea"/>
                <a:ea typeface="+mn-ea"/>
                <a:cs typeface="+mn-cs"/>
              </a:rPr>
              <a:t>说</a:t>
            </a: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”中的“口”上宽下窄，在右上格；“</a:t>
            </a:r>
            <a:r>
              <a:rPr kumimoji="0" lang="zh-CN" altLang="en-US" sz="3200" b="1" kern="1200" cap="none" spc="0" normalizeH="0" baseline="0" noProof="0" dirty="0">
                <a:solidFill>
                  <a:srgbClr val="FF00FF"/>
                </a:solidFill>
                <a:latin typeface="+mn-ea"/>
                <a:ea typeface="+mn-ea"/>
                <a:cs typeface="+mn-cs"/>
              </a:rPr>
              <a:t>听</a:t>
            </a: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”中的“口”作偏旁，在左上格；“</a:t>
            </a:r>
            <a:r>
              <a:rPr kumimoji="0" lang="zh-CN" altLang="en-US" sz="3200" b="1" kern="1200" cap="none" spc="0" normalizeH="0" baseline="0" noProof="0" dirty="0">
                <a:solidFill>
                  <a:srgbClr val="FF00FF"/>
                </a:solidFill>
                <a:latin typeface="+mn-ea"/>
                <a:ea typeface="+mn-ea"/>
                <a:cs typeface="+mn-cs"/>
              </a:rPr>
              <a:t>哥</a:t>
            </a: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”中的两个“口”大小不一样。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/>
          <a:srcRect l="51276" t="30526"/>
          <a:stretch>
            <a:fillRect/>
          </a:stretch>
        </p:blipFill>
        <p:spPr>
          <a:xfrm>
            <a:off x="6565113" y="1579505"/>
            <a:ext cx="1898196" cy="19171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/>
          <a:srcRect l="294" t="30526" r="54916"/>
          <a:stretch>
            <a:fillRect/>
          </a:stretch>
        </p:blipFill>
        <p:spPr>
          <a:xfrm>
            <a:off x="779375" y="1571499"/>
            <a:ext cx="1800200" cy="19778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8852" name="矩形 3"/>
          <p:cNvSpPr/>
          <p:nvPr/>
        </p:nvSpPr>
        <p:spPr>
          <a:xfrm>
            <a:off x="768350" y="3706813"/>
            <a:ext cx="33131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我能捉虫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853" name="矩形 3"/>
          <p:cNvSpPr/>
          <p:nvPr/>
        </p:nvSpPr>
        <p:spPr>
          <a:xfrm>
            <a:off x="6667500" y="3678238"/>
            <a:ext cx="21828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我会游泳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对话气泡: 圆角矩形 2"/>
          <p:cNvSpPr/>
          <p:nvPr/>
        </p:nvSpPr>
        <p:spPr>
          <a:xfrm>
            <a:off x="3203575" y="1203325"/>
            <a:ext cx="2825750" cy="735013"/>
          </a:xfrm>
          <a:prstGeom prst="wedgeRoundRectCallout">
            <a:avLst>
              <a:gd name="adj1" fmla="val -68093"/>
              <a:gd name="adj2" fmla="val 26935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我捉虫给你吃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9" name="对话气泡: 圆角矩形 18"/>
          <p:cNvSpPr/>
          <p:nvPr/>
        </p:nvSpPr>
        <p:spPr>
          <a:xfrm>
            <a:off x="3203575" y="3151188"/>
            <a:ext cx="2825750" cy="735013"/>
          </a:xfrm>
          <a:prstGeom prst="wedgeRoundRectCallout">
            <a:avLst>
              <a:gd name="adj1" fmla="val 59481"/>
              <a:gd name="adj2" fmla="val -33525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我救你上岸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2649538" y="2147888"/>
            <a:ext cx="3844925" cy="725488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互帮互助 团结有爱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4761" name="矩形 2"/>
          <p:cNvSpPr/>
          <p:nvPr/>
        </p:nvSpPr>
        <p:spPr>
          <a:xfrm>
            <a:off x="558800" y="339725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Calibri" panose="020F0502020204030204" pitchFamily="34" charset="0"/>
              </a:rPr>
              <a:t>板书设计</a:t>
            </a:r>
            <a:endParaRPr lang="zh-CN" altLang="en-US" sz="36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/>
      <p:bldP spid="78853" grpId="0"/>
      <p:bldP spid="3" grpId="0" animBg="1"/>
      <p:bldP spid="19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椭圆 5"/>
          <p:cNvSpPr/>
          <p:nvPr/>
        </p:nvSpPr>
        <p:spPr>
          <a:xfrm>
            <a:off x="3811588" y="2255838"/>
            <a:ext cx="720725" cy="720725"/>
          </a:xfrm>
          <a:prstGeom prst="ellipse">
            <a:avLst/>
          </a:prstGeom>
          <a:solidFill>
            <a:srgbClr val="21B8BB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15" name="标题 1"/>
          <p:cNvSpPr txBox="1"/>
          <p:nvPr/>
        </p:nvSpPr>
        <p:spPr>
          <a:xfrm>
            <a:off x="3563938" y="2198688"/>
            <a:ext cx="5381625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小公鸡和小鸭子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6" name="图片 1"/>
          <p:cNvPicPr>
            <a:picLocks noChangeAspect="1"/>
          </p:cNvPicPr>
          <p:nvPr/>
        </p:nvPicPr>
        <p:blipFill>
          <a:blip r:embed="rId2"/>
          <a:srcRect l="34157"/>
          <a:stretch>
            <a:fillRect/>
          </a:stretch>
        </p:blipFill>
        <p:spPr>
          <a:xfrm>
            <a:off x="179388" y="268288"/>
            <a:ext cx="2360612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1"/>
          <p:cNvSpPr txBox="1"/>
          <p:nvPr/>
        </p:nvSpPr>
        <p:spPr>
          <a:xfrm>
            <a:off x="827088" y="1677988"/>
            <a:ext cx="784860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读完课题，你能猜出课文讲的是谁和谁的故事吗？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你知道小公鸡和小鸭子各有什么本领吗？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1"/>
          <p:cNvSpPr txBox="1"/>
          <p:nvPr/>
        </p:nvSpPr>
        <p:spPr>
          <a:xfrm>
            <a:off x="971550" y="1851025"/>
            <a:ext cx="7488238" cy="143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自读课文，读准字音，注意认读预习时圈画出来的生字。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16387" name="矩形 2"/>
          <p:cNvSpPr/>
          <p:nvPr/>
        </p:nvSpPr>
        <p:spPr>
          <a:xfrm>
            <a:off x="539750" y="339725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Calibri" panose="020F0502020204030204" pitchFamily="34" charset="0"/>
              </a:rPr>
              <a:t>初读课文</a:t>
            </a:r>
            <a:endParaRPr lang="zh-CN" altLang="en-US" sz="36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4"/>
          <p:cNvGrpSpPr/>
          <p:nvPr/>
        </p:nvGrpSpPr>
        <p:grpSpPr>
          <a:xfrm>
            <a:off x="520700" y="1843088"/>
            <a:ext cx="1139825" cy="1247775"/>
            <a:chOff x="1497050" y="1734605"/>
            <a:chExt cx="836613" cy="936577"/>
          </a:xfrm>
        </p:grpSpPr>
        <p:grpSp>
          <p:nvGrpSpPr>
            <p:cNvPr id="17448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745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745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745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7449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捉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4"/>
          <p:cNvGrpSpPr/>
          <p:nvPr/>
        </p:nvGrpSpPr>
        <p:grpSpPr>
          <a:xfrm>
            <a:off x="2241550" y="1847850"/>
            <a:ext cx="1143000" cy="1246188"/>
            <a:chOff x="1497050" y="1734605"/>
            <a:chExt cx="836613" cy="936577"/>
          </a:xfrm>
        </p:grpSpPr>
        <p:grpSp>
          <p:nvGrpSpPr>
            <p:cNvPr id="17443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744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744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744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7444" name="TextBox 1"/>
            <p:cNvSpPr txBox="1"/>
            <p:nvPr/>
          </p:nvSpPr>
          <p:spPr>
            <a:xfrm>
              <a:off x="1504555" y="1734605"/>
              <a:ext cx="786218" cy="9021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直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4"/>
          <p:cNvGrpSpPr/>
          <p:nvPr/>
        </p:nvGrpSpPr>
        <p:grpSpPr>
          <a:xfrm>
            <a:off x="4029075" y="1841500"/>
            <a:ext cx="1139825" cy="1247775"/>
            <a:chOff x="1497050" y="1734605"/>
            <a:chExt cx="836613" cy="936577"/>
          </a:xfrm>
        </p:grpSpPr>
        <p:grpSp>
          <p:nvGrpSpPr>
            <p:cNvPr id="17438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744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744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744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7439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身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4"/>
          <p:cNvGrpSpPr/>
          <p:nvPr/>
        </p:nvGrpSpPr>
        <p:grpSpPr>
          <a:xfrm>
            <a:off x="5756275" y="1847850"/>
            <a:ext cx="1139825" cy="1247775"/>
            <a:chOff x="1497050" y="1734605"/>
            <a:chExt cx="836613" cy="936577"/>
          </a:xfrm>
        </p:grpSpPr>
        <p:grpSp>
          <p:nvGrpSpPr>
            <p:cNvPr id="17433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743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743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743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7434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说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67075" y="3086100"/>
            <a:ext cx="2667000" cy="1536700"/>
            <a:chOff x="3260996" y="3158627"/>
            <a:chExt cx="2667961" cy="1536512"/>
          </a:xfrm>
        </p:grpSpPr>
        <p:pic>
          <p:nvPicPr>
            <p:cNvPr id="17431" name="图形 7" descr="云"/>
            <p:cNvPicPr>
              <a:picLocks noChangeAspect="1"/>
            </p:cNvPicPr>
            <p:nvPr/>
          </p:nvPicPr>
          <p:blipFill>
            <a:blip r:embed="rId1"/>
            <a:srcRect t="20535" b="21873"/>
            <a:stretch>
              <a:fillRect/>
            </a:stretch>
          </p:blipFill>
          <p:spPr>
            <a:xfrm>
              <a:off x="3260996" y="3158627"/>
              <a:ext cx="2667961" cy="15365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32" name="矩形 56"/>
            <p:cNvSpPr/>
            <p:nvPr/>
          </p:nvSpPr>
          <p:spPr>
            <a:xfrm>
              <a:off x="3518304" y="3472458"/>
              <a:ext cx="2107392" cy="10771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3200" b="1" dirty="0">
                  <a:latin typeface="Calibri" panose="020F0502020204030204" pitchFamily="34" charset="0"/>
                </a:rPr>
                <a:t>注意</a:t>
              </a:r>
              <a:endParaRPr lang="en-US" altLang="zh-CN" sz="3200" b="1" dirty="0">
                <a:latin typeface="Calibri" panose="020F0502020204030204" pitchFamily="34" charset="0"/>
              </a:endParaRPr>
            </a:p>
            <a:p>
              <a:pPr algn="ctr"/>
              <a:r>
                <a:rPr lang="zh-CN" altLang="en-US" sz="3200" b="1" dirty="0">
                  <a:latin typeface="Calibri" panose="020F0502020204030204" pitchFamily="34" charset="0"/>
                </a:rPr>
                <a:t>平翘舌音</a:t>
              </a:r>
              <a:endParaRPr lang="zh-CN" altLang="en-US" sz="3200" b="1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770313" y="762000"/>
            <a:ext cx="1654175" cy="685800"/>
            <a:chOff x="633150" y="1109449"/>
            <a:chExt cx="1653792" cy="684836"/>
          </a:xfrm>
        </p:grpSpPr>
        <p:sp>
          <p:nvSpPr>
            <p:cNvPr id="66" name="矩形 65"/>
            <p:cNvSpPr/>
            <p:nvPr/>
          </p:nvSpPr>
          <p:spPr>
            <a:xfrm>
              <a:off x="633150" y="1117376"/>
              <a:ext cx="101576" cy="646790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7429" name="矩形 66"/>
            <p:cNvSpPr/>
            <p:nvPr/>
          </p:nvSpPr>
          <p:spPr>
            <a:xfrm>
              <a:off x="683568" y="1147954"/>
              <a:ext cx="157447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第一关</a:t>
              </a:r>
              <a:endPara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2185366" y="1109449"/>
              <a:ext cx="101576" cy="646790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</p:grpSp>
      <p:sp>
        <p:nvSpPr>
          <p:cNvPr id="17416" name="矩形 34"/>
          <p:cNvSpPr/>
          <p:nvPr/>
        </p:nvSpPr>
        <p:spPr>
          <a:xfrm>
            <a:off x="411163" y="439738"/>
            <a:ext cx="66960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闯关我最棒！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34" name="组合 4"/>
          <p:cNvGrpSpPr/>
          <p:nvPr/>
        </p:nvGrpSpPr>
        <p:grpSpPr>
          <a:xfrm>
            <a:off x="7451725" y="1849438"/>
            <a:ext cx="1141413" cy="1247775"/>
            <a:chOff x="1497050" y="1734605"/>
            <a:chExt cx="836613" cy="936577"/>
          </a:xfrm>
        </p:grpSpPr>
        <p:grpSp>
          <p:nvGrpSpPr>
            <p:cNvPr id="17423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742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742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742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7424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死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34988" y="1395413"/>
            <a:ext cx="10112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zhuō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430463" y="1390650"/>
            <a:ext cx="80486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zhí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079875" y="1430338"/>
            <a:ext cx="101123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shēn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829300" y="1423988"/>
            <a:ext cx="10128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</a:rPr>
              <a:t>shuō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794625" y="1423988"/>
            <a:ext cx="598488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sǐ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2" grpId="0"/>
      <p:bldP spid="43" grpId="0"/>
      <p:bldP spid="44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4"/>
          <p:cNvGrpSpPr/>
          <p:nvPr/>
        </p:nvGrpSpPr>
        <p:grpSpPr>
          <a:xfrm>
            <a:off x="606425" y="1816100"/>
            <a:ext cx="1141413" cy="1247775"/>
            <a:chOff x="1497050" y="1734605"/>
            <a:chExt cx="836613" cy="936577"/>
          </a:xfrm>
        </p:grpSpPr>
        <p:grpSp>
          <p:nvGrpSpPr>
            <p:cNvPr id="18471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847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47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847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8472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跟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4"/>
          <p:cNvGrpSpPr/>
          <p:nvPr/>
        </p:nvGrpSpPr>
        <p:grpSpPr>
          <a:xfrm>
            <a:off x="2328863" y="1820863"/>
            <a:ext cx="1143000" cy="1246187"/>
            <a:chOff x="1497050" y="1734605"/>
            <a:chExt cx="836613" cy="936577"/>
          </a:xfrm>
        </p:grpSpPr>
        <p:grpSp>
          <p:nvGrpSpPr>
            <p:cNvPr id="18466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846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46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847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8467" name="TextBox 1"/>
            <p:cNvSpPr txBox="1"/>
            <p:nvPr/>
          </p:nvSpPr>
          <p:spPr>
            <a:xfrm>
              <a:off x="1504555" y="1734605"/>
              <a:ext cx="786218" cy="9021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喊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4"/>
          <p:cNvGrpSpPr/>
          <p:nvPr/>
        </p:nvGrpSpPr>
        <p:grpSpPr>
          <a:xfrm>
            <a:off x="4114800" y="1814513"/>
            <a:ext cx="1141413" cy="1247775"/>
            <a:chOff x="1497050" y="1734605"/>
            <a:chExt cx="836613" cy="936577"/>
          </a:xfrm>
        </p:grpSpPr>
        <p:grpSp>
          <p:nvGrpSpPr>
            <p:cNvPr id="18461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846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46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846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8462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行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4"/>
          <p:cNvGrpSpPr/>
          <p:nvPr/>
        </p:nvGrpSpPr>
        <p:grpSpPr>
          <a:xfrm>
            <a:off x="5842000" y="1820863"/>
            <a:ext cx="1141413" cy="1247775"/>
            <a:chOff x="1497050" y="1734605"/>
            <a:chExt cx="836613" cy="936577"/>
          </a:xfrm>
        </p:grpSpPr>
        <p:grpSp>
          <p:nvGrpSpPr>
            <p:cNvPr id="18456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845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45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846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8457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信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22638" y="3070225"/>
            <a:ext cx="2728912" cy="1571625"/>
            <a:chOff x="3257858" y="3118608"/>
            <a:chExt cx="2728556" cy="1571410"/>
          </a:xfrm>
        </p:grpSpPr>
        <p:pic>
          <p:nvPicPr>
            <p:cNvPr id="18454" name="图形 7" descr="云"/>
            <p:cNvPicPr>
              <a:picLocks noChangeAspect="1"/>
            </p:cNvPicPr>
            <p:nvPr/>
          </p:nvPicPr>
          <p:blipFill>
            <a:blip r:embed="rId1"/>
            <a:srcRect t="20535" b="21873"/>
            <a:stretch>
              <a:fillRect/>
            </a:stretch>
          </p:blipFill>
          <p:spPr>
            <a:xfrm>
              <a:off x="3257858" y="3118608"/>
              <a:ext cx="2728556" cy="15714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55" name="矩形 56"/>
            <p:cNvSpPr/>
            <p:nvPr/>
          </p:nvSpPr>
          <p:spPr>
            <a:xfrm>
              <a:off x="3518304" y="3472458"/>
              <a:ext cx="2107392" cy="10771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3200" b="1" dirty="0">
                  <a:latin typeface="Calibri" panose="020F0502020204030204" pitchFamily="34" charset="0"/>
                </a:rPr>
                <a:t>注意</a:t>
              </a:r>
              <a:endParaRPr lang="en-US" altLang="zh-CN" sz="3200" b="1" dirty="0">
                <a:latin typeface="Calibri" panose="020F0502020204030204" pitchFamily="34" charset="0"/>
              </a:endParaRPr>
            </a:p>
            <a:p>
              <a:pPr algn="ctr"/>
              <a:r>
                <a:rPr lang="zh-CN" altLang="en-US" sz="3200" b="1" dirty="0">
                  <a:latin typeface="Calibri" panose="020F0502020204030204" pitchFamily="34" charset="0"/>
                </a:rPr>
                <a:t>前后鼻音</a:t>
              </a:r>
              <a:endParaRPr lang="zh-CN" altLang="en-US" sz="3200" b="1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36" name="组合 4"/>
          <p:cNvGrpSpPr/>
          <p:nvPr/>
        </p:nvGrpSpPr>
        <p:grpSpPr>
          <a:xfrm>
            <a:off x="7451725" y="1798638"/>
            <a:ext cx="1141413" cy="1247775"/>
            <a:chOff x="1497050" y="1734605"/>
            <a:chExt cx="836613" cy="936577"/>
          </a:xfrm>
        </p:grpSpPr>
        <p:grpSp>
          <p:nvGrpSpPr>
            <p:cNvPr id="18449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845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45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845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8450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听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440" name="组合 41"/>
          <p:cNvGrpSpPr/>
          <p:nvPr/>
        </p:nvGrpSpPr>
        <p:grpSpPr>
          <a:xfrm>
            <a:off x="3813175" y="490538"/>
            <a:ext cx="1654175" cy="685800"/>
            <a:chOff x="633150" y="1109449"/>
            <a:chExt cx="1653792" cy="684836"/>
          </a:xfrm>
        </p:grpSpPr>
        <p:sp>
          <p:nvSpPr>
            <p:cNvPr id="43" name="矩形 42"/>
            <p:cNvSpPr/>
            <p:nvPr/>
          </p:nvSpPr>
          <p:spPr>
            <a:xfrm>
              <a:off x="633150" y="1117375"/>
              <a:ext cx="101576" cy="646790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8447" name="矩形 43"/>
            <p:cNvSpPr/>
            <p:nvPr/>
          </p:nvSpPr>
          <p:spPr>
            <a:xfrm>
              <a:off x="683568" y="1147954"/>
              <a:ext cx="157447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第二关</a:t>
              </a:r>
              <a:endPara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2185366" y="1109449"/>
              <a:ext cx="101576" cy="646790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804863" y="1379538"/>
            <a:ext cx="804862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</a:rPr>
              <a:t>ɡēn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566988" y="1368425"/>
            <a:ext cx="80486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</a:rPr>
              <a:t>hǎn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33863" y="1325563"/>
            <a:ext cx="10112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xín</a:t>
            </a:r>
            <a:r>
              <a:rPr lang="en-US" altLang="zh-CN" sz="3200" b="1" dirty="0">
                <a:latin typeface="宋体" panose="02010600030101010101" pitchFamily="2" charset="-122"/>
              </a:rPr>
              <a:t>ɡ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983288" y="1319213"/>
            <a:ext cx="8064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</a:rPr>
              <a:t>xìn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553325" y="1303338"/>
            <a:ext cx="101123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</a:rPr>
              <a:t>tīnɡ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小凤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2458</Words>
  <Application>WPS 演示</Application>
  <PresentationFormat>全屏显示(16:9)</PresentationFormat>
  <Paragraphs>402</Paragraphs>
  <Slides>49</Slides>
  <Notes>19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49</vt:i4>
      </vt:variant>
    </vt:vector>
  </HeadingPairs>
  <TitlesOfParts>
    <vt:vector size="62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Cambria</vt:lpstr>
      <vt:lpstr>Arial</vt:lpstr>
      <vt:lpstr>等线</vt:lpstr>
      <vt:lpstr>小凤主题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yitifen.tmall.com;</Company>
  <LinksUpToDate>false</LinksUpToDate>
  <SharedDoc>false</SharedDoc>
  <HyperlinksChanged>false</HyperlinksChanged>
  <AppVersion>14.0000</AppVersion>
  <Manager>易提分旗舰店; yitifen.tmall.com;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2023-10-27T05:31:00Z</dcterms:created>
  <dcterms:modified xsi:type="dcterms:W3CDTF">2023-11-13T15:38:26Z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2F8F9B17256B4B818D52D34715772B50_13</vt:lpwstr>
  </property>
  <property fmtid="{D5CDD505-2E9C-101B-9397-08002B2CF9AE}" pid="4" name="KSOProductBuildVer">
    <vt:lpwstr>2052-12.1.0.15374</vt:lpwstr>
  </property>
</Properties>
</file>