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6" r:id="rId5"/>
    <p:sldId id="698" r:id="rId6"/>
    <p:sldId id="818" r:id="rId8"/>
    <p:sldId id="819" r:id="rId9"/>
    <p:sldId id="827" r:id="rId10"/>
    <p:sldId id="830" r:id="rId11"/>
    <p:sldId id="821" r:id="rId12"/>
    <p:sldId id="822" r:id="rId13"/>
    <p:sldId id="831" r:id="rId14"/>
    <p:sldId id="823" r:id="rId15"/>
    <p:sldId id="824" r:id="rId16"/>
    <p:sldId id="825" r:id="rId17"/>
    <p:sldId id="832" r:id="rId18"/>
    <p:sldId id="809" r:id="rId19"/>
    <p:sldId id="735" r:id="rId20"/>
    <p:sldId id="833" r:id="rId21"/>
    <p:sldId id="852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08" userDrawn="1">
          <p15:clr>
            <a:srgbClr val="A4A3A4"/>
          </p15:clr>
        </p15:guide>
        <p15:guide id="2" pos="31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FE69A"/>
    <a:srgbClr val="D1D1F0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08"/>
        <p:guide pos="31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44.png"/><Relationship Id="rId7" Type="http://schemas.openxmlformats.org/officeDocument/2006/relationships/tags" Target="../tags/tag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20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0.png"/><Relationship Id="rId2" Type="http://schemas.openxmlformats.org/officeDocument/2006/relationships/image" Target="../media/image22.emf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emf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5.png"/><Relationship Id="rId3" Type="http://schemas.openxmlformats.org/officeDocument/2006/relationships/image" Target="../media/image33.png"/><Relationship Id="rId2" Type="http://schemas.openxmlformats.org/officeDocument/2006/relationships/image" Target="../media/image31.emf"/><Relationship Id="rId1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4"/>
          <p:cNvSpPr/>
          <p:nvPr/>
        </p:nvSpPr>
        <p:spPr>
          <a:xfrm>
            <a:off x="571500" y="1857058"/>
            <a:ext cx="41433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3×2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en-US" altLang="zh-CN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endParaRPr lang="zh-CN" altLang="en-US" sz="30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89568" y="2238058"/>
            <a:ext cx="500063" cy="50006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3000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矩形 6"/>
          <p:cNvSpPr/>
          <p:nvPr/>
        </p:nvSpPr>
        <p:spPr>
          <a:xfrm>
            <a:off x="4714875" y="1857058"/>
            <a:ext cx="3286125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2×2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0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88493" y="2203133"/>
            <a:ext cx="500063" cy="50006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3000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Rectangle 51"/>
          <p:cNvSpPr/>
          <p:nvPr/>
        </p:nvSpPr>
        <p:spPr>
          <a:xfrm>
            <a:off x="2962593" y="2195195"/>
            <a:ext cx="4286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Rectangle 51"/>
          <p:cNvSpPr/>
          <p:nvPr/>
        </p:nvSpPr>
        <p:spPr>
          <a:xfrm>
            <a:off x="1730375" y="3238183"/>
            <a:ext cx="23510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二三得六</a:t>
            </a:r>
            <a:endParaRPr lang="zh-CN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5794375" y="3238183"/>
            <a:ext cx="22860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二二得四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51"/>
          <p:cNvSpPr/>
          <p:nvPr/>
        </p:nvSpPr>
        <p:spPr>
          <a:xfrm>
            <a:off x="7037705" y="2172970"/>
            <a:ext cx="4286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7" name="TextBox 3"/>
          <p:cNvSpPr txBox="1"/>
          <p:nvPr/>
        </p:nvSpPr>
        <p:spPr>
          <a:xfrm>
            <a:off x="381318" y="1278890"/>
            <a:ext cx="68770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计算并写出口诀。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44345" y="3754438"/>
            <a:ext cx="1800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94375" y="3736658"/>
            <a:ext cx="1800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324485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644515" y="43624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P54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905" y="2933700"/>
            <a:ext cx="114109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口诀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:</a:t>
            </a:r>
            <a:endParaRPr lang="zh-CN" altLang="en-US" sz="30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3920" y="3267710"/>
            <a:ext cx="114109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口诀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:</a:t>
            </a:r>
            <a:endParaRPr lang="zh-CN" altLang="en-US" sz="30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28"/>
          <p:cNvGrpSpPr/>
          <p:nvPr/>
        </p:nvGrpSpPr>
        <p:grpSpPr>
          <a:xfrm>
            <a:off x="1063625" y="2693988"/>
            <a:ext cx="2576195" cy="642937"/>
            <a:chOff x="2357422" y="5929648"/>
            <a:chExt cx="2575897" cy="642942"/>
          </a:xfrm>
        </p:grpSpPr>
        <p:sp>
          <p:nvSpPr>
            <p:cNvPr id="18434" name="TextBox 32"/>
            <p:cNvSpPr txBox="1"/>
            <p:nvPr/>
          </p:nvSpPr>
          <p:spPr>
            <a:xfrm>
              <a:off x="2804466" y="5929648"/>
              <a:ext cx="1928826" cy="6429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lstStyle/>
            <a:p>
              <a:pPr>
                <a:lnSpc>
                  <a:spcPct val="150000"/>
                </a:lnSpc>
              </a:pPr>
              <a:r>
                <a:rPr lang="en-US" altLang="zh-CN" sz="3000" b="1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× </a:t>
              </a:r>
              <a:r>
                <a:rPr lang="zh-CN" altLang="en-US" sz="3000" b="1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＝</a:t>
              </a:r>
              <a:endPara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357422" y="6065538"/>
              <a:ext cx="500066" cy="50006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ctr" fontAlgn="base">
                <a:defRPr/>
              </a:pPr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325817" y="6065538"/>
              <a:ext cx="500066" cy="50006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ctr" fontAlgn="base">
                <a:defRPr/>
              </a:pPr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378393" y="6065539"/>
              <a:ext cx="554926" cy="49974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ctr" fontAlgn="base">
                <a:defRPr/>
              </a:pPr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8441" name="文本框 6"/>
          <p:cNvSpPr txBox="1"/>
          <p:nvPr/>
        </p:nvSpPr>
        <p:spPr>
          <a:xfrm>
            <a:off x="838200" y="4094480"/>
            <a:ext cx="27162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口诀：</a:t>
            </a:r>
            <a:r>
              <a:rPr lang="zh-CN" altLang="en-US" sz="3000" b="1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       </a:t>
            </a:r>
            <a:endParaRPr lang="zh-CN" altLang="en-US" sz="3000" b="1" u="sng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2" name="文本框 29"/>
          <p:cNvSpPr txBox="1"/>
          <p:nvPr/>
        </p:nvSpPr>
        <p:spPr>
          <a:xfrm>
            <a:off x="5133975" y="3622040"/>
            <a:ext cx="29718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口诀：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6013" y="2825750"/>
            <a:ext cx="2472138" cy="554355"/>
            <a:chOff x="1758" y="4451"/>
            <a:chExt cx="3891" cy="873"/>
          </a:xfrm>
        </p:grpSpPr>
        <p:sp>
          <p:nvSpPr>
            <p:cNvPr id="18444" name="Rectangle 51"/>
            <p:cNvSpPr/>
            <p:nvPr/>
          </p:nvSpPr>
          <p:spPr>
            <a:xfrm>
              <a:off x="3275" y="4451"/>
              <a:ext cx="562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endPara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445" name="Rectangle 51"/>
            <p:cNvSpPr/>
            <p:nvPr/>
          </p:nvSpPr>
          <p:spPr>
            <a:xfrm>
              <a:off x="4966" y="4451"/>
              <a:ext cx="683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446" name="Rectangle 51"/>
            <p:cNvSpPr/>
            <p:nvPr/>
          </p:nvSpPr>
          <p:spPr>
            <a:xfrm>
              <a:off x="1758" y="4453"/>
              <a:ext cx="562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05000" y="407162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二三得六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05538" y="362204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三三得九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9" name="TextBox 53"/>
          <p:cNvSpPr txBox="1"/>
          <p:nvPr/>
        </p:nvSpPr>
        <p:spPr>
          <a:xfrm>
            <a:off x="5688965" y="2757488"/>
            <a:ext cx="1881188" cy="6111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164138" y="2876550"/>
            <a:ext cx="500063" cy="5016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3000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135688" y="2876550"/>
            <a:ext cx="500063" cy="5016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en-US" altLang="zh-CN" sz="3000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237095" y="2867025"/>
            <a:ext cx="551815" cy="5016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3000" b="1" strike="noStrike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00650" y="2863850"/>
            <a:ext cx="2821341" cy="552784"/>
            <a:chOff x="7908" y="4525"/>
            <a:chExt cx="4442" cy="871"/>
          </a:xfrm>
        </p:grpSpPr>
        <p:sp>
          <p:nvSpPr>
            <p:cNvPr id="18454" name="Rectangle 51"/>
            <p:cNvSpPr/>
            <p:nvPr/>
          </p:nvSpPr>
          <p:spPr>
            <a:xfrm>
              <a:off x="11225" y="4525"/>
              <a:ext cx="1125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9</a:t>
              </a:r>
              <a:endPara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455" name="Rectangle 51"/>
            <p:cNvSpPr/>
            <p:nvPr/>
          </p:nvSpPr>
          <p:spPr>
            <a:xfrm>
              <a:off x="7908" y="4525"/>
              <a:ext cx="563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endPara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456" name="Rectangle 51"/>
            <p:cNvSpPr/>
            <p:nvPr/>
          </p:nvSpPr>
          <p:spPr>
            <a:xfrm>
              <a:off x="9465" y="4525"/>
              <a:ext cx="563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endPara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8457" name="图片 10268" descr="54-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330" y="997585"/>
            <a:ext cx="2512695" cy="1170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58" name="TextBox 3"/>
          <p:cNvSpPr txBox="1"/>
          <p:nvPr/>
        </p:nvSpPr>
        <p:spPr>
          <a:xfrm>
            <a:off x="304800" y="667385"/>
            <a:ext cx="6940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endParaRPr lang="en-US" altLang="zh-CN" sz="3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933258" y="4551680"/>
            <a:ext cx="1800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248400" y="4152265"/>
            <a:ext cx="17986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81380" y="3408680"/>
            <a:ext cx="30626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（或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3×2＝6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0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P54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8705" y="1276350"/>
            <a:ext cx="3502025" cy="9436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/>
          <p:nvPr/>
        </p:nvSpPr>
        <p:spPr>
          <a:xfrm>
            <a:off x="304800" y="667385"/>
            <a:ext cx="30702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边画边说口诀。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240" name="图片 9239" descr="56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21250" y="1500188"/>
            <a:ext cx="568325" cy="18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1" name="图片 9240" descr="56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35600" y="1500188"/>
            <a:ext cx="568325" cy="18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2" name="图片 9241" descr="56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49950" y="1500188"/>
            <a:ext cx="568325" cy="18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3" name="图片 9242" descr="56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69063" y="1500188"/>
            <a:ext cx="568325" cy="182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5" name="图片 9244" descr="56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7788" y="2716213"/>
            <a:ext cx="827087" cy="22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6" name="图片 9245" descr="56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9313" y="2716213"/>
            <a:ext cx="827087" cy="22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7" name="图片 9246" descr="56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0838" y="2716213"/>
            <a:ext cx="827087" cy="22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8" name="图片 9247" descr="56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7125" y="2716213"/>
            <a:ext cx="827088" cy="223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50" name="图片 9249" descr="56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0838" y="4046538"/>
            <a:ext cx="1366837" cy="27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51" name="图片 9250" descr="56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86238" y="4046538"/>
            <a:ext cx="1366837" cy="27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52" name="图片 9251" descr="56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78463" y="4046538"/>
            <a:ext cx="1366837" cy="27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53" name="图片 9252" descr="56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67513" y="4046538"/>
            <a:ext cx="1366837" cy="279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6096000" y="307340"/>
            <a:ext cx="1917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P56  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780" y="895350"/>
            <a:ext cx="8658225" cy="3792636"/>
            <a:chOff x="28" y="1410"/>
            <a:chExt cx="13635" cy="5973"/>
          </a:xfrm>
        </p:grpSpPr>
        <p:grpSp>
          <p:nvGrpSpPr>
            <p:cNvPr id="13" name="组合 12"/>
            <p:cNvGrpSpPr/>
            <p:nvPr/>
          </p:nvGrpSpPr>
          <p:grpSpPr>
            <a:xfrm>
              <a:off x="28" y="1888"/>
              <a:ext cx="13635" cy="5495"/>
              <a:chOff x="28" y="1888"/>
              <a:chExt cx="13635" cy="5495"/>
            </a:xfrm>
          </p:grpSpPr>
          <p:pic>
            <p:nvPicPr>
              <p:cNvPr id="19457" name="图片 9236" descr="27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8" y="1888"/>
                <a:ext cx="13635" cy="54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矩形 9"/>
              <p:cNvSpPr/>
              <p:nvPr/>
            </p:nvSpPr>
            <p:spPr>
              <a:xfrm>
                <a:off x="3721" y="2970"/>
                <a:ext cx="992" cy="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323" y="2969"/>
                <a:ext cx="992" cy="119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EFFFF">
                      <a:alpha val="100000"/>
                    </a:srgbClr>
                  </a:clrFrom>
                  <a:clrTo>
                    <a:srgbClr val="FEFFFF">
                      <a:alpha val="100000"/>
                      <a:alpha val="0"/>
                    </a:srgbClr>
                  </a:clrTo>
                </a:clrChange>
              </a:blip>
              <a:srcRect r="13309"/>
              <a:stretch>
                <a:fillRect/>
              </a:stretch>
            </p:blipFill>
            <p:spPr>
              <a:xfrm>
                <a:off x="3601" y="3330"/>
                <a:ext cx="1377" cy="1798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769" h="2310">
                    <a:moveTo>
                      <a:pt x="0" y="0"/>
                    </a:moveTo>
                    <a:lnTo>
                      <a:pt x="1769" y="0"/>
                    </a:lnTo>
                    <a:cubicBezTo>
                      <a:pt x="1752" y="17"/>
                      <a:pt x="1745" y="42"/>
                      <a:pt x="1741" y="62"/>
                    </a:cubicBezTo>
                    <a:cubicBezTo>
                      <a:pt x="1737" y="84"/>
                      <a:pt x="1721" y="121"/>
                      <a:pt x="1712" y="141"/>
                    </a:cubicBezTo>
                    <a:cubicBezTo>
                      <a:pt x="1690" y="185"/>
                      <a:pt x="1670" y="257"/>
                      <a:pt x="1671" y="288"/>
                    </a:cubicBezTo>
                    <a:cubicBezTo>
                      <a:pt x="1672" y="311"/>
                      <a:pt x="1661" y="364"/>
                      <a:pt x="1651" y="393"/>
                    </a:cubicBezTo>
                    <a:cubicBezTo>
                      <a:pt x="1640" y="423"/>
                      <a:pt x="1631" y="475"/>
                      <a:pt x="1632" y="501"/>
                    </a:cubicBezTo>
                    <a:cubicBezTo>
                      <a:pt x="1632" y="512"/>
                      <a:pt x="1633" y="524"/>
                      <a:pt x="1633" y="532"/>
                    </a:cubicBezTo>
                    <a:cubicBezTo>
                      <a:pt x="1634" y="542"/>
                      <a:pt x="1635" y="559"/>
                      <a:pt x="1634" y="570"/>
                    </a:cubicBezTo>
                    <a:lnTo>
                      <a:pt x="1634" y="596"/>
                    </a:lnTo>
                    <a:lnTo>
                      <a:pt x="1634" y="604"/>
                    </a:lnTo>
                    <a:lnTo>
                      <a:pt x="1634" y="606"/>
                    </a:lnTo>
                    <a:lnTo>
                      <a:pt x="1634" y="608"/>
                    </a:lnTo>
                    <a:lnTo>
                      <a:pt x="1634" y="611"/>
                    </a:lnTo>
                    <a:lnTo>
                      <a:pt x="1634" y="623"/>
                    </a:lnTo>
                    <a:lnTo>
                      <a:pt x="1634" y="628"/>
                    </a:lnTo>
                    <a:lnTo>
                      <a:pt x="1634" y="631"/>
                    </a:lnTo>
                    <a:lnTo>
                      <a:pt x="1634" y="634"/>
                    </a:lnTo>
                    <a:lnTo>
                      <a:pt x="1634" y="637"/>
                    </a:lnTo>
                    <a:lnTo>
                      <a:pt x="1634" y="641"/>
                    </a:lnTo>
                    <a:lnTo>
                      <a:pt x="1634" y="644"/>
                    </a:lnTo>
                    <a:lnTo>
                      <a:pt x="1634" y="646"/>
                    </a:lnTo>
                    <a:lnTo>
                      <a:pt x="1634" y="652"/>
                    </a:lnTo>
                    <a:lnTo>
                      <a:pt x="1634" y="656"/>
                    </a:lnTo>
                    <a:lnTo>
                      <a:pt x="1634" y="658"/>
                    </a:lnTo>
                    <a:lnTo>
                      <a:pt x="1634" y="659"/>
                    </a:lnTo>
                    <a:lnTo>
                      <a:pt x="1634" y="667"/>
                    </a:lnTo>
                    <a:lnTo>
                      <a:pt x="1634" y="669"/>
                    </a:lnTo>
                    <a:lnTo>
                      <a:pt x="1634" y="673"/>
                    </a:lnTo>
                    <a:lnTo>
                      <a:pt x="1634" y="675"/>
                    </a:lnTo>
                    <a:lnTo>
                      <a:pt x="1634" y="705"/>
                    </a:lnTo>
                    <a:lnTo>
                      <a:pt x="1634" y="714"/>
                    </a:lnTo>
                    <a:lnTo>
                      <a:pt x="1634" y="715"/>
                    </a:lnTo>
                    <a:lnTo>
                      <a:pt x="1634" y="717"/>
                    </a:lnTo>
                    <a:lnTo>
                      <a:pt x="1634" y="720"/>
                    </a:lnTo>
                    <a:lnTo>
                      <a:pt x="1634" y="733"/>
                    </a:lnTo>
                    <a:lnTo>
                      <a:pt x="1634" y="737"/>
                    </a:lnTo>
                    <a:lnTo>
                      <a:pt x="1634" y="740"/>
                    </a:lnTo>
                    <a:lnTo>
                      <a:pt x="1634" y="744"/>
                    </a:lnTo>
                    <a:lnTo>
                      <a:pt x="1634" y="747"/>
                    </a:lnTo>
                    <a:lnTo>
                      <a:pt x="1634" y="750"/>
                    </a:lnTo>
                    <a:lnTo>
                      <a:pt x="1634" y="753"/>
                    </a:lnTo>
                    <a:lnTo>
                      <a:pt x="1634" y="755"/>
                    </a:lnTo>
                    <a:lnTo>
                      <a:pt x="1634" y="761"/>
                    </a:lnTo>
                    <a:lnTo>
                      <a:pt x="1634" y="765"/>
                    </a:lnTo>
                    <a:lnTo>
                      <a:pt x="1634" y="767"/>
                    </a:lnTo>
                    <a:lnTo>
                      <a:pt x="1634" y="768"/>
                    </a:lnTo>
                    <a:lnTo>
                      <a:pt x="1634" y="776"/>
                    </a:lnTo>
                    <a:lnTo>
                      <a:pt x="1634" y="778"/>
                    </a:lnTo>
                    <a:lnTo>
                      <a:pt x="1634" y="782"/>
                    </a:lnTo>
                    <a:lnTo>
                      <a:pt x="1634" y="784"/>
                    </a:lnTo>
                    <a:lnTo>
                      <a:pt x="1634" y="814"/>
                    </a:lnTo>
                    <a:lnTo>
                      <a:pt x="1634" y="823"/>
                    </a:lnTo>
                    <a:lnTo>
                      <a:pt x="1634" y="824"/>
                    </a:lnTo>
                    <a:lnTo>
                      <a:pt x="1634" y="826"/>
                    </a:lnTo>
                    <a:lnTo>
                      <a:pt x="1634" y="829"/>
                    </a:lnTo>
                    <a:lnTo>
                      <a:pt x="1634" y="842"/>
                    </a:lnTo>
                    <a:lnTo>
                      <a:pt x="1634" y="846"/>
                    </a:lnTo>
                    <a:lnTo>
                      <a:pt x="1634" y="849"/>
                    </a:lnTo>
                    <a:lnTo>
                      <a:pt x="1634" y="852"/>
                    </a:lnTo>
                    <a:lnTo>
                      <a:pt x="1634" y="856"/>
                    </a:lnTo>
                    <a:lnTo>
                      <a:pt x="1634" y="859"/>
                    </a:lnTo>
                    <a:lnTo>
                      <a:pt x="1634" y="862"/>
                    </a:lnTo>
                    <a:lnTo>
                      <a:pt x="1634" y="864"/>
                    </a:lnTo>
                    <a:lnTo>
                      <a:pt x="1634" y="870"/>
                    </a:lnTo>
                    <a:lnTo>
                      <a:pt x="1634" y="874"/>
                    </a:lnTo>
                    <a:lnTo>
                      <a:pt x="1634" y="876"/>
                    </a:lnTo>
                    <a:lnTo>
                      <a:pt x="1634" y="877"/>
                    </a:lnTo>
                    <a:lnTo>
                      <a:pt x="1634" y="885"/>
                    </a:lnTo>
                    <a:lnTo>
                      <a:pt x="1634" y="887"/>
                    </a:lnTo>
                    <a:lnTo>
                      <a:pt x="1634" y="891"/>
                    </a:lnTo>
                    <a:lnTo>
                      <a:pt x="1634" y="893"/>
                    </a:lnTo>
                    <a:lnTo>
                      <a:pt x="1634" y="897"/>
                    </a:lnTo>
                    <a:cubicBezTo>
                      <a:pt x="1634" y="913"/>
                      <a:pt x="1635" y="929"/>
                      <a:pt x="1635" y="938"/>
                    </a:cubicBezTo>
                    <a:cubicBezTo>
                      <a:pt x="1636" y="948"/>
                      <a:pt x="1636" y="961"/>
                      <a:pt x="1636" y="968"/>
                    </a:cubicBezTo>
                    <a:cubicBezTo>
                      <a:pt x="1636" y="1000"/>
                      <a:pt x="1631" y="1046"/>
                      <a:pt x="1626" y="1068"/>
                    </a:cubicBezTo>
                    <a:cubicBezTo>
                      <a:pt x="1621" y="1090"/>
                      <a:pt x="1615" y="1138"/>
                      <a:pt x="1613" y="1162"/>
                    </a:cubicBezTo>
                    <a:cubicBezTo>
                      <a:pt x="1611" y="1185"/>
                      <a:pt x="1608" y="1212"/>
                      <a:pt x="1603" y="1239"/>
                    </a:cubicBezTo>
                    <a:cubicBezTo>
                      <a:pt x="1601" y="1253"/>
                      <a:pt x="1599" y="1269"/>
                      <a:pt x="1598" y="1277"/>
                    </a:cubicBezTo>
                    <a:cubicBezTo>
                      <a:pt x="1601" y="1319"/>
                      <a:pt x="1568" y="1388"/>
                      <a:pt x="1515" y="1421"/>
                    </a:cubicBezTo>
                    <a:cubicBezTo>
                      <a:pt x="1446" y="1474"/>
                      <a:pt x="1429" y="1527"/>
                      <a:pt x="1432" y="1581"/>
                    </a:cubicBezTo>
                    <a:cubicBezTo>
                      <a:pt x="1432" y="1612"/>
                      <a:pt x="1442" y="1640"/>
                      <a:pt x="1450" y="1663"/>
                    </a:cubicBezTo>
                    <a:cubicBezTo>
                      <a:pt x="1455" y="1676"/>
                      <a:pt x="1461" y="1696"/>
                      <a:pt x="1464" y="1708"/>
                    </a:cubicBezTo>
                    <a:cubicBezTo>
                      <a:pt x="1469" y="1728"/>
                      <a:pt x="1475" y="1746"/>
                      <a:pt x="1479" y="1757"/>
                    </a:cubicBezTo>
                    <a:cubicBezTo>
                      <a:pt x="1496" y="1809"/>
                      <a:pt x="1507" y="1870"/>
                      <a:pt x="1509" y="1923"/>
                    </a:cubicBezTo>
                    <a:cubicBezTo>
                      <a:pt x="1510" y="1936"/>
                      <a:pt x="1514" y="1952"/>
                      <a:pt x="1515" y="1961"/>
                    </a:cubicBezTo>
                    <a:cubicBezTo>
                      <a:pt x="1518" y="1972"/>
                      <a:pt x="1520" y="1987"/>
                      <a:pt x="1520" y="1995"/>
                    </a:cubicBezTo>
                    <a:cubicBezTo>
                      <a:pt x="1524" y="2025"/>
                      <a:pt x="1490" y="2060"/>
                      <a:pt x="1457" y="2070"/>
                    </a:cubicBezTo>
                    <a:cubicBezTo>
                      <a:pt x="1397" y="2089"/>
                      <a:pt x="1375" y="2154"/>
                      <a:pt x="1375" y="2198"/>
                    </a:cubicBezTo>
                    <a:cubicBezTo>
                      <a:pt x="1373" y="2222"/>
                      <a:pt x="1365" y="2256"/>
                      <a:pt x="1359" y="2275"/>
                    </a:cubicBezTo>
                    <a:cubicBezTo>
                      <a:pt x="1356" y="2288"/>
                      <a:pt x="1352" y="2304"/>
                      <a:pt x="1351" y="2310"/>
                    </a:cubicBezTo>
                    <a:lnTo>
                      <a:pt x="0" y="231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sp>
          <p:nvSpPr>
            <p:cNvPr id="9" name="矩形 8"/>
            <p:cNvSpPr/>
            <p:nvPr/>
          </p:nvSpPr>
          <p:spPr>
            <a:xfrm>
              <a:off x="5878" y="1410"/>
              <a:ext cx="992" cy="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907472" y="952568"/>
            <a:ext cx="1529715" cy="107943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94" h="2042">
                <a:moveTo>
                  <a:pt x="0" y="0"/>
                </a:moveTo>
                <a:lnTo>
                  <a:pt x="2370" y="0"/>
                </a:lnTo>
                <a:cubicBezTo>
                  <a:pt x="2361" y="23"/>
                  <a:pt x="2351" y="60"/>
                  <a:pt x="2353" y="77"/>
                </a:cubicBezTo>
                <a:cubicBezTo>
                  <a:pt x="2353" y="87"/>
                  <a:pt x="2354" y="100"/>
                  <a:pt x="2355" y="108"/>
                </a:cubicBezTo>
                <a:cubicBezTo>
                  <a:pt x="2357" y="120"/>
                  <a:pt x="2358" y="137"/>
                  <a:pt x="2358" y="150"/>
                </a:cubicBezTo>
                <a:cubicBezTo>
                  <a:pt x="2358" y="165"/>
                  <a:pt x="2359" y="180"/>
                  <a:pt x="2359" y="189"/>
                </a:cubicBezTo>
                <a:cubicBezTo>
                  <a:pt x="2359" y="199"/>
                  <a:pt x="2359" y="211"/>
                  <a:pt x="2359" y="219"/>
                </a:cubicBezTo>
                <a:cubicBezTo>
                  <a:pt x="2359" y="292"/>
                  <a:pt x="2352" y="351"/>
                  <a:pt x="2316" y="448"/>
                </a:cubicBezTo>
                <a:cubicBezTo>
                  <a:pt x="2302" y="484"/>
                  <a:pt x="2287" y="536"/>
                  <a:pt x="2283" y="556"/>
                </a:cubicBezTo>
                <a:cubicBezTo>
                  <a:pt x="2278" y="574"/>
                  <a:pt x="2273" y="594"/>
                  <a:pt x="2264" y="617"/>
                </a:cubicBezTo>
                <a:cubicBezTo>
                  <a:pt x="2261" y="626"/>
                  <a:pt x="2257" y="637"/>
                  <a:pt x="2256" y="641"/>
                </a:cubicBezTo>
                <a:cubicBezTo>
                  <a:pt x="2230" y="738"/>
                  <a:pt x="2087" y="934"/>
                  <a:pt x="1978" y="915"/>
                </a:cubicBezTo>
                <a:cubicBezTo>
                  <a:pt x="1968" y="915"/>
                  <a:pt x="1954" y="914"/>
                  <a:pt x="1947" y="913"/>
                </a:cubicBezTo>
                <a:cubicBezTo>
                  <a:pt x="1936" y="911"/>
                  <a:pt x="1919" y="910"/>
                  <a:pt x="1907" y="910"/>
                </a:cubicBezTo>
                <a:lnTo>
                  <a:pt x="1844" y="910"/>
                </a:lnTo>
                <a:lnTo>
                  <a:pt x="1836" y="910"/>
                </a:lnTo>
                <a:lnTo>
                  <a:pt x="1828" y="910"/>
                </a:lnTo>
                <a:lnTo>
                  <a:pt x="1821" y="910"/>
                </a:lnTo>
                <a:lnTo>
                  <a:pt x="1816" y="910"/>
                </a:lnTo>
                <a:lnTo>
                  <a:pt x="1812" y="910"/>
                </a:lnTo>
                <a:lnTo>
                  <a:pt x="1808" y="910"/>
                </a:lnTo>
                <a:lnTo>
                  <a:pt x="1804" y="910"/>
                </a:lnTo>
                <a:lnTo>
                  <a:pt x="1800" y="910"/>
                </a:lnTo>
                <a:lnTo>
                  <a:pt x="1735" y="910"/>
                </a:lnTo>
                <a:lnTo>
                  <a:pt x="1727" y="910"/>
                </a:lnTo>
                <a:lnTo>
                  <a:pt x="1719" y="910"/>
                </a:lnTo>
                <a:lnTo>
                  <a:pt x="1712" y="910"/>
                </a:lnTo>
                <a:lnTo>
                  <a:pt x="1707" y="910"/>
                </a:lnTo>
                <a:lnTo>
                  <a:pt x="1703" y="910"/>
                </a:lnTo>
                <a:lnTo>
                  <a:pt x="1699" y="910"/>
                </a:lnTo>
                <a:lnTo>
                  <a:pt x="1695" y="910"/>
                </a:lnTo>
                <a:lnTo>
                  <a:pt x="1691" y="910"/>
                </a:lnTo>
                <a:lnTo>
                  <a:pt x="1626" y="910"/>
                </a:lnTo>
                <a:lnTo>
                  <a:pt x="1618" y="910"/>
                </a:lnTo>
                <a:lnTo>
                  <a:pt x="1609" y="910"/>
                </a:lnTo>
                <a:lnTo>
                  <a:pt x="1603" y="910"/>
                </a:lnTo>
                <a:lnTo>
                  <a:pt x="1597" y="910"/>
                </a:lnTo>
                <a:lnTo>
                  <a:pt x="1594" y="910"/>
                </a:lnTo>
                <a:lnTo>
                  <a:pt x="1590" y="910"/>
                </a:lnTo>
                <a:lnTo>
                  <a:pt x="1586" y="910"/>
                </a:lnTo>
                <a:lnTo>
                  <a:pt x="1582" y="910"/>
                </a:lnTo>
                <a:cubicBezTo>
                  <a:pt x="1566" y="910"/>
                  <a:pt x="1549" y="909"/>
                  <a:pt x="1539" y="909"/>
                </a:cubicBezTo>
                <a:cubicBezTo>
                  <a:pt x="1530" y="909"/>
                  <a:pt x="1517" y="908"/>
                  <a:pt x="1510" y="908"/>
                </a:cubicBezTo>
                <a:cubicBezTo>
                  <a:pt x="1456" y="909"/>
                  <a:pt x="1412" y="915"/>
                  <a:pt x="1363" y="926"/>
                </a:cubicBezTo>
                <a:cubicBezTo>
                  <a:pt x="1353" y="928"/>
                  <a:pt x="1341" y="930"/>
                  <a:pt x="1337" y="931"/>
                </a:cubicBezTo>
                <a:cubicBezTo>
                  <a:pt x="1267" y="937"/>
                  <a:pt x="1149" y="1005"/>
                  <a:pt x="1106" y="1090"/>
                </a:cubicBezTo>
                <a:cubicBezTo>
                  <a:pt x="1084" y="1137"/>
                  <a:pt x="1025" y="1182"/>
                  <a:pt x="987" y="1203"/>
                </a:cubicBezTo>
                <a:cubicBezTo>
                  <a:pt x="978" y="1208"/>
                  <a:pt x="965" y="1216"/>
                  <a:pt x="958" y="1221"/>
                </a:cubicBezTo>
                <a:cubicBezTo>
                  <a:pt x="940" y="1233"/>
                  <a:pt x="921" y="1241"/>
                  <a:pt x="910" y="1246"/>
                </a:cubicBezTo>
                <a:cubicBezTo>
                  <a:pt x="833" y="1272"/>
                  <a:pt x="746" y="1397"/>
                  <a:pt x="715" y="1461"/>
                </a:cubicBezTo>
                <a:cubicBezTo>
                  <a:pt x="705" y="1483"/>
                  <a:pt x="681" y="1524"/>
                  <a:pt x="669" y="1541"/>
                </a:cubicBezTo>
                <a:cubicBezTo>
                  <a:pt x="640" y="1575"/>
                  <a:pt x="610" y="1668"/>
                  <a:pt x="604" y="1716"/>
                </a:cubicBezTo>
                <a:cubicBezTo>
                  <a:pt x="603" y="1723"/>
                  <a:pt x="602" y="1731"/>
                  <a:pt x="601" y="1734"/>
                </a:cubicBezTo>
                <a:lnTo>
                  <a:pt x="647" y="1672"/>
                </a:lnTo>
                <a:cubicBezTo>
                  <a:pt x="650" y="1676"/>
                  <a:pt x="657" y="1684"/>
                  <a:pt x="660" y="1689"/>
                </a:cubicBezTo>
                <a:cubicBezTo>
                  <a:pt x="689" y="1724"/>
                  <a:pt x="741" y="1794"/>
                  <a:pt x="743" y="1832"/>
                </a:cubicBezTo>
                <a:cubicBezTo>
                  <a:pt x="745" y="1893"/>
                  <a:pt x="827" y="1930"/>
                  <a:pt x="892" y="1936"/>
                </a:cubicBezTo>
                <a:lnTo>
                  <a:pt x="894" y="1936"/>
                </a:lnTo>
                <a:cubicBezTo>
                  <a:pt x="908" y="1939"/>
                  <a:pt x="922" y="1940"/>
                  <a:pt x="928" y="1940"/>
                </a:cubicBezTo>
                <a:cubicBezTo>
                  <a:pt x="936" y="1940"/>
                  <a:pt x="947" y="1939"/>
                  <a:pt x="952" y="1939"/>
                </a:cubicBezTo>
                <a:cubicBezTo>
                  <a:pt x="961" y="1937"/>
                  <a:pt x="976" y="1936"/>
                  <a:pt x="988" y="1936"/>
                </a:cubicBezTo>
                <a:cubicBezTo>
                  <a:pt x="994" y="1936"/>
                  <a:pt x="1005" y="1937"/>
                  <a:pt x="1008" y="1937"/>
                </a:cubicBezTo>
                <a:cubicBezTo>
                  <a:pt x="1017" y="1938"/>
                  <a:pt x="1031" y="1938"/>
                  <a:pt x="1036" y="1938"/>
                </a:cubicBezTo>
                <a:cubicBezTo>
                  <a:pt x="1098" y="1939"/>
                  <a:pt x="1203" y="1951"/>
                  <a:pt x="1270" y="1978"/>
                </a:cubicBezTo>
                <a:cubicBezTo>
                  <a:pt x="1310" y="1994"/>
                  <a:pt x="1369" y="2004"/>
                  <a:pt x="1390" y="2003"/>
                </a:cubicBezTo>
                <a:cubicBezTo>
                  <a:pt x="1401" y="2003"/>
                  <a:pt x="1412" y="2002"/>
                  <a:pt x="1419" y="2001"/>
                </a:cubicBezTo>
                <a:cubicBezTo>
                  <a:pt x="1429" y="2000"/>
                  <a:pt x="1444" y="1999"/>
                  <a:pt x="1456" y="1999"/>
                </a:cubicBezTo>
                <a:lnTo>
                  <a:pt x="1518" y="1999"/>
                </a:lnTo>
                <a:lnTo>
                  <a:pt x="1537" y="1999"/>
                </a:lnTo>
                <a:lnTo>
                  <a:pt x="1543" y="1999"/>
                </a:lnTo>
                <a:lnTo>
                  <a:pt x="1548" y="1999"/>
                </a:lnTo>
                <a:lnTo>
                  <a:pt x="1550" y="1999"/>
                </a:lnTo>
                <a:lnTo>
                  <a:pt x="1554" y="1999"/>
                </a:lnTo>
                <a:lnTo>
                  <a:pt x="1556" y="1999"/>
                </a:lnTo>
                <a:lnTo>
                  <a:pt x="1561" y="1999"/>
                </a:lnTo>
                <a:lnTo>
                  <a:pt x="1563" y="1999"/>
                </a:lnTo>
                <a:lnTo>
                  <a:pt x="1565" y="1999"/>
                </a:lnTo>
                <a:lnTo>
                  <a:pt x="1636" y="1999"/>
                </a:lnTo>
                <a:lnTo>
                  <a:pt x="1659" y="1999"/>
                </a:lnTo>
                <a:lnTo>
                  <a:pt x="1665" y="1999"/>
                </a:lnTo>
                <a:lnTo>
                  <a:pt x="1671" y="1999"/>
                </a:lnTo>
                <a:lnTo>
                  <a:pt x="1673" y="1999"/>
                </a:lnTo>
                <a:lnTo>
                  <a:pt x="1678" y="1999"/>
                </a:lnTo>
                <a:lnTo>
                  <a:pt x="1680" y="1999"/>
                </a:lnTo>
                <a:lnTo>
                  <a:pt x="1684" y="1999"/>
                </a:lnTo>
                <a:lnTo>
                  <a:pt x="1687" y="1999"/>
                </a:lnTo>
                <a:lnTo>
                  <a:pt x="1689" y="1999"/>
                </a:lnTo>
                <a:lnTo>
                  <a:pt x="1763" y="1999"/>
                </a:lnTo>
                <a:lnTo>
                  <a:pt x="1785" y="1999"/>
                </a:lnTo>
                <a:lnTo>
                  <a:pt x="1791" y="1999"/>
                </a:lnTo>
                <a:lnTo>
                  <a:pt x="1797" y="1999"/>
                </a:lnTo>
                <a:lnTo>
                  <a:pt x="1799" y="1999"/>
                </a:lnTo>
                <a:lnTo>
                  <a:pt x="1803" y="1999"/>
                </a:lnTo>
                <a:lnTo>
                  <a:pt x="1805" y="1999"/>
                </a:lnTo>
                <a:lnTo>
                  <a:pt x="1810" y="1999"/>
                </a:lnTo>
                <a:lnTo>
                  <a:pt x="1812" y="1999"/>
                </a:lnTo>
                <a:cubicBezTo>
                  <a:pt x="1830" y="1999"/>
                  <a:pt x="1847" y="1998"/>
                  <a:pt x="1856" y="1998"/>
                </a:cubicBezTo>
                <a:cubicBezTo>
                  <a:pt x="1865" y="1998"/>
                  <a:pt x="1877" y="1998"/>
                  <a:pt x="1884" y="1998"/>
                </a:cubicBezTo>
                <a:cubicBezTo>
                  <a:pt x="1918" y="1997"/>
                  <a:pt x="1971" y="2003"/>
                  <a:pt x="2001" y="2008"/>
                </a:cubicBezTo>
                <a:cubicBezTo>
                  <a:pt x="2014" y="2010"/>
                  <a:pt x="2034" y="2012"/>
                  <a:pt x="2047" y="2014"/>
                </a:cubicBezTo>
                <a:cubicBezTo>
                  <a:pt x="2067" y="2016"/>
                  <a:pt x="2086" y="2019"/>
                  <a:pt x="2097" y="2021"/>
                </a:cubicBezTo>
                <a:cubicBezTo>
                  <a:pt x="2127" y="2027"/>
                  <a:pt x="2182" y="2032"/>
                  <a:pt x="2213" y="2031"/>
                </a:cubicBezTo>
                <a:cubicBezTo>
                  <a:pt x="2224" y="2031"/>
                  <a:pt x="2238" y="2031"/>
                  <a:pt x="2246" y="2031"/>
                </a:cubicBezTo>
                <a:cubicBezTo>
                  <a:pt x="2259" y="2030"/>
                  <a:pt x="2280" y="2030"/>
                  <a:pt x="2296" y="2030"/>
                </a:cubicBezTo>
                <a:lnTo>
                  <a:pt x="2379" y="2030"/>
                </a:lnTo>
                <a:lnTo>
                  <a:pt x="2382" y="2030"/>
                </a:lnTo>
                <a:lnTo>
                  <a:pt x="2386" y="2030"/>
                </a:lnTo>
                <a:lnTo>
                  <a:pt x="2389" y="2030"/>
                </a:lnTo>
                <a:lnTo>
                  <a:pt x="2408" y="2030"/>
                </a:lnTo>
                <a:lnTo>
                  <a:pt x="2410" y="2030"/>
                </a:lnTo>
                <a:lnTo>
                  <a:pt x="2415" y="2030"/>
                </a:lnTo>
                <a:lnTo>
                  <a:pt x="2418" y="2030"/>
                </a:lnTo>
                <a:lnTo>
                  <a:pt x="2439" y="2030"/>
                </a:lnTo>
                <a:lnTo>
                  <a:pt x="2442" y="2030"/>
                </a:lnTo>
                <a:lnTo>
                  <a:pt x="2445" y="2030"/>
                </a:lnTo>
                <a:lnTo>
                  <a:pt x="2448" y="2030"/>
                </a:lnTo>
                <a:lnTo>
                  <a:pt x="2451" y="2030"/>
                </a:lnTo>
                <a:lnTo>
                  <a:pt x="2538" y="2030"/>
                </a:lnTo>
                <a:lnTo>
                  <a:pt x="2540" y="2030"/>
                </a:lnTo>
                <a:lnTo>
                  <a:pt x="2545" y="2030"/>
                </a:lnTo>
                <a:lnTo>
                  <a:pt x="2547" y="2030"/>
                </a:lnTo>
                <a:lnTo>
                  <a:pt x="2566" y="2030"/>
                </a:lnTo>
                <a:lnTo>
                  <a:pt x="2568" y="2030"/>
                </a:lnTo>
                <a:lnTo>
                  <a:pt x="2573" y="2030"/>
                </a:lnTo>
                <a:lnTo>
                  <a:pt x="2576" y="2030"/>
                </a:lnTo>
                <a:lnTo>
                  <a:pt x="2596" y="2030"/>
                </a:lnTo>
                <a:lnTo>
                  <a:pt x="2599" y="2030"/>
                </a:lnTo>
                <a:lnTo>
                  <a:pt x="2601" y="2030"/>
                </a:lnTo>
                <a:lnTo>
                  <a:pt x="2604" y="2030"/>
                </a:lnTo>
                <a:lnTo>
                  <a:pt x="2607" y="2030"/>
                </a:lnTo>
                <a:lnTo>
                  <a:pt x="2686" y="2030"/>
                </a:lnTo>
                <a:lnTo>
                  <a:pt x="2690" y="2030"/>
                </a:lnTo>
                <a:lnTo>
                  <a:pt x="2692" y="2030"/>
                </a:lnTo>
                <a:lnTo>
                  <a:pt x="2711" y="2030"/>
                </a:lnTo>
                <a:lnTo>
                  <a:pt x="2715" y="2030"/>
                </a:lnTo>
                <a:lnTo>
                  <a:pt x="2717" y="2030"/>
                </a:lnTo>
                <a:lnTo>
                  <a:pt x="2721" y="2030"/>
                </a:lnTo>
                <a:lnTo>
                  <a:pt x="2737" y="2030"/>
                </a:lnTo>
                <a:lnTo>
                  <a:pt x="2740" y="2030"/>
                </a:lnTo>
                <a:lnTo>
                  <a:pt x="2742" y="2030"/>
                </a:lnTo>
                <a:lnTo>
                  <a:pt x="2744" y="2030"/>
                </a:lnTo>
                <a:lnTo>
                  <a:pt x="2747" y="2030"/>
                </a:lnTo>
                <a:lnTo>
                  <a:pt x="2817" y="2030"/>
                </a:lnTo>
                <a:lnTo>
                  <a:pt x="2821" y="2030"/>
                </a:lnTo>
                <a:lnTo>
                  <a:pt x="2823" y="2030"/>
                </a:lnTo>
                <a:lnTo>
                  <a:pt x="2839" y="2030"/>
                </a:lnTo>
                <a:lnTo>
                  <a:pt x="2843" y="2030"/>
                </a:lnTo>
                <a:lnTo>
                  <a:pt x="2844" y="2030"/>
                </a:lnTo>
                <a:lnTo>
                  <a:pt x="2862" y="2030"/>
                </a:lnTo>
                <a:lnTo>
                  <a:pt x="2867" y="2030"/>
                </a:lnTo>
                <a:lnTo>
                  <a:pt x="2869" y="2030"/>
                </a:lnTo>
                <a:lnTo>
                  <a:pt x="2871" y="2030"/>
                </a:lnTo>
                <a:cubicBezTo>
                  <a:pt x="2880" y="2030"/>
                  <a:pt x="2891" y="2031"/>
                  <a:pt x="2894" y="2031"/>
                </a:cubicBezTo>
                <a:lnTo>
                  <a:pt x="2894" y="2042"/>
                </a:lnTo>
                <a:lnTo>
                  <a:pt x="0" y="2042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96000" y="307340"/>
            <a:ext cx="1917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P56  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8200" y="972185"/>
            <a:ext cx="741743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根据下面的口诀各写出两个乘法算式。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87624" y="1923678"/>
            <a:ext cx="6445406" cy="2262114"/>
            <a:chOff x="1187624" y="1851670"/>
            <a:chExt cx="6445406" cy="2262114"/>
          </a:xfrm>
        </p:grpSpPr>
        <p:sp>
          <p:nvSpPr>
            <p:cNvPr id="20" name="矩形 19"/>
            <p:cNvSpPr/>
            <p:nvPr/>
          </p:nvSpPr>
          <p:spPr>
            <a:xfrm>
              <a:off x="1187624" y="1851670"/>
              <a:ext cx="2232248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二三得六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187624" y="2706770"/>
              <a:ext cx="2232248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四五二十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187624" y="3560699"/>
              <a:ext cx="2232248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一二得二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760822" y="2374890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760822" y="3147814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/>
          </p:nvGrpSpPr>
          <p:grpSpPr>
            <a:xfrm>
              <a:off x="3131414" y="2366667"/>
              <a:ext cx="1872208" cy="1573235"/>
              <a:chOff x="3131414" y="2366667"/>
              <a:chExt cx="1872208" cy="1573235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3131414" y="2366667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3131414" y="3139591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131414" y="3939902"/>
                <a:ext cx="1872208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直接连接符 31"/>
            <p:cNvCxnSpPr/>
            <p:nvPr/>
          </p:nvCxnSpPr>
          <p:spPr>
            <a:xfrm>
              <a:off x="5760822" y="3948125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3275856" y="1923646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23747" y="1923678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5856" y="2723988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23747" y="2715765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67466" y="3550532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1×2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15357" y="3542309"/>
            <a:ext cx="223224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2×1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397" y="667618"/>
            <a:ext cx="568863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想一想，算一算。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43915" y="1660525"/>
            <a:ext cx="371475" cy="371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4" name="矩形 3"/>
          <p:cNvSpPr/>
          <p:nvPr/>
        </p:nvSpPr>
        <p:spPr>
          <a:xfrm>
            <a:off x="1224915" y="1585595"/>
            <a:ext cx="29692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9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58315" y="1661160"/>
            <a:ext cx="371475" cy="371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6" name="椭圆 5"/>
          <p:cNvSpPr/>
          <p:nvPr/>
        </p:nvSpPr>
        <p:spPr>
          <a:xfrm>
            <a:off x="2672715" y="1661160"/>
            <a:ext cx="371475" cy="371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7" name="矩形 6"/>
          <p:cNvSpPr/>
          <p:nvPr/>
        </p:nvSpPr>
        <p:spPr>
          <a:xfrm>
            <a:off x="4904105" y="1616710"/>
            <a:ext cx="324739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42230" y="1692275"/>
            <a:ext cx="371475" cy="371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9" name="矩形 8"/>
          <p:cNvSpPr/>
          <p:nvPr/>
        </p:nvSpPr>
        <p:spPr>
          <a:xfrm>
            <a:off x="6590665" y="1616710"/>
            <a:ext cx="612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endParaRPr 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0785" y="2468245"/>
            <a:ext cx="29692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6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79975" y="2499360"/>
            <a:ext cx="284099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66535" y="2499360"/>
            <a:ext cx="612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endParaRPr 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832485" y="2458085"/>
            <a:ext cx="379095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20" name="等腰三角形 19"/>
          <p:cNvSpPr/>
          <p:nvPr/>
        </p:nvSpPr>
        <p:spPr>
          <a:xfrm>
            <a:off x="1740535" y="2468880"/>
            <a:ext cx="379095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21" name="等腰三角形 20"/>
          <p:cNvSpPr/>
          <p:nvPr/>
        </p:nvSpPr>
        <p:spPr>
          <a:xfrm>
            <a:off x="2648585" y="2478405"/>
            <a:ext cx="379095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22" name="等腰三角形 21"/>
          <p:cNvSpPr/>
          <p:nvPr/>
        </p:nvSpPr>
        <p:spPr>
          <a:xfrm>
            <a:off x="5134610" y="2468880"/>
            <a:ext cx="379095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23" name="矩形 22"/>
          <p:cNvSpPr/>
          <p:nvPr/>
        </p:nvSpPr>
        <p:spPr>
          <a:xfrm>
            <a:off x="5513705" y="3382010"/>
            <a:ext cx="296926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5145405" y="3371850"/>
            <a:ext cx="379095" cy="457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27" name="椭圆 26"/>
          <p:cNvSpPr/>
          <p:nvPr/>
        </p:nvSpPr>
        <p:spPr>
          <a:xfrm>
            <a:off x="6095365" y="3457575"/>
            <a:ext cx="371475" cy="371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28" name="矩形 27"/>
          <p:cNvSpPr/>
          <p:nvPr/>
        </p:nvSpPr>
        <p:spPr>
          <a:xfrm>
            <a:off x="7617460" y="3371850"/>
            <a:ext cx="612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endParaRPr 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15645" y="67214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19555" y="1910080"/>
            <a:ext cx="4914265" cy="2011680"/>
            <a:chOff x="1560" y="3008"/>
            <a:chExt cx="7739" cy="3168"/>
          </a:xfrm>
        </p:grpSpPr>
        <p:sp>
          <p:nvSpPr>
            <p:cNvPr id="10" name="文本框 9"/>
            <p:cNvSpPr txBox="1"/>
            <p:nvPr/>
          </p:nvSpPr>
          <p:spPr>
            <a:xfrm>
              <a:off x="1602" y="3008"/>
              <a:ext cx="3093" cy="87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一二得二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60" y="4290"/>
              <a:ext cx="3072" cy="87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二二得四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092" y="3051"/>
              <a:ext cx="3105" cy="87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一三得三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107" y="4151"/>
              <a:ext cx="3162" cy="87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二三得六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107" y="5306"/>
              <a:ext cx="3192" cy="87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三三得九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596390" y="2419350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 2、3的乘法口诀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9"/>
          <p:cNvSpPr/>
          <p:nvPr/>
        </p:nvSpPr>
        <p:spPr>
          <a:xfrm>
            <a:off x="1029018" y="3685223"/>
            <a:ext cx="70056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3×5</a:t>
            </a:r>
            <a:r>
              <a:rPr lang="en-US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5×2</a:t>
            </a:r>
            <a:r>
              <a:rPr lang="en-US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   4×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en-US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4670108" y="3696018"/>
            <a:ext cx="7747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2174875" y="4366895"/>
            <a:ext cx="57308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7158990" y="3650298"/>
            <a:ext cx="81438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708208" y="4382135"/>
            <a:ext cx="8286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2148840" y="3684588"/>
            <a:ext cx="7445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7155815" y="4359275"/>
            <a:ext cx="8509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5" name="文本框 4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复习导入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矩形 9"/>
          <p:cNvSpPr/>
          <p:nvPr/>
        </p:nvSpPr>
        <p:spPr>
          <a:xfrm>
            <a:off x="743903" y="760413"/>
            <a:ext cx="700563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根据乘法口诀写出两个乘法算式。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875348" y="1477963"/>
            <a:ext cx="700563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二五一十：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37510" y="2014220"/>
            <a:ext cx="15697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128260" y="2026285"/>
            <a:ext cx="15697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9"/>
          <p:cNvSpPr/>
          <p:nvPr/>
        </p:nvSpPr>
        <p:spPr>
          <a:xfrm>
            <a:off x="828358" y="2088198"/>
            <a:ext cx="700563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三五十五：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90520" y="2473325"/>
            <a:ext cx="15697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081270" y="2485390"/>
            <a:ext cx="15697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9"/>
          <p:cNvSpPr/>
          <p:nvPr/>
        </p:nvSpPr>
        <p:spPr>
          <a:xfrm>
            <a:off x="685483" y="2953068"/>
            <a:ext cx="700563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根据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的乘法口诀求积。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矩形 9"/>
          <p:cNvSpPr/>
          <p:nvPr/>
        </p:nvSpPr>
        <p:spPr>
          <a:xfrm>
            <a:off x="2905760" y="1527175"/>
            <a:ext cx="18649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2×5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＝10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矩形 9"/>
          <p:cNvSpPr/>
          <p:nvPr/>
        </p:nvSpPr>
        <p:spPr>
          <a:xfrm>
            <a:off x="2867660" y="2026920"/>
            <a:ext cx="19037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3×5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＝15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29200" y="1527175"/>
            <a:ext cx="210312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5×2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＝10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14595" y="2038985"/>
            <a:ext cx="191071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5×3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＝15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9495" y="4371340"/>
            <a:ext cx="632841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5×3</a:t>
            </a:r>
            <a:r>
              <a:rPr lang="en-US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      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5×1</a:t>
            </a:r>
            <a:r>
              <a:rPr lang="en-US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5×5</a:t>
            </a:r>
            <a:r>
              <a:rPr lang="en-US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矩形 6"/>
          <p:cNvSpPr/>
          <p:nvPr/>
        </p:nvSpPr>
        <p:spPr>
          <a:xfrm>
            <a:off x="609600" y="4019550"/>
            <a:ext cx="5064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怎样用乘法算式表示？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24141" y="1962853"/>
            <a:ext cx="3803039" cy="2542635"/>
            <a:chOff x="3723" y="2406"/>
            <a:chExt cx="5990" cy="4007"/>
          </a:xfrm>
        </p:grpSpPr>
        <p:sp>
          <p:nvSpPr>
            <p:cNvPr id="11273" name="圆角矩形标注 8205"/>
            <p:cNvSpPr/>
            <p:nvPr/>
          </p:nvSpPr>
          <p:spPr>
            <a:xfrm>
              <a:off x="3723" y="2406"/>
              <a:ext cx="5823" cy="1772"/>
            </a:xfrm>
            <a:prstGeom prst="wedgeRoundRectCallout">
              <a:avLst>
                <a:gd name="adj1" fmla="val 29841"/>
                <a:gd name="adj2" fmla="val 77893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kern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一</a:t>
              </a:r>
              <a:r>
                <a:rPr lang="zh-CN" altLang="en-US" sz="3000" b="1" kern="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副</a:t>
              </a:r>
              <a:r>
                <a:rPr lang="zh-CN" altLang="en-US" sz="3000" b="1" kern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乒乓</a:t>
              </a:r>
              <a:r>
                <a:rPr lang="zh-CN" altLang="en-US" sz="3000" b="1" kern="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球拍有</a:t>
              </a:r>
              <a:r>
                <a:rPr lang="en-US" altLang="zh-CN" sz="3000" b="1" kern="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lang="zh-CN" altLang="en-US" sz="3000" b="1" kern="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个，</a:t>
              </a:r>
              <a:r>
                <a:rPr lang="zh-CN" altLang="en-US" sz="3000" b="1" kern="0" dirty="0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两</a:t>
              </a:r>
              <a:r>
                <a:rPr lang="zh-CN" altLang="en-US" sz="3000" b="1" kern="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副</a:t>
              </a:r>
              <a:r>
                <a:rPr lang="zh-CN" altLang="en-US" sz="3000" b="1" kern="0" dirty="0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乒乓球拍有</a:t>
              </a:r>
              <a:r>
                <a:rPr lang="en-US" altLang="zh-CN" sz="3000" b="1" kern="0" dirty="0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4</a:t>
              </a:r>
              <a:r>
                <a:rPr lang="zh-CN" altLang="en-US" sz="3000" b="1" kern="0" dirty="0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个。</a:t>
              </a:r>
              <a:endParaRPr lang="zh-CN" altLang="en-US" sz="3000" b="1" kern="0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1274" name="图片 24" descr="E:\文件\新画人物图\男0114 拷贝.png男0114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924" y="4326"/>
              <a:ext cx="1789" cy="208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85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318" y="495618"/>
            <a:ext cx="3000375" cy="1400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" name="组合 28"/>
          <p:cNvGrpSpPr/>
          <p:nvPr/>
        </p:nvGrpSpPr>
        <p:grpSpPr>
          <a:xfrm>
            <a:off x="76200" y="97155"/>
            <a:ext cx="2052955" cy="483870"/>
            <a:chOff x="120" y="153"/>
            <a:chExt cx="3233" cy="762"/>
          </a:xfrm>
        </p:grpSpPr>
        <p:sp>
          <p:nvSpPr>
            <p:cNvPr id="5" name="文本框 4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探究新知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674245" y="830369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2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rcRect t="12257" r="13420"/>
          <a:stretch>
            <a:fillRect/>
          </a:stretch>
        </p:blipFill>
        <p:spPr>
          <a:xfrm>
            <a:off x="3680460" y="1354455"/>
            <a:ext cx="381000" cy="5454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57200" y="2080578"/>
            <a:ext cx="3869055" cy="1613535"/>
            <a:chOff x="547" y="3703"/>
            <a:chExt cx="6093" cy="2541"/>
          </a:xfrm>
        </p:grpSpPr>
        <p:sp>
          <p:nvSpPr>
            <p:cNvPr id="11276" name="圆角矩形标注 4135"/>
            <p:cNvSpPr/>
            <p:nvPr/>
          </p:nvSpPr>
          <p:spPr>
            <a:xfrm>
              <a:off x="2332" y="3703"/>
              <a:ext cx="4308" cy="965"/>
            </a:xfrm>
            <a:prstGeom prst="wedgeRoundRectCallout">
              <a:avLst>
                <a:gd name="adj1" fmla="val -55560"/>
                <a:gd name="adj2" fmla="val 86689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你发现了什么？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1277" name="图片 22" descr="E:\文件\新画人物图\男033 拷贝.png男033 拷贝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547" y="3997"/>
              <a:ext cx="1562" cy="224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8" name="图片 12" descr="54-3"/>
          <p:cNvPicPr>
            <a:picLocks noChangeAspect="1"/>
          </p:cNvPicPr>
          <p:nvPr/>
        </p:nvPicPr>
        <p:blipFill>
          <a:blip r:embed="rId1" cstate="print"/>
          <a:srcRect r="50000"/>
          <a:stretch>
            <a:fillRect/>
          </a:stretch>
        </p:blipFill>
        <p:spPr>
          <a:xfrm>
            <a:off x="2785428" y="515938"/>
            <a:ext cx="1493837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Box 7"/>
          <p:cNvSpPr txBox="1"/>
          <p:nvPr/>
        </p:nvSpPr>
        <p:spPr>
          <a:xfrm>
            <a:off x="1141095" y="2300605"/>
            <a:ext cx="14471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54-2"/>
          <p:cNvPicPr>
            <a:picLocks noChangeAspect="1"/>
          </p:cNvPicPr>
          <p:nvPr/>
        </p:nvPicPr>
        <p:blipFill>
          <a:blip r:embed="rId2" cstate="print"/>
          <a:srcRect r="95255" b="47922"/>
          <a:stretch>
            <a:fillRect/>
          </a:stretch>
        </p:blipFill>
        <p:spPr>
          <a:xfrm>
            <a:off x="608965" y="2087880"/>
            <a:ext cx="384810" cy="791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512695" y="2310765"/>
            <a:ext cx="20281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14545" y="2310765"/>
            <a:ext cx="192532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一二得二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7530" y="2308225"/>
            <a:ext cx="20339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285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 r="51651"/>
          <a:stretch>
            <a:fillRect/>
          </a:stretch>
        </p:blipFill>
        <p:spPr>
          <a:xfrm>
            <a:off x="4614545" y="514985"/>
            <a:ext cx="1450657" cy="140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54-2"/>
          <p:cNvPicPr>
            <a:picLocks noChangeAspect="1"/>
          </p:cNvPicPr>
          <p:nvPr/>
        </p:nvPicPr>
        <p:blipFill>
          <a:blip r:embed="rId2" cstate="print"/>
          <a:srcRect t="53040" r="90807"/>
          <a:stretch>
            <a:fillRect/>
          </a:stretch>
        </p:blipFill>
        <p:spPr>
          <a:xfrm>
            <a:off x="471805" y="3251200"/>
            <a:ext cx="620395" cy="596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545080" y="3252153"/>
            <a:ext cx="16160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55185" y="3293745"/>
            <a:ext cx="191135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二二得四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1156970" y="3251200"/>
            <a:ext cx="11366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457835" y="4248150"/>
            <a:ext cx="5064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你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能编出2的乘法口诀吗？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10" grpId="0" bldLvl="0" animBg="1"/>
      <p:bldP spid="4" grpId="0"/>
      <p:bldP spid="8" grpId="0"/>
      <p:bldP spid="14" grpId="0" bldLvl="0" animBg="1"/>
      <p:bldP spid="1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842135" y="1429385"/>
            <a:ext cx="192532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一二得二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15465" y="2243455"/>
            <a:ext cx="191135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二二得四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496" y="215583"/>
            <a:ext cx="4970061" cy="1277937"/>
            <a:chOff x="3071" y="2556"/>
            <a:chExt cx="3132" cy="805"/>
          </a:xfrm>
        </p:grpSpPr>
        <p:sp>
          <p:nvSpPr>
            <p:cNvPr id="24590" name="圆角矩形标注 5132"/>
            <p:cNvSpPr/>
            <p:nvPr/>
          </p:nvSpPr>
          <p:spPr>
            <a:xfrm>
              <a:off x="3777" y="2703"/>
              <a:ext cx="2426" cy="389"/>
            </a:xfrm>
            <a:prstGeom prst="wedgeRoundRectCallout">
              <a:avLst>
                <a:gd name="adj1" fmla="val -58208"/>
                <a:gd name="adj2" fmla="val 30620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FF7C6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的乘法口诀有两句。</a:t>
              </a:r>
              <a:endParaRPr lang="zh-CN" altLang="en-US" sz="30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4591" name="图片 5131" descr="F:\1.有关教学课件\123\新画人物图\兔子1 拷贝.png兔子1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3071" y="2556"/>
              <a:ext cx="625" cy="8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5424488" y="381318"/>
            <a:ext cx="3419475" cy="1308100"/>
            <a:chOff x="3758" y="2347"/>
            <a:chExt cx="2154" cy="824"/>
          </a:xfrm>
        </p:grpSpPr>
        <p:pic>
          <p:nvPicPr>
            <p:cNvPr id="11" name="图片 5131" descr="F:\1.有关教学课件\123\新画人物图\书本02 拷贝.png书本02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 flipH="1">
              <a:off x="5477" y="2623"/>
              <a:ext cx="435" cy="5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圆角矩形标注 5132"/>
            <p:cNvSpPr/>
            <p:nvPr/>
          </p:nvSpPr>
          <p:spPr>
            <a:xfrm>
              <a:off x="3758" y="2347"/>
              <a:ext cx="1484" cy="708"/>
            </a:xfrm>
            <a:prstGeom prst="wedgeRoundRectCallout">
              <a:avLst>
                <a:gd name="adj1" fmla="val 66536"/>
                <a:gd name="adj2" fmla="val 27563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1EB1B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读口诀，你有什么发现？</a:t>
              </a:r>
              <a:endParaRPr lang="zh-CN" altLang="en-US" sz="30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05121" y="1828635"/>
            <a:ext cx="3503613" cy="1185485"/>
            <a:chOff x="4593" y="2015"/>
            <a:chExt cx="2207" cy="746"/>
          </a:xfrm>
        </p:grpSpPr>
        <p:sp>
          <p:nvSpPr>
            <p:cNvPr id="17" name="圆角矩形标注 5132"/>
            <p:cNvSpPr/>
            <p:nvPr/>
          </p:nvSpPr>
          <p:spPr>
            <a:xfrm>
              <a:off x="4593" y="2015"/>
              <a:ext cx="1467" cy="708"/>
            </a:xfrm>
            <a:prstGeom prst="wedgeRoundRectCallout">
              <a:avLst>
                <a:gd name="adj1" fmla="val 62147"/>
                <a:gd name="adj2" fmla="val 15766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CC8CC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两句口诀的得数相差</a:t>
              </a:r>
              <a:r>
                <a:rPr lang="en-US" altLang="zh-CN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30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8" name="图片 5131" descr="F:\1.有关教学课件\123\新画人物图\熊02 拷贝.png熊02 拷贝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 flipH="1">
              <a:off x="6273" y="2099"/>
              <a:ext cx="527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9" name="组合 18"/>
          <p:cNvGrpSpPr/>
          <p:nvPr/>
        </p:nvGrpSpPr>
        <p:grpSpPr>
          <a:xfrm>
            <a:off x="1414781" y="3428835"/>
            <a:ext cx="7370764" cy="1182307"/>
            <a:chOff x="2551" y="2015"/>
            <a:chExt cx="4643" cy="744"/>
          </a:xfrm>
        </p:grpSpPr>
        <p:sp>
          <p:nvSpPr>
            <p:cNvPr id="20" name="圆角矩形标注 5132"/>
            <p:cNvSpPr/>
            <p:nvPr/>
          </p:nvSpPr>
          <p:spPr>
            <a:xfrm>
              <a:off x="2551" y="2015"/>
              <a:ext cx="3830" cy="708"/>
            </a:xfrm>
            <a:prstGeom prst="wedgeRoundRectCallout">
              <a:avLst>
                <a:gd name="adj1" fmla="val 57164"/>
                <a:gd name="adj2" fmla="val 27225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CC8CC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defTabSz="914400" eaLnBrk="0" hangingPunct="0">
                <a:lnSpc>
                  <a:spcPct val="100000"/>
                </a:lnSpc>
                <a:buNone/>
              </a:pPr>
              <a:r>
                <a:rPr lang="zh-CN" altLang="en-US" sz="3000" b="1" kern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为什么</a:t>
              </a:r>
              <a:r>
                <a:rPr lang="en-US" altLang="zh-CN" sz="3000" b="1" kern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5</a:t>
              </a:r>
              <a:r>
                <a:rPr lang="zh-CN" altLang="en-US" sz="3000" b="1" kern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的乘法口诀句数多，</a:t>
              </a:r>
              <a:r>
                <a:rPr lang="en-US" altLang="zh-CN" sz="3000" b="1" kern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lang="zh-CN" altLang="en-US" sz="3000" b="1" kern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的乘法口诀句数少？有什么规律吗？</a:t>
              </a:r>
              <a:endParaRPr lang="zh-CN" altLang="en-US" sz="30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1" name="图片 5131" descr="F:\1.有关教学课件\123\新画人物图\女044 拷贝.png女044 拷贝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6700" y="2147"/>
              <a:ext cx="494" cy="61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47483" y="900748"/>
            <a:ext cx="5648325" cy="111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334000" y="2267585"/>
            <a:ext cx="234156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捆棒棒糖，每捆都有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8939" y="2114381"/>
            <a:ext cx="3887738" cy="1187840"/>
            <a:chOff x="1883" y="3691"/>
            <a:chExt cx="6122" cy="1872"/>
          </a:xfrm>
        </p:grpSpPr>
        <p:sp>
          <p:nvSpPr>
            <p:cNvPr id="13329" name="圆角矩形标注 5132"/>
            <p:cNvSpPr/>
            <p:nvPr/>
          </p:nvSpPr>
          <p:spPr>
            <a:xfrm>
              <a:off x="3598" y="4340"/>
              <a:ext cx="4407" cy="965"/>
            </a:xfrm>
            <a:prstGeom prst="wedgeRoundRectCallout">
              <a:avLst>
                <a:gd name="adj1" fmla="val -58685"/>
                <a:gd name="adj2" fmla="val -5625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你发现了什么？</a:t>
              </a:r>
              <a:endParaRPr lang="zh-CN" altLang="en-US" sz="30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3330" name="Picture 4" descr="E:\文件\新画人物图\兔子1 拷贝.png兔子1 拷贝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883" y="3691"/>
              <a:ext cx="1451" cy="187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2" name="组合 31"/>
          <p:cNvGrpSpPr/>
          <p:nvPr/>
        </p:nvGrpSpPr>
        <p:grpSpPr>
          <a:xfrm>
            <a:off x="533275" y="286174"/>
            <a:ext cx="758121" cy="541599"/>
            <a:chOff x="3557320" y="2752264"/>
            <a:chExt cx="1052643" cy="796771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557320" y="2752264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3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6905" y="1351915"/>
            <a:ext cx="487680" cy="474980"/>
          </a:xfrm>
          <a:prstGeom prst="rect">
            <a:avLst/>
          </a:prstGeom>
        </p:spPr>
      </p:pic>
      <p:sp>
        <p:nvSpPr>
          <p:cNvPr id="11271" name="矩形 6"/>
          <p:cNvSpPr/>
          <p:nvPr/>
        </p:nvSpPr>
        <p:spPr>
          <a:xfrm>
            <a:off x="609600" y="3867150"/>
            <a:ext cx="5064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怎样用乘法算式表示？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2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11780" y="1939925"/>
            <a:ext cx="19827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7285" y="1939925"/>
            <a:ext cx="198945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一三得三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207" name="图片 8206" descr="54-1"/>
          <p:cNvPicPr>
            <a:picLocks noChangeAspect="1"/>
          </p:cNvPicPr>
          <p:nvPr/>
        </p:nvPicPr>
        <p:blipFill>
          <a:blip r:embed="rId1" cstate="print"/>
          <a:srcRect r="88185" b="70383"/>
          <a:stretch>
            <a:fillRect/>
          </a:stretch>
        </p:blipFill>
        <p:spPr>
          <a:xfrm>
            <a:off x="542925" y="1965325"/>
            <a:ext cx="638175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54-1"/>
          <p:cNvPicPr>
            <a:picLocks noChangeAspect="1"/>
          </p:cNvPicPr>
          <p:nvPr/>
        </p:nvPicPr>
        <p:blipFill>
          <a:blip r:embed="rId1" cstate="print"/>
          <a:srcRect t="30341" r="88184" b="38043"/>
          <a:stretch>
            <a:fillRect/>
          </a:stretch>
        </p:blipFill>
        <p:spPr>
          <a:xfrm>
            <a:off x="542925" y="2647950"/>
            <a:ext cx="638175" cy="47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54-1"/>
          <p:cNvPicPr>
            <a:picLocks noChangeAspect="1"/>
          </p:cNvPicPr>
          <p:nvPr/>
        </p:nvPicPr>
        <p:blipFill>
          <a:blip r:embed="rId1" cstate="print"/>
          <a:srcRect t="59575" r="88184"/>
          <a:stretch>
            <a:fillRect/>
          </a:stretch>
        </p:blipFill>
        <p:spPr>
          <a:xfrm>
            <a:off x="542925" y="3316288"/>
            <a:ext cx="638175" cy="60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2821305" y="2638425"/>
            <a:ext cx="18256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56810" y="2638425"/>
            <a:ext cx="200088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二三得六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21305" y="3371850"/>
            <a:ext cx="18272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56810" y="3371850"/>
            <a:ext cx="200025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三三得九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12025" y="1939925"/>
            <a:ext cx="18034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12025" y="2638425"/>
            <a:ext cx="18034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3188" y="1947863"/>
            <a:ext cx="129698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3188" y="2638425"/>
            <a:ext cx="129698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3188" y="3371850"/>
            <a:ext cx="129698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380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4325" y="325120"/>
            <a:ext cx="5648325" cy="111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824230"/>
            <a:ext cx="487680" cy="4749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3145" y="325120"/>
            <a:ext cx="1692275" cy="1184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25545" y="290195"/>
            <a:ext cx="1692275" cy="1184275"/>
          </a:xfrm>
          <a:prstGeom prst="rect">
            <a:avLst/>
          </a:prstGeom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04165" y="4323715"/>
            <a:ext cx="8527415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你能照着</a:t>
            </a:r>
            <a:r>
              <a:rPr lang="en-US" altLang="zh-CN" sz="3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3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的乘法口诀，自己编出</a:t>
            </a:r>
            <a:r>
              <a:rPr lang="en-US" altLang="zh-CN" sz="3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</a:t>
            </a:r>
            <a:r>
              <a:rPr lang="zh-CN" altLang="en-US" sz="30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的乘法口诀吗？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  <p:bldP spid="12" grpId="0"/>
      <p:bldP spid="13" grpId="0" bldLvl="0" animBg="1"/>
      <p:bldP spid="15" grpId="0"/>
      <p:bldP spid="16" grpId="0" bldLvl="0" animBg="1"/>
      <p:bldP spid="18" grpId="0"/>
      <p:bldP spid="19" grpId="0"/>
      <p:bldP spid="3" grpId="0"/>
      <p:bldP spid="5" grpId="0"/>
      <p:bldP spid="7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0191" y="593408"/>
            <a:ext cx="4743139" cy="1277937"/>
            <a:chOff x="3071" y="2556"/>
            <a:chExt cx="2989" cy="805"/>
          </a:xfrm>
        </p:grpSpPr>
        <p:sp>
          <p:nvSpPr>
            <p:cNvPr id="24590" name="圆角矩形标注 5132"/>
            <p:cNvSpPr/>
            <p:nvPr/>
          </p:nvSpPr>
          <p:spPr>
            <a:xfrm>
              <a:off x="3777" y="2703"/>
              <a:ext cx="2283" cy="389"/>
            </a:xfrm>
            <a:prstGeom prst="wedgeRoundRectCallout">
              <a:avLst>
                <a:gd name="adj1" fmla="val -58208"/>
                <a:gd name="adj2" fmla="val 30620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FF7C6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的</a:t>
              </a: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乘法</a:t>
              </a: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口诀有三句。</a:t>
              </a:r>
              <a:endParaRPr lang="zh-CN" altLang="en-US" sz="30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4591" name="图片 5131" descr="F:\1.有关教学课件\123\新画人物图\兔子1 拷贝.png兔子1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3071" y="2556"/>
              <a:ext cx="625" cy="8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5273358" y="759143"/>
            <a:ext cx="3419475" cy="1308100"/>
            <a:chOff x="3758" y="2347"/>
            <a:chExt cx="2154" cy="824"/>
          </a:xfrm>
        </p:grpSpPr>
        <p:pic>
          <p:nvPicPr>
            <p:cNvPr id="11" name="图片 5131" descr="F:\1.有关教学课件\123\新画人物图\书本02 拷贝.png书本02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 flipH="1">
              <a:off x="5477" y="2623"/>
              <a:ext cx="435" cy="5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圆角矩形标注 5132"/>
            <p:cNvSpPr/>
            <p:nvPr/>
          </p:nvSpPr>
          <p:spPr>
            <a:xfrm>
              <a:off x="3758" y="2347"/>
              <a:ext cx="1484" cy="708"/>
            </a:xfrm>
            <a:prstGeom prst="wedgeRoundRectCallout">
              <a:avLst>
                <a:gd name="adj1" fmla="val 66536"/>
                <a:gd name="adj2" fmla="val 27563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1EB1B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读口诀，你有什么发现？</a:t>
              </a:r>
              <a:endParaRPr lang="zh-CN" altLang="en-US" sz="30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49471" y="2207095"/>
            <a:ext cx="3960813" cy="1185485"/>
            <a:chOff x="4593" y="2015"/>
            <a:chExt cx="2495" cy="746"/>
          </a:xfrm>
        </p:grpSpPr>
        <p:sp>
          <p:nvSpPr>
            <p:cNvPr id="17" name="圆角矩形标注 5132"/>
            <p:cNvSpPr/>
            <p:nvPr/>
          </p:nvSpPr>
          <p:spPr>
            <a:xfrm>
              <a:off x="4593" y="2015"/>
              <a:ext cx="1788" cy="707"/>
            </a:xfrm>
            <a:prstGeom prst="wedgeRoundRectCallout">
              <a:avLst>
                <a:gd name="adj1" fmla="val 60778"/>
                <a:gd name="adj2" fmla="val 32657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CC8CC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每相邻两句口诀的得数相差</a:t>
              </a:r>
              <a:r>
                <a:rPr lang="en-US" altLang="zh-CN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3000" b="1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3000" b="1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8" name="图片 5131" descr="F:\1.有关教学课件\123\新画人物图\熊02 拷贝.png熊02 拷贝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 flipH="1">
              <a:off x="6561" y="2099"/>
              <a:ext cx="527" cy="6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1601470" y="1731010"/>
            <a:ext cx="178689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一三得三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0995" y="2429510"/>
            <a:ext cx="181927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二三得六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0995" y="3162935"/>
            <a:ext cx="183705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三三得九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92,&quot;width&quot;:1548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</Words>
  <Application>WPS 演示</Application>
  <PresentationFormat>全屏显示(16:9)</PresentationFormat>
  <Paragraphs>254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505</cp:revision>
  <dcterms:created xsi:type="dcterms:W3CDTF">2015-05-29T07:51:00Z</dcterms:created>
  <dcterms:modified xsi:type="dcterms:W3CDTF">2023-09-28T13:22:02Z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