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mf" ContentType="image/x-w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4"/>
  </p:notesMasterIdLst>
  <p:sldIdLst>
    <p:sldId id="256" r:id="rId4"/>
    <p:sldId id="257" r:id="rId5"/>
    <p:sldId id="273" r:id="rId6"/>
    <p:sldId id="266" r:id="rId7"/>
    <p:sldId id="274" r:id="rId8"/>
    <p:sldId id="334" r:id="rId9"/>
    <p:sldId id="278" r:id="rId10"/>
    <p:sldId id="279" r:id="rId11"/>
    <p:sldId id="333" r:id="rId12"/>
    <p:sldId id="310" r:id="rId13"/>
    <p:sldId id="311" r:id="rId15"/>
    <p:sldId id="332" r:id="rId16"/>
    <p:sldId id="320" r:id="rId17"/>
    <p:sldId id="321" r:id="rId18"/>
    <p:sldId id="322" r:id="rId19"/>
    <p:sldId id="323" r:id="rId20"/>
    <p:sldId id="325" r:id="rId21"/>
    <p:sldId id="326" r:id="rId22"/>
    <p:sldId id="327" r:id="rId23"/>
    <p:sldId id="328" r:id="rId24"/>
    <p:sldId id="263" r:id="rId25"/>
    <p:sldId id="352"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7.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3" Type="http://schemas.openxmlformats.org/officeDocument/2006/relationships/notesSlide" Target="../notesSlides/notesSlide1.xml"/><Relationship Id="rId12" Type="http://schemas.openxmlformats.org/officeDocument/2006/relationships/slideLayout" Target="../slideLayouts/slideLayout3.xml"/><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2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tags" Target="../tags/tag5.xml"/><Relationship Id="rId3" Type="http://schemas.microsoft.com/office/2007/relationships/media" Target="../media/media3.mp4"/><Relationship Id="rId2" Type="http://schemas.openxmlformats.org/officeDocument/2006/relationships/video" Target="../media/media3.mp4"/><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image" Target="../media/image34.png"/><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vmlDrawing" Target="../drawings/vmlDrawing1.vml"/><Relationship Id="rId5" Type="http://schemas.openxmlformats.org/officeDocument/2006/relationships/slideLayout" Target="../slideLayouts/slideLayout3.xml"/><Relationship Id="rId4" Type="http://schemas.openxmlformats.org/officeDocument/2006/relationships/image" Target="../media/image35.wmf"/><Relationship Id="rId3" Type="http://schemas.openxmlformats.org/officeDocument/2006/relationships/oleObject" Target="../embeddings/oleObject1.bin"/><Relationship Id="rId2" Type="http://schemas.openxmlformats.org/officeDocument/2006/relationships/image" Target="../media/image2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tags" Target="../tags/tag6.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tags" Target="../tags/tag3.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tags" Target="../tags/tag4.xml"/><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43857" y="2169041"/>
            <a:ext cx="2926080" cy="922020"/>
          </a:xfrm>
          <a:prstGeom prst="rect">
            <a:avLst/>
          </a:prstGeom>
          <a:noFill/>
        </p:spPr>
        <p:txBody>
          <a:bodyPr wrap="none" rtlCol="0">
            <a:spAutoFit/>
          </a:bodyPr>
          <a:lstStyle/>
          <a:p>
            <a:r>
              <a:rPr kumimoji="1" lang="zh-CN" sz="5400" b="1" dirty="0">
                <a:solidFill>
                  <a:srgbClr val="00B4FF"/>
                </a:solidFill>
              </a:rPr>
              <a:t>圆的面积</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15362" name="图片 15361" descr="y4"/>
          <p:cNvPicPr>
            <a:picLocks noChangeAspect="1"/>
          </p:cNvPicPr>
          <p:nvPr/>
        </p:nvPicPr>
        <p:blipFill>
          <a:blip r:embed="rId2">
            <a:clrChange>
              <a:clrFrom>
                <a:srgbClr val="FFFFFF"/>
              </a:clrFrom>
              <a:clrTo>
                <a:srgbClr val="FFFFFF">
                  <a:alpha val="0"/>
                </a:srgbClr>
              </a:clrTo>
            </a:clrChange>
          </a:blip>
          <a:stretch>
            <a:fillRect/>
          </a:stretch>
        </p:blipFill>
        <p:spPr>
          <a:xfrm>
            <a:off x="3113405" y="755650"/>
            <a:ext cx="1205865" cy="1212215"/>
          </a:xfrm>
          <a:prstGeom prst="rect">
            <a:avLst/>
          </a:prstGeom>
          <a:noFill/>
          <a:ln w="9525">
            <a:noFill/>
          </a:ln>
        </p:spPr>
      </p:pic>
      <p:pic>
        <p:nvPicPr>
          <p:cNvPr id="23554" name="图片 23553" descr="y14"/>
          <p:cNvPicPr>
            <a:picLocks noChangeAspect="1"/>
          </p:cNvPicPr>
          <p:nvPr/>
        </p:nvPicPr>
        <p:blipFill>
          <a:blip r:embed="rId3">
            <a:clrChange>
              <a:clrFrom>
                <a:srgbClr val="FFFFFF"/>
              </a:clrFrom>
              <a:clrTo>
                <a:srgbClr val="FFFFFF">
                  <a:alpha val="0"/>
                </a:srgbClr>
              </a:clrTo>
            </a:clrChange>
          </a:blip>
          <a:stretch>
            <a:fillRect/>
          </a:stretch>
        </p:blipFill>
        <p:spPr>
          <a:xfrm>
            <a:off x="3158490" y="2144395"/>
            <a:ext cx="1206500" cy="1216025"/>
          </a:xfrm>
          <a:prstGeom prst="rect">
            <a:avLst/>
          </a:prstGeom>
          <a:noFill/>
          <a:ln w="9525">
            <a:noFill/>
          </a:ln>
        </p:spPr>
      </p:pic>
      <p:pic>
        <p:nvPicPr>
          <p:cNvPr id="31746" name="图片 31745" descr="y24"/>
          <p:cNvPicPr>
            <a:picLocks noChangeAspect="1"/>
          </p:cNvPicPr>
          <p:nvPr/>
        </p:nvPicPr>
        <p:blipFill>
          <a:blip r:embed="rId4">
            <a:clrChange>
              <a:clrFrom>
                <a:srgbClr val="FFFFFF"/>
              </a:clrFrom>
              <a:clrTo>
                <a:srgbClr val="FFFFFF">
                  <a:alpha val="0"/>
                </a:srgbClr>
              </a:clrTo>
            </a:clrChange>
          </a:blip>
          <a:stretch>
            <a:fillRect/>
          </a:stretch>
        </p:blipFill>
        <p:spPr>
          <a:xfrm>
            <a:off x="3249930" y="3568065"/>
            <a:ext cx="1206500" cy="1212850"/>
          </a:xfrm>
          <a:prstGeom prst="rect">
            <a:avLst/>
          </a:prstGeom>
          <a:noFill/>
          <a:ln w="9525">
            <a:noFill/>
          </a:ln>
        </p:spPr>
      </p:pic>
      <p:pic>
        <p:nvPicPr>
          <p:cNvPr id="36866" name="图片 36865" descr="y29"/>
          <p:cNvPicPr>
            <a:picLocks noChangeAspect="1"/>
          </p:cNvPicPr>
          <p:nvPr/>
        </p:nvPicPr>
        <p:blipFill>
          <a:blip r:embed="rId5">
            <a:clrChange>
              <a:clrFrom>
                <a:srgbClr val="FFFFFF"/>
              </a:clrFrom>
              <a:clrTo>
                <a:srgbClr val="FFFFFF">
                  <a:alpha val="0"/>
                </a:srgbClr>
              </a:clrTo>
            </a:clrChange>
          </a:blip>
          <a:stretch>
            <a:fillRect/>
          </a:stretch>
        </p:blipFill>
        <p:spPr>
          <a:xfrm>
            <a:off x="5648325" y="3641090"/>
            <a:ext cx="1871980" cy="1067435"/>
          </a:xfrm>
          <a:prstGeom prst="rect">
            <a:avLst/>
          </a:prstGeom>
          <a:noFill/>
          <a:ln w="9525">
            <a:noFill/>
          </a:ln>
        </p:spPr>
      </p:pic>
      <p:pic>
        <p:nvPicPr>
          <p:cNvPr id="38914" name="图片 38913" descr="y31"/>
          <p:cNvPicPr>
            <a:picLocks noChangeAspect="1"/>
          </p:cNvPicPr>
          <p:nvPr/>
        </p:nvPicPr>
        <p:blipFill>
          <a:blip r:embed="rId6">
            <a:clrChange>
              <a:clrFrom>
                <a:srgbClr val="FFFFFF"/>
              </a:clrFrom>
              <a:clrTo>
                <a:srgbClr val="FFFFFF">
                  <a:alpha val="0"/>
                </a:srgbClr>
              </a:clrTo>
            </a:clrChange>
          </a:blip>
          <a:stretch>
            <a:fillRect/>
          </a:stretch>
        </p:blipFill>
        <p:spPr>
          <a:xfrm>
            <a:off x="8785225" y="3861435"/>
            <a:ext cx="1968500" cy="601980"/>
          </a:xfrm>
          <a:prstGeom prst="rect">
            <a:avLst/>
          </a:prstGeom>
          <a:noFill/>
          <a:ln w="9525">
            <a:noFill/>
          </a:ln>
        </p:spPr>
      </p:pic>
      <p:pic>
        <p:nvPicPr>
          <p:cNvPr id="30722" name="图片 30721" descr="y21"/>
          <p:cNvPicPr>
            <a:picLocks noChangeAspect="1"/>
          </p:cNvPicPr>
          <p:nvPr/>
        </p:nvPicPr>
        <p:blipFill>
          <a:blip r:embed="rId7">
            <a:clrChange>
              <a:clrFrom>
                <a:srgbClr val="FFFFFF"/>
              </a:clrFrom>
              <a:clrTo>
                <a:srgbClr val="FFFFFF">
                  <a:alpha val="0"/>
                </a:srgbClr>
              </a:clrTo>
            </a:clrChange>
          </a:blip>
          <a:stretch>
            <a:fillRect/>
          </a:stretch>
        </p:blipFill>
        <p:spPr>
          <a:xfrm>
            <a:off x="8712200" y="2503805"/>
            <a:ext cx="1894840" cy="601980"/>
          </a:xfrm>
          <a:prstGeom prst="rect">
            <a:avLst/>
          </a:prstGeom>
          <a:noFill/>
          <a:ln w="9525">
            <a:noFill/>
          </a:ln>
        </p:spPr>
      </p:pic>
      <p:pic>
        <p:nvPicPr>
          <p:cNvPr id="28674" name="图片 28673" descr="y19"/>
          <p:cNvPicPr>
            <a:picLocks noChangeAspect="1"/>
          </p:cNvPicPr>
          <p:nvPr/>
        </p:nvPicPr>
        <p:blipFill>
          <a:blip r:embed="rId8">
            <a:clrChange>
              <a:clrFrom>
                <a:srgbClr val="FFFFFF"/>
              </a:clrFrom>
              <a:clrTo>
                <a:srgbClr val="FFFFFF">
                  <a:alpha val="0"/>
                </a:srgbClr>
              </a:clrTo>
            </a:clrChange>
          </a:blip>
          <a:stretch>
            <a:fillRect/>
          </a:stretch>
        </p:blipFill>
        <p:spPr>
          <a:xfrm>
            <a:off x="5499100" y="2298700"/>
            <a:ext cx="2078990" cy="1047750"/>
          </a:xfrm>
          <a:prstGeom prst="rect">
            <a:avLst/>
          </a:prstGeom>
          <a:noFill/>
          <a:ln w="9525">
            <a:noFill/>
          </a:ln>
        </p:spPr>
      </p:pic>
      <p:pic>
        <p:nvPicPr>
          <p:cNvPr id="22530" name="图片 22529" descr="y11"/>
          <p:cNvPicPr>
            <a:picLocks noChangeAspect="1"/>
          </p:cNvPicPr>
          <p:nvPr/>
        </p:nvPicPr>
        <p:blipFill>
          <a:blip r:embed="rId9">
            <a:clrChange>
              <a:clrFrom>
                <a:srgbClr val="FFFFFF"/>
              </a:clrFrom>
              <a:clrTo>
                <a:srgbClr val="FFFFFF">
                  <a:alpha val="0"/>
                </a:srgbClr>
              </a:clrTo>
            </a:clrChange>
          </a:blip>
          <a:stretch>
            <a:fillRect/>
          </a:stretch>
        </p:blipFill>
        <p:spPr>
          <a:xfrm>
            <a:off x="8606155" y="989330"/>
            <a:ext cx="1913890" cy="601980"/>
          </a:xfrm>
          <a:prstGeom prst="rect">
            <a:avLst/>
          </a:prstGeom>
          <a:noFill/>
          <a:ln w="9525">
            <a:noFill/>
          </a:ln>
        </p:spPr>
      </p:pic>
      <p:pic>
        <p:nvPicPr>
          <p:cNvPr id="21506" name="图片 21505" descr="y10"/>
          <p:cNvPicPr>
            <a:picLocks noChangeAspect="1"/>
          </p:cNvPicPr>
          <p:nvPr/>
        </p:nvPicPr>
        <p:blipFill>
          <a:blip r:embed="rId10">
            <a:clrChange>
              <a:clrFrom>
                <a:srgbClr val="FFFFFF"/>
              </a:clrFrom>
              <a:clrTo>
                <a:srgbClr val="FFFFFF">
                  <a:alpha val="0"/>
                </a:srgbClr>
              </a:clrTo>
            </a:clrChange>
          </a:blip>
          <a:stretch>
            <a:fillRect/>
          </a:stretch>
        </p:blipFill>
        <p:spPr>
          <a:xfrm>
            <a:off x="5461635" y="901065"/>
            <a:ext cx="2089785" cy="950595"/>
          </a:xfrm>
          <a:prstGeom prst="rect">
            <a:avLst/>
          </a:prstGeom>
          <a:noFill/>
          <a:ln w="9525">
            <a:noFill/>
          </a:ln>
        </p:spPr>
      </p:pic>
      <p:sp>
        <p:nvSpPr>
          <p:cNvPr id="40" name="椭圆 39"/>
          <p:cNvSpPr/>
          <p:nvPr/>
        </p:nvSpPr>
        <p:spPr>
          <a:xfrm>
            <a:off x="752437" y="2072673"/>
            <a:ext cx="1344860" cy="1346330"/>
          </a:xfrm>
          <a:prstGeom prst="ellipse">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箭头连接符 4"/>
          <p:cNvCxnSpPr/>
          <p:nvPr/>
        </p:nvCxnSpPr>
        <p:spPr>
          <a:xfrm>
            <a:off x="2247464" y="2776218"/>
            <a:ext cx="688939" cy="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 name="直接箭头连接符 1"/>
          <p:cNvCxnSpPr/>
          <p:nvPr/>
        </p:nvCxnSpPr>
        <p:spPr>
          <a:xfrm>
            <a:off x="4804791" y="1355825"/>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4804791" y="2798440"/>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4804796" y="4168665"/>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934539" y="4156601"/>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949775" y="2799074"/>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7904059" y="1343754"/>
            <a:ext cx="436857" cy="12064"/>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2245881" y="1517072"/>
            <a:ext cx="577185" cy="57274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310765" y="3558540"/>
            <a:ext cx="636905" cy="539115"/>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385185" y="5031105"/>
            <a:ext cx="4518642" cy="1116330"/>
            <a:chOff x="5774" y="1209"/>
            <a:chExt cx="7116" cy="1758"/>
          </a:xfrm>
        </p:grpSpPr>
        <p:grpSp>
          <p:nvGrpSpPr>
            <p:cNvPr id="29" name="组合 28"/>
            <p:cNvGrpSpPr/>
            <p:nvPr/>
          </p:nvGrpSpPr>
          <p:grpSpPr>
            <a:xfrm>
              <a:off x="6235" y="1648"/>
              <a:ext cx="6655" cy="1319"/>
              <a:chOff x="5684" y="1648"/>
              <a:chExt cx="7873" cy="1319"/>
            </a:xfrm>
          </p:grpSpPr>
          <p:sp>
            <p:nvSpPr>
              <p:cNvPr id="16" name="圆角矩形 15"/>
              <p:cNvSpPr/>
              <p:nvPr/>
            </p:nvSpPr>
            <p:spPr>
              <a:xfrm>
                <a:off x="5684" y="1724"/>
                <a:ext cx="787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6445" y="1648"/>
                <a:ext cx="6456" cy="1161"/>
              </a:xfrm>
              <a:prstGeom prst="rect">
                <a:avLst/>
              </a:prstGeom>
              <a:noFill/>
            </p:spPr>
            <p:txBody>
              <a:bodyPr wrap="square" rtlCol="0">
                <a:spAutoFit/>
              </a:bodyPr>
              <a:p>
                <a:pPr algn="l" defTabSz="914400" eaLnBrk="1" hangingPunct="1">
                  <a:lnSpc>
                    <a:spcPct val="150000"/>
                  </a:lnSpc>
                  <a:spcBef>
                    <a:spcPts val="0"/>
                  </a:spcBef>
                  <a:buFont typeface="Arial" panose="020B0604020202020204" pitchFamily="34" charset="0"/>
                  <a:buNone/>
                  <a:defRPr/>
                </a:pPr>
                <a:r>
                  <a:rPr kumimoji="1"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化曲为直</a:t>
                </a:r>
                <a:r>
                  <a:rPr kumimoji="1"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等积变形</a:t>
                </a:r>
                <a:endParaRPr kumimoji="1"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39" name="图片 3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1340000" flipH="1" flipV="1">
              <a:off x="5774" y="1209"/>
              <a:ext cx="1267" cy="1209"/>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38914" name="图片 38913" descr="y31"/>
          <p:cNvPicPr>
            <a:picLocks noChangeAspect="1"/>
          </p:cNvPicPr>
          <p:nvPr/>
        </p:nvPicPr>
        <p:blipFill>
          <a:blip r:embed="rId2">
            <a:clrChange>
              <a:clrFrom>
                <a:srgbClr val="FFFFFF"/>
              </a:clrFrom>
              <a:clrTo>
                <a:srgbClr val="FFFFFF">
                  <a:alpha val="0"/>
                </a:srgbClr>
              </a:clrTo>
            </a:clrChange>
          </a:blip>
          <a:stretch>
            <a:fillRect/>
          </a:stretch>
        </p:blipFill>
        <p:spPr>
          <a:xfrm>
            <a:off x="1355654" y="2250540"/>
            <a:ext cx="3909491" cy="1195008"/>
          </a:xfrm>
          <a:prstGeom prst="rect">
            <a:avLst/>
          </a:prstGeom>
          <a:noFill/>
          <a:ln w="9525">
            <a:noFill/>
          </a:ln>
        </p:spPr>
      </p:pic>
      <p:sp>
        <p:nvSpPr>
          <p:cNvPr id="2" name="矩形 1"/>
          <p:cNvSpPr/>
          <p:nvPr/>
        </p:nvSpPr>
        <p:spPr>
          <a:xfrm>
            <a:off x="6789066" y="2250540"/>
            <a:ext cx="3797102" cy="114929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514" name="组合 23"/>
          <p:cNvGrpSpPr/>
          <p:nvPr/>
        </p:nvGrpSpPr>
        <p:grpSpPr>
          <a:xfrm>
            <a:off x="6761128" y="3395386"/>
            <a:ext cx="3796467" cy="521943"/>
            <a:chOff x="2029" y="4814"/>
            <a:chExt cx="3130" cy="951"/>
          </a:xfrm>
        </p:grpSpPr>
        <p:cxnSp>
          <p:nvCxnSpPr>
            <p:cNvPr id="25" name="直接连接符 24"/>
            <p:cNvCxnSpPr/>
            <p:nvPr/>
          </p:nvCxnSpPr>
          <p:spPr>
            <a:xfrm>
              <a:off x="2029" y="4884"/>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59" y="4870"/>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1519" idx="3"/>
            </p:cNvCxnSpPr>
            <p:nvPr/>
          </p:nvCxnSpPr>
          <p:spPr>
            <a:xfrm>
              <a:off x="3922" y="5290"/>
              <a:ext cx="1237" cy="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1519" idx="1"/>
            </p:cNvCxnSpPr>
            <p:nvPr/>
          </p:nvCxnSpPr>
          <p:spPr>
            <a:xfrm flipH="1">
              <a:off x="2029" y="5290"/>
              <a:ext cx="1237" cy="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19" name="文本框 29"/>
            <p:cNvSpPr txBox="1"/>
            <p:nvPr/>
          </p:nvSpPr>
          <p:spPr>
            <a:xfrm>
              <a:off x="3266" y="4814"/>
              <a:ext cx="656" cy="951"/>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  </a:t>
              </a:r>
              <a:r>
                <a:rPr lang="zh-CN" altLang="en-US" sz="2800">
                  <a:cs typeface="Arial" panose="020B0604020202020204" pitchFamily="34" charset="0"/>
                  <a:sym typeface="+mn-ea"/>
                </a:rPr>
                <a:t>ɑ</a:t>
              </a:r>
              <a:endParaRPr lang="zh-CN" altLang="en-US" sz="2800">
                <a:latin typeface="Arial" panose="020B0604020202020204" pitchFamily="34" charset="0"/>
                <a:cs typeface="Arial" panose="020B0604020202020204" pitchFamily="34" charset="0"/>
                <a:sym typeface="+mn-ea"/>
              </a:endParaRPr>
            </a:p>
          </p:txBody>
        </p:sp>
      </p:grpSp>
      <p:grpSp>
        <p:nvGrpSpPr>
          <p:cNvPr id="21527" name="组合 37"/>
          <p:cNvGrpSpPr/>
          <p:nvPr/>
        </p:nvGrpSpPr>
        <p:grpSpPr>
          <a:xfrm>
            <a:off x="10557595" y="2270224"/>
            <a:ext cx="417173" cy="1148655"/>
            <a:chOff x="5439" y="2913"/>
            <a:chExt cx="656" cy="1624"/>
          </a:xfrm>
        </p:grpSpPr>
        <p:cxnSp>
          <p:nvCxnSpPr>
            <p:cNvPr id="39" name="直接箭头连接符 38"/>
            <p:cNvCxnSpPr/>
            <p:nvPr/>
          </p:nvCxnSpPr>
          <p:spPr>
            <a:xfrm flipH="1" flipV="1">
              <a:off x="5680" y="2935"/>
              <a:ext cx="22" cy="5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1529" name="组合 39"/>
            <p:cNvGrpSpPr/>
            <p:nvPr/>
          </p:nvGrpSpPr>
          <p:grpSpPr>
            <a:xfrm>
              <a:off x="5439" y="2913"/>
              <a:ext cx="656" cy="1625"/>
              <a:chOff x="5439" y="2913"/>
              <a:chExt cx="656" cy="1625"/>
            </a:xfrm>
          </p:grpSpPr>
          <p:cxnSp>
            <p:nvCxnSpPr>
              <p:cNvPr id="41" name="直接连接符 40"/>
              <p:cNvCxnSpPr/>
              <p:nvPr/>
            </p:nvCxnSpPr>
            <p:spPr>
              <a:xfrm>
                <a:off x="5483" y="2913"/>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483" y="4538"/>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5723" y="4072"/>
                <a:ext cx="0" cy="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33" name="文本框 43"/>
              <p:cNvSpPr txBox="1"/>
              <p:nvPr/>
            </p:nvSpPr>
            <p:spPr>
              <a:xfrm>
                <a:off x="5439" y="3361"/>
                <a:ext cx="656" cy="738"/>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b</a:t>
                </a:r>
                <a:endParaRPr lang="en-US" altLang="zh-CN" sz="2800">
                  <a:latin typeface="Arial" panose="020B0604020202020204" pitchFamily="34" charset="0"/>
                  <a:sym typeface="Arial" panose="020B0604020202020204" pitchFamily="34" charset="0"/>
                </a:endParaRPr>
              </a:p>
            </p:txBody>
          </p:sp>
        </p:grpSp>
      </p:grpSp>
      <p:cxnSp>
        <p:nvCxnSpPr>
          <p:cNvPr id="5" name="直接箭头连接符 4"/>
          <p:cNvCxnSpPr/>
          <p:nvPr/>
        </p:nvCxnSpPr>
        <p:spPr>
          <a:xfrm>
            <a:off x="5682637" y="2825180"/>
            <a:ext cx="688939" cy="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7" name="图片 6" descr="图片230"/>
          <p:cNvPicPr>
            <a:picLocks noChangeAspect="1"/>
          </p:cNvPicPr>
          <p:nvPr/>
        </p:nvPicPr>
        <p:blipFill>
          <a:blip r:embed="rId3"/>
          <a:stretch>
            <a:fillRect/>
          </a:stretch>
        </p:blipFill>
        <p:spPr>
          <a:xfrm>
            <a:off x="1355725" y="3562350"/>
            <a:ext cx="1899920" cy="1899920"/>
          </a:xfrm>
          <a:prstGeom prst="rect">
            <a:avLst/>
          </a:prstGeom>
        </p:spPr>
      </p:pic>
      <p:sp>
        <p:nvSpPr>
          <p:cNvPr id="8" name="文本框 7"/>
          <p:cNvSpPr txBox="1"/>
          <p:nvPr/>
        </p:nvSpPr>
        <p:spPr>
          <a:xfrm>
            <a:off x="3387725" y="4258310"/>
            <a:ext cx="6293485" cy="1753235"/>
          </a:xfrm>
          <a:prstGeom prst="rect">
            <a:avLst/>
          </a:prstGeom>
          <a:noFill/>
        </p:spPr>
        <p:txBody>
          <a:bodyPr wrap="none" rtlCol="0">
            <a:spAutoFit/>
          </a:bodyPr>
          <a:p>
            <a:pPr marL="0" indent="0" algn="l">
              <a:lnSpc>
                <a:spcPct val="150000"/>
              </a:lnSpc>
              <a:buNone/>
            </a:pPr>
            <a:r>
              <a:rPr lang="zh-CN" altLang="en-US" sz="2400">
                <a:sym typeface="+mn-ea"/>
              </a:rPr>
              <a:t>思考：将一个圆分成若干等份，剪开后，拼成</a:t>
            </a:r>
            <a:endParaRPr lang="zh-CN" altLang="en-US" sz="2400">
              <a:sym typeface="+mn-ea"/>
            </a:endParaRPr>
          </a:p>
          <a:p>
            <a:pPr marL="0" indent="0" algn="l">
              <a:lnSpc>
                <a:spcPct val="150000"/>
              </a:lnSpc>
              <a:buNone/>
            </a:pPr>
            <a:r>
              <a:rPr lang="zh-CN" altLang="en-US" sz="2400">
                <a:sym typeface="+mn-ea"/>
              </a:rPr>
              <a:t> </a:t>
            </a:r>
            <a:r>
              <a:rPr lang="en-US" altLang="zh-CN" sz="2400">
                <a:sym typeface="+mn-ea"/>
              </a:rPr>
              <a:t>          </a:t>
            </a:r>
            <a:r>
              <a:rPr lang="zh-CN" altLang="en-US" sz="2400">
                <a:sym typeface="+mn-ea"/>
              </a:rPr>
              <a:t>一个近似的长方形，这个长方形的长和</a:t>
            </a:r>
            <a:endParaRPr lang="zh-CN" altLang="en-US" sz="2400">
              <a:sym typeface="+mn-ea"/>
            </a:endParaRPr>
          </a:p>
          <a:p>
            <a:pPr marL="0" indent="0" algn="l">
              <a:lnSpc>
                <a:spcPct val="150000"/>
              </a:lnSpc>
              <a:buNone/>
            </a:pPr>
            <a:r>
              <a:rPr lang="zh-CN" altLang="en-US" sz="2400">
                <a:sym typeface="+mn-ea"/>
              </a:rPr>
              <a:t> </a:t>
            </a:r>
            <a:r>
              <a:rPr lang="en-US" altLang="zh-CN" sz="2400">
                <a:sym typeface="+mn-ea"/>
              </a:rPr>
              <a:t>          </a:t>
            </a:r>
            <a:r>
              <a:rPr lang="zh-CN" altLang="en-US" sz="2400">
                <a:sym typeface="+mn-ea"/>
              </a:rPr>
              <a:t>宽与圆有什么关系呢？</a:t>
            </a:r>
            <a:endParaRPr lang="zh-CN" altLang="en-US" sz="2400"/>
          </a:p>
        </p:txBody>
      </p:sp>
      <p:grpSp>
        <p:nvGrpSpPr>
          <p:cNvPr id="9" name="组合 8"/>
          <p:cNvGrpSpPr/>
          <p:nvPr/>
        </p:nvGrpSpPr>
        <p:grpSpPr>
          <a:xfrm>
            <a:off x="4658360" y="1064895"/>
            <a:ext cx="2319020" cy="699770"/>
            <a:chOff x="1151" y="4374"/>
            <a:chExt cx="3652" cy="1102"/>
          </a:xfrm>
        </p:grpSpPr>
        <p:sp>
          <p:nvSpPr>
            <p:cNvPr id="11" name="圆角矩形 10"/>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447" y="4514"/>
              <a:ext cx="3088" cy="822"/>
            </a:xfrm>
            <a:prstGeom prst="rect">
              <a:avLst/>
            </a:prstGeom>
            <a:noFill/>
          </p:spPr>
          <p:txBody>
            <a:bodyPr wrap="none" rtlCol="0">
              <a:spAutoFit/>
            </a:bodyPr>
            <a:p>
              <a:r>
                <a:rPr lang="zh-CN" altLang="en-US" sz="2800"/>
                <a:t>学习任务四</a:t>
              </a:r>
              <a:endParaRPr lang="zh-CN" altLang="en-US" sz="280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4" name="推导公式">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0396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5" name="图片 4" descr="y31"/>
          <p:cNvPicPr>
            <a:picLocks noChangeAspect="1"/>
          </p:cNvPicPr>
          <p:nvPr/>
        </p:nvPicPr>
        <p:blipFill>
          <a:blip r:embed="rId2">
            <a:clrChange>
              <a:clrFrom>
                <a:srgbClr val="FFFFFF"/>
              </a:clrFrom>
              <a:clrTo>
                <a:srgbClr val="FFFFFF">
                  <a:alpha val="0"/>
                </a:srgbClr>
              </a:clrTo>
            </a:clrChange>
          </a:blip>
          <a:stretch>
            <a:fillRect/>
          </a:stretch>
        </p:blipFill>
        <p:spPr>
          <a:xfrm>
            <a:off x="3267710" y="4227195"/>
            <a:ext cx="4933315" cy="1508125"/>
          </a:xfrm>
          <a:prstGeom prst="rect">
            <a:avLst/>
          </a:prstGeom>
          <a:noFill/>
          <a:ln w="9525">
            <a:noFill/>
          </a:ln>
        </p:spPr>
      </p:pic>
      <p:grpSp>
        <p:nvGrpSpPr>
          <p:cNvPr id="2" name="组合 1"/>
          <p:cNvGrpSpPr/>
          <p:nvPr/>
        </p:nvGrpSpPr>
        <p:grpSpPr>
          <a:xfrm>
            <a:off x="3267540" y="5794874"/>
            <a:ext cx="4814319" cy="434952"/>
            <a:chOff x="5146" y="9525"/>
            <a:chExt cx="7582" cy="685"/>
          </a:xfrm>
        </p:grpSpPr>
        <p:cxnSp>
          <p:nvCxnSpPr>
            <p:cNvPr id="11" name="直接连接符 10"/>
            <p:cNvCxnSpPr/>
            <p:nvPr/>
          </p:nvCxnSpPr>
          <p:spPr>
            <a:xfrm>
              <a:off x="5146" y="9555"/>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2728" y="9525"/>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10191" y="9884"/>
              <a:ext cx="2537" cy="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5146" y="9890"/>
              <a:ext cx="2191" cy="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1513" name="文本框 20"/>
          <p:cNvSpPr txBox="1"/>
          <p:nvPr/>
        </p:nvSpPr>
        <p:spPr>
          <a:xfrm>
            <a:off x="5410553" y="5753603"/>
            <a:ext cx="1149290" cy="521970"/>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 </a:t>
            </a:r>
            <a:r>
              <a:rPr lang="en-US" altLang="zh-CN" sz="2800">
                <a:latin typeface="Arial" panose="020B0604020202020204" pitchFamily="34" charset="0"/>
                <a:sym typeface="Arial" panose="020B0604020202020204" pitchFamily="34" charset="0"/>
              </a:rPr>
              <a:t> </a:t>
            </a:r>
            <a:r>
              <a:rPr lang="en-US" altLang="zh-CN" sz="2800" b="1">
                <a:latin typeface="Times New Roman" panose="02020603050405020304" pitchFamily="18" charset="0"/>
                <a:sym typeface="Times New Roman" panose="02020603050405020304" pitchFamily="18" charset="0"/>
              </a:rPr>
              <a:t>π</a:t>
            </a:r>
            <a:r>
              <a:rPr lang="en-US" altLang="zh-CN" sz="2800">
                <a:latin typeface="Arial" panose="020B0604020202020204" pitchFamily="34" charset="0"/>
                <a:sym typeface="Arial" panose="020B0604020202020204" pitchFamily="34" charset="0"/>
              </a:rPr>
              <a:t>r</a:t>
            </a:r>
            <a:endParaRPr lang="en-US" altLang="zh-CN" sz="2800">
              <a:latin typeface="Arial" panose="020B0604020202020204" pitchFamily="34" charset="0"/>
              <a:sym typeface="Arial" panose="020B0604020202020204" pitchFamily="34" charset="0"/>
            </a:endParaRPr>
          </a:p>
        </p:txBody>
      </p:sp>
      <p:grpSp>
        <p:nvGrpSpPr>
          <p:cNvPr id="21520" name="组合 36"/>
          <p:cNvGrpSpPr/>
          <p:nvPr/>
        </p:nvGrpSpPr>
        <p:grpSpPr>
          <a:xfrm>
            <a:off x="8152304" y="4267157"/>
            <a:ext cx="424145" cy="1421397"/>
            <a:chOff x="5426" y="2913"/>
            <a:chExt cx="669" cy="1339"/>
          </a:xfrm>
        </p:grpSpPr>
        <p:cxnSp>
          <p:nvCxnSpPr>
            <p:cNvPr id="34" name="直接箭头连接符 33"/>
            <p:cNvCxnSpPr/>
            <p:nvPr/>
          </p:nvCxnSpPr>
          <p:spPr>
            <a:xfrm flipH="1" flipV="1">
              <a:off x="5680" y="2935"/>
              <a:ext cx="9" cy="39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1522" name="组合 35"/>
            <p:cNvGrpSpPr/>
            <p:nvPr/>
          </p:nvGrpSpPr>
          <p:grpSpPr>
            <a:xfrm>
              <a:off x="5426" y="2913"/>
              <a:ext cx="669" cy="1339"/>
              <a:chOff x="5426" y="2913"/>
              <a:chExt cx="669" cy="1339"/>
            </a:xfrm>
          </p:grpSpPr>
          <p:cxnSp>
            <p:nvCxnSpPr>
              <p:cNvPr id="31" name="直接连接符 30"/>
              <p:cNvCxnSpPr/>
              <p:nvPr/>
            </p:nvCxnSpPr>
            <p:spPr>
              <a:xfrm>
                <a:off x="5483" y="2913"/>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426" y="4252"/>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5685" y="3907"/>
                <a:ext cx="0" cy="3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26" name="文本框 34"/>
              <p:cNvSpPr txBox="1"/>
              <p:nvPr/>
            </p:nvSpPr>
            <p:spPr>
              <a:xfrm>
                <a:off x="5439" y="3317"/>
                <a:ext cx="656" cy="550"/>
              </a:xfrm>
              <a:prstGeom prst="rect">
                <a:avLst/>
              </a:prstGeom>
              <a:noFill/>
              <a:ln w="9525">
                <a:noFill/>
              </a:ln>
            </p:spPr>
            <p:txBody>
              <a:bodyPr wrap="square" anchor="t">
                <a:spAutoFit/>
              </a:bodyPr>
              <a:p>
                <a:r>
                  <a:rPr lang="en-US" altLang="zh-CN" sz="3200">
                    <a:latin typeface="Arial" panose="020B0604020202020204" pitchFamily="34" charset="0"/>
                    <a:sym typeface="Arial" panose="020B0604020202020204" pitchFamily="34" charset="0"/>
                  </a:rPr>
                  <a:t>r</a:t>
                </a:r>
                <a:endParaRPr lang="en-US" altLang="zh-CN" sz="3200">
                  <a:latin typeface="Arial" panose="020B0604020202020204" pitchFamily="34" charset="0"/>
                  <a:sym typeface="Arial" panose="020B0604020202020204" pitchFamily="34" charset="0"/>
                </a:endParaRPr>
              </a:p>
            </p:txBody>
          </p:sp>
        </p:grpSp>
      </p:grpSp>
      <p:pic>
        <p:nvPicPr>
          <p:cNvPr id="40962" name="图片 40961" descr="y24"/>
          <p:cNvPicPr>
            <a:picLocks noChangeAspect="1"/>
          </p:cNvPicPr>
          <p:nvPr/>
        </p:nvPicPr>
        <p:blipFill>
          <a:blip r:embed="rId3">
            <a:clrChange>
              <a:clrFrom>
                <a:srgbClr val="FFFFFF"/>
              </a:clrFrom>
              <a:clrTo>
                <a:srgbClr val="FFFFFF">
                  <a:alpha val="0"/>
                </a:srgbClr>
              </a:clrTo>
            </a:clrChange>
          </a:blip>
          <a:stretch>
            <a:fillRect/>
          </a:stretch>
        </p:blipFill>
        <p:spPr>
          <a:xfrm>
            <a:off x="4028440" y="764540"/>
            <a:ext cx="3117850" cy="3133725"/>
          </a:xfrm>
          <a:prstGeom prst="rect">
            <a:avLst/>
          </a:prstGeom>
          <a:noFill/>
          <a:ln w="9525">
            <a:noFill/>
          </a:ln>
        </p:spPr>
      </p:pic>
      <p:sp>
        <p:nvSpPr>
          <p:cNvPr id="40964" name="任意多边形 40963"/>
          <p:cNvSpPr/>
          <p:nvPr/>
        </p:nvSpPr>
        <p:spPr>
          <a:xfrm rot="-16200000" flipV="1">
            <a:off x="5649863" y="3342273"/>
            <a:ext cx="0" cy="4788000"/>
          </a:xfrm>
          <a:custGeom>
            <a:avLst/>
            <a:gdLst>
              <a:gd name="txL" fmla="*/ 0 w 21600"/>
              <a:gd name="txT" fmla="*/ 0 h 43199"/>
              <a:gd name="txR" fmla="*/ 21600 w 21600"/>
              <a:gd name="txB" fmla="*/ 43199 h 43199"/>
            </a:gdLst>
            <a:ahLst/>
            <a:cxnLst>
              <a:cxn ang="270">
                <a:pos x="0" y="0"/>
              </a:cxn>
              <a:cxn ang="90">
                <a:pos x="186" y="43199"/>
              </a:cxn>
              <a:cxn ang="90">
                <a:pos x="0" y="21600"/>
              </a:cxn>
            </a:cxnLst>
            <a:rect l="txL" t="txT" r="txR" b="txB"/>
            <a:pathLst>
              <a:path w="21600" h="43199" fill="none">
                <a:moveTo>
                  <a:pt x="0" y="0"/>
                </a:moveTo>
                <a:arcTo wR="21600" hR="21600" stAng="-5400000" swAng="10770397"/>
              </a:path>
              <a:path w="21600" h="43199" stroke="0">
                <a:moveTo>
                  <a:pt x="0" y="0"/>
                </a:moveTo>
                <a:arcTo wR="21600" hR="21600" stAng="-5400000" swAng="10770397"/>
                <a:lnTo>
                  <a:pt x="0" y="21600"/>
                </a:lnTo>
                <a:close/>
              </a:path>
            </a:pathLst>
          </a:custGeom>
          <a:noFill/>
          <a:ln w="57150" cap="flat" cmpd="sng">
            <a:solidFill>
              <a:schemeClr val="tx1"/>
            </a:solidFill>
            <a:prstDash val="solid"/>
            <a:headEnd type="none" w="med" len="med"/>
            <a:tailEnd type="none" w="med" len="med"/>
          </a:ln>
        </p:spPr>
        <p:txBody>
          <a:bodyPr/>
          <a:p>
            <a:endParaRPr lang="zh-CN" altLang="en-US"/>
          </a:p>
        </p:txBody>
      </p:sp>
      <p:sp>
        <p:nvSpPr>
          <p:cNvPr id="40965" name="直接连接符 40964"/>
          <p:cNvSpPr/>
          <p:nvPr/>
        </p:nvSpPr>
        <p:spPr>
          <a:xfrm rot="-18478" flipH="1">
            <a:off x="8048241" y="4263111"/>
            <a:ext cx="9525" cy="1476000"/>
          </a:xfrm>
          <a:prstGeom prst="line">
            <a:avLst/>
          </a:prstGeom>
          <a:ln w="57150" cap="flat" cmpd="sng">
            <a:solidFill>
              <a:schemeClr val="tx1"/>
            </a:solidFill>
            <a:prstDash val="solid"/>
            <a:headEnd type="none" w="med" len="med"/>
            <a:tailEnd type="none" w="med" len="med"/>
          </a:ln>
        </p:spPr>
      </p:sp>
      <p:grpSp>
        <p:nvGrpSpPr>
          <p:cNvPr id="13" name="组合 12"/>
          <p:cNvGrpSpPr/>
          <p:nvPr/>
        </p:nvGrpSpPr>
        <p:grpSpPr>
          <a:xfrm>
            <a:off x="2121535" y="1949450"/>
            <a:ext cx="1577340" cy="1939290"/>
            <a:chOff x="2828" y="3070"/>
            <a:chExt cx="2484" cy="3054"/>
          </a:xfrm>
        </p:grpSpPr>
        <p:sp>
          <p:nvSpPr>
            <p:cNvPr id="6" name="文本框 5"/>
            <p:cNvSpPr txBox="1"/>
            <p:nvPr/>
          </p:nvSpPr>
          <p:spPr>
            <a:xfrm>
              <a:off x="3029" y="3490"/>
              <a:ext cx="1953" cy="1307"/>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C = 2</a:t>
              </a:r>
              <a:r>
                <a:rPr lang="en-US" altLang="zh-CN" sz="2400" b="1">
                  <a:latin typeface="Times New Roman" panose="02020603050405020304" pitchFamily="18" charset="0"/>
                  <a:sym typeface="Times New Roman" panose="02020603050405020304" pitchFamily="18" charset="0"/>
                </a:rPr>
                <a:t>π</a:t>
              </a:r>
              <a:r>
                <a:rPr lang="en-US" altLang="zh-CN" sz="2400">
                  <a:latin typeface="Arial" panose="020B0604020202020204" pitchFamily="34" charset="0"/>
                  <a:sym typeface="Arial" panose="020B0604020202020204" pitchFamily="34" charset="0"/>
                </a:rPr>
                <a:t>r</a:t>
              </a:r>
              <a:endParaRPr lang="en-US" altLang="zh-CN" sz="2400">
                <a:latin typeface="Arial" panose="020B0604020202020204" pitchFamily="34" charset="0"/>
                <a:sym typeface="Arial" panose="020B0604020202020204" pitchFamily="34" charset="0"/>
              </a:endParaRPr>
            </a:p>
            <a:p>
              <a:pPr algn="l"/>
              <a:endParaRPr lang="en-US" altLang="zh-CN" sz="2400">
                <a:latin typeface="微软雅黑" panose="020B0503020204020204" pitchFamily="34" charset="-122"/>
                <a:ea typeface="微软雅黑" panose="020B0503020204020204" pitchFamily="34" charset="-122"/>
              </a:endParaRPr>
            </a:p>
          </p:txBody>
        </p:sp>
        <p:sp>
          <p:nvSpPr>
            <p:cNvPr id="61" name="圆角矩形标注 60"/>
            <p:cNvSpPr/>
            <p:nvPr/>
          </p:nvSpPr>
          <p:spPr>
            <a:xfrm>
              <a:off x="2828" y="3070"/>
              <a:ext cx="2484" cy="3054"/>
            </a:xfrm>
            <a:prstGeom prst="wedgeRoundRectCallout">
              <a:avLst>
                <a:gd name="adj1" fmla="val -68885"/>
                <a:gd name="adj2" fmla="val -2586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grpSp>
      <p:pic>
        <p:nvPicPr>
          <p:cNvPr id="18" name="图片 17" descr="图片154"/>
          <p:cNvPicPr>
            <a:picLocks noChangeAspect="1"/>
          </p:cNvPicPr>
          <p:nvPr/>
        </p:nvPicPr>
        <p:blipFill>
          <a:blip r:embed="rId4"/>
          <a:stretch>
            <a:fillRect/>
          </a:stretch>
        </p:blipFill>
        <p:spPr>
          <a:xfrm flipH="1">
            <a:off x="455930" y="2205355"/>
            <a:ext cx="1412240" cy="2375535"/>
          </a:xfrm>
          <a:prstGeom prst="rect">
            <a:avLst/>
          </a:prstGeom>
        </p:spPr>
      </p:pic>
      <p:grpSp>
        <p:nvGrpSpPr>
          <p:cNvPr id="22" name="Group 6"/>
          <p:cNvGrpSpPr/>
          <p:nvPr/>
        </p:nvGrpSpPr>
        <p:grpSpPr>
          <a:xfrm>
            <a:off x="4746625" y="5788343"/>
            <a:ext cx="576263" cy="717550"/>
            <a:chOff x="4876" y="2872"/>
            <a:chExt cx="363" cy="452"/>
          </a:xfrm>
        </p:grpSpPr>
        <p:sp>
          <p:nvSpPr>
            <p:cNvPr id="23" name="Text Box 7"/>
            <p:cNvSpPr txBox="1"/>
            <p:nvPr/>
          </p:nvSpPr>
          <p:spPr>
            <a:xfrm>
              <a:off x="4876" y="287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C</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4" name="Line 8"/>
            <p:cNvSpPr/>
            <p:nvPr/>
          </p:nvSpPr>
          <p:spPr>
            <a:xfrm>
              <a:off x="4876" y="3054"/>
              <a:ext cx="227" cy="0"/>
            </a:xfrm>
            <a:prstGeom prst="line">
              <a:avLst/>
            </a:prstGeom>
            <a:ln w="22225" cap="flat" cmpd="sng">
              <a:solidFill>
                <a:schemeClr val="tx1"/>
              </a:solidFill>
              <a:prstDash val="solid"/>
              <a:headEnd type="none" w="med" len="med"/>
              <a:tailEnd type="none" w="med" len="med"/>
            </a:ln>
          </p:spPr>
        </p:sp>
      </p:grpSp>
      <p:grpSp>
        <p:nvGrpSpPr>
          <p:cNvPr id="28" name="组合 27"/>
          <p:cNvGrpSpPr/>
          <p:nvPr/>
        </p:nvGrpSpPr>
        <p:grpSpPr>
          <a:xfrm>
            <a:off x="2297430" y="3021965"/>
            <a:ext cx="1163320" cy="717550"/>
            <a:chOff x="3618" y="4759"/>
            <a:chExt cx="1832" cy="1130"/>
          </a:xfrm>
        </p:grpSpPr>
        <p:sp>
          <p:nvSpPr>
            <p:cNvPr id="9" name="文本框 8"/>
            <p:cNvSpPr txBox="1"/>
            <p:nvPr/>
          </p:nvSpPr>
          <p:spPr>
            <a:xfrm>
              <a:off x="4242" y="4791"/>
              <a:ext cx="1209"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sym typeface="+mn-ea"/>
                </a:rPr>
                <a:t>= </a:t>
              </a:r>
              <a:r>
                <a:rPr lang="en-US" altLang="zh-CN" sz="2400" b="1">
                  <a:latin typeface="Times New Roman" panose="02020603050405020304" pitchFamily="18" charset="0"/>
                  <a:sym typeface="Times New Roman" panose="02020603050405020304" pitchFamily="18" charset="0"/>
                </a:rPr>
                <a:t>π</a:t>
              </a:r>
              <a:r>
                <a:rPr lang="en-US" altLang="zh-CN" sz="2400">
                  <a:latin typeface="Arial" panose="020B0604020202020204" pitchFamily="34" charset="0"/>
                  <a:sym typeface="Arial" panose="020B0604020202020204" pitchFamily="34" charset="0"/>
                </a:rPr>
                <a:t>r</a:t>
              </a:r>
              <a:endParaRPr lang="zh-CN" altLang="en-US" sz="2400"/>
            </a:p>
          </p:txBody>
        </p:sp>
        <p:grpSp>
          <p:nvGrpSpPr>
            <p:cNvPr id="25" name="Group 6"/>
            <p:cNvGrpSpPr/>
            <p:nvPr/>
          </p:nvGrpSpPr>
          <p:grpSpPr>
            <a:xfrm>
              <a:off x="3618" y="4759"/>
              <a:ext cx="908" cy="1130"/>
              <a:chOff x="4876" y="2872"/>
              <a:chExt cx="363" cy="452"/>
            </a:xfrm>
          </p:grpSpPr>
          <p:sp>
            <p:nvSpPr>
              <p:cNvPr id="26" name="Text Box 7"/>
              <p:cNvSpPr txBox="1"/>
              <p:nvPr/>
            </p:nvSpPr>
            <p:spPr>
              <a:xfrm>
                <a:off x="4876" y="287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C</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7" name="Line 8"/>
              <p:cNvSpPr/>
              <p:nvPr/>
            </p:nvSpPr>
            <p:spPr>
              <a:xfrm>
                <a:off x="4876" y="3054"/>
                <a:ext cx="227"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5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5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38914" name="图片 38913" descr="y31"/>
          <p:cNvPicPr>
            <a:picLocks noChangeAspect="1"/>
          </p:cNvPicPr>
          <p:nvPr/>
        </p:nvPicPr>
        <p:blipFill>
          <a:blip r:embed="rId2">
            <a:clrChange>
              <a:clrFrom>
                <a:srgbClr val="FFFFFF"/>
              </a:clrFrom>
              <a:clrTo>
                <a:srgbClr val="FFFFFF">
                  <a:alpha val="0"/>
                </a:srgbClr>
              </a:clrTo>
            </a:clrChange>
          </a:blip>
          <a:stretch>
            <a:fillRect/>
          </a:stretch>
        </p:blipFill>
        <p:spPr>
          <a:xfrm>
            <a:off x="1295968" y="1250428"/>
            <a:ext cx="3909491" cy="1195008"/>
          </a:xfrm>
          <a:prstGeom prst="rect">
            <a:avLst/>
          </a:prstGeom>
          <a:noFill/>
          <a:ln w="9525">
            <a:noFill/>
          </a:ln>
        </p:spPr>
      </p:pic>
      <p:sp>
        <p:nvSpPr>
          <p:cNvPr id="2" name="矩形 1"/>
          <p:cNvSpPr/>
          <p:nvPr/>
        </p:nvSpPr>
        <p:spPr>
          <a:xfrm>
            <a:off x="6761128" y="1296146"/>
            <a:ext cx="3797102" cy="114929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514" name="组合 23"/>
          <p:cNvGrpSpPr/>
          <p:nvPr/>
        </p:nvGrpSpPr>
        <p:grpSpPr>
          <a:xfrm>
            <a:off x="6765573" y="2452421"/>
            <a:ext cx="3796467" cy="521943"/>
            <a:chOff x="2029" y="4814"/>
            <a:chExt cx="3130" cy="951"/>
          </a:xfrm>
        </p:grpSpPr>
        <p:cxnSp>
          <p:nvCxnSpPr>
            <p:cNvPr id="25" name="直接连接符 24"/>
            <p:cNvCxnSpPr/>
            <p:nvPr/>
          </p:nvCxnSpPr>
          <p:spPr>
            <a:xfrm>
              <a:off x="2029" y="4884"/>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59" y="4870"/>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1519" idx="3"/>
            </p:cNvCxnSpPr>
            <p:nvPr/>
          </p:nvCxnSpPr>
          <p:spPr>
            <a:xfrm>
              <a:off x="3922" y="5290"/>
              <a:ext cx="1237" cy="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1519" idx="1"/>
            </p:cNvCxnSpPr>
            <p:nvPr/>
          </p:nvCxnSpPr>
          <p:spPr>
            <a:xfrm flipH="1">
              <a:off x="2029" y="5290"/>
              <a:ext cx="1237" cy="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19" name="文本框 29"/>
            <p:cNvSpPr txBox="1"/>
            <p:nvPr/>
          </p:nvSpPr>
          <p:spPr>
            <a:xfrm>
              <a:off x="3266" y="4814"/>
              <a:ext cx="656" cy="951"/>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  </a:t>
              </a:r>
              <a:r>
                <a:rPr lang="zh-CN" altLang="en-US" sz="2800">
                  <a:cs typeface="Arial" panose="020B0604020202020204" pitchFamily="34" charset="0"/>
                  <a:sym typeface="+mn-ea"/>
                </a:rPr>
                <a:t>ɑ</a:t>
              </a:r>
              <a:endParaRPr lang="zh-CN" altLang="en-US" sz="2800">
                <a:latin typeface="Arial" panose="020B0604020202020204" pitchFamily="34" charset="0"/>
                <a:cs typeface="Arial" panose="020B0604020202020204" pitchFamily="34" charset="0"/>
                <a:sym typeface="+mn-ea"/>
              </a:endParaRPr>
            </a:p>
          </p:txBody>
        </p:sp>
      </p:grpSp>
      <p:grpSp>
        <p:nvGrpSpPr>
          <p:cNvPr id="21527" name="组合 37"/>
          <p:cNvGrpSpPr/>
          <p:nvPr/>
        </p:nvGrpSpPr>
        <p:grpSpPr>
          <a:xfrm>
            <a:off x="10558230" y="1296781"/>
            <a:ext cx="417173" cy="1148655"/>
            <a:chOff x="5439" y="2913"/>
            <a:chExt cx="656" cy="1624"/>
          </a:xfrm>
        </p:grpSpPr>
        <p:cxnSp>
          <p:nvCxnSpPr>
            <p:cNvPr id="39" name="直接箭头连接符 38"/>
            <p:cNvCxnSpPr/>
            <p:nvPr/>
          </p:nvCxnSpPr>
          <p:spPr>
            <a:xfrm flipH="1" flipV="1">
              <a:off x="5680" y="2935"/>
              <a:ext cx="22" cy="5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1529" name="组合 39"/>
            <p:cNvGrpSpPr/>
            <p:nvPr/>
          </p:nvGrpSpPr>
          <p:grpSpPr>
            <a:xfrm>
              <a:off x="5439" y="2913"/>
              <a:ext cx="656" cy="1625"/>
              <a:chOff x="5439" y="2913"/>
              <a:chExt cx="656" cy="1625"/>
            </a:xfrm>
          </p:grpSpPr>
          <p:cxnSp>
            <p:nvCxnSpPr>
              <p:cNvPr id="41" name="直接连接符 40"/>
              <p:cNvCxnSpPr/>
              <p:nvPr/>
            </p:nvCxnSpPr>
            <p:spPr>
              <a:xfrm>
                <a:off x="5483" y="2913"/>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483" y="4538"/>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5723" y="4072"/>
                <a:ext cx="0" cy="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33" name="文本框 43"/>
              <p:cNvSpPr txBox="1"/>
              <p:nvPr/>
            </p:nvSpPr>
            <p:spPr>
              <a:xfrm>
                <a:off x="5439" y="3361"/>
                <a:ext cx="656" cy="738"/>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b</a:t>
                </a:r>
                <a:endParaRPr lang="en-US" altLang="zh-CN" sz="2800">
                  <a:latin typeface="Arial" panose="020B0604020202020204" pitchFamily="34" charset="0"/>
                  <a:sym typeface="Arial" panose="020B0604020202020204" pitchFamily="34" charset="0"/>
                </a:endParaRPr>
              </a:p>
            </p:txBody>
          </p:sp>
        </p:grpSp>
      </p:grpSp>
      <p:sp>
        <p:nvSpPr>
          <p:cNvPr id="4" name="文本框 3"/>
          <p:cNvSpPr txBox="1"/>
          <p:nvPr/>
        </p:nvSpPr>
        <p:spPr>
          <a:xfrm>
            <a:off x="3847952" y="3158504"/>
            <a:ext cx="1402080" cy="460375"/>
          </a:xfrm>
          <a:prstGeom prst="rect">
            <a:avLst/>
          </a:prstGeom>
          <a:noFill/>
        </p:spPr>
        <p:txBody>
          <a:bodyPr wrap="none" rtlCol="0">
            <a:spAutoFit/>
          </a:bodyPr>
          <a:p>
            <a:r>
              <a:rPr lang="zh-CN" altLang="zh-CN" sz="2400"/>
              <a:t>圆的面积</a:t>
            </a:r>
            <a:endParaRPr lang="zh-CN" altLang="zh-CN" sz="2400"/>
          </a:p>
        </p:txBody>
      </p:sp>
      <p:sp>
        <p:nvSpPr>
          <p:cNvPr id="5" name="文本框 4"/>
          <p:cNvSpPr txBox="1"/>
          <p:nvPr/>
        </p:nvSpPr>
        <p:spPr>
          <a:xfrm>
            <a:off x="6433450" y="3158504"/>
            <a:ext cx="2011680" cy="460375"/>
          </a:xfrm>
          <a:prstGeom prst="rect">
            <a:avLst/>
          </a:prstGeom>
          <a:noFill/>
        </p:spPr>
        <p:txBody>
          <a:bodyPr wrap="none" rtlCol="0">
            <a:spAutoFit/>
          </a:bodyPr>
          <a:p>
            <a:r>
              <a:rPr lang="zh-CN" altLang="zh-CN" sz="2400"/>
              <a:t>长方形的面积</a:t>
            </a:r>
            <a:endParaRPr lang="zh-CN" altLang="zh-CN" sz="2400"/>
          </a:p>
        </p:txBody>
      </p:sp>
      <p:sp>
        <p:nvSpPr>
          <p:cNvPr id="6" name="文本框 5"/>
          <p:cNvSpPr txBox="1"/>
          <p:nvPr/>
        </p:nvSpPr>
        <p:spPr>
          <a:xfrm>
            <a:off x="5137627" y="3747114"/>
            <a:ext cx="759460" cy="583565"/>
          </a:xfrm>
          <a:prstGeom prst="rect">
            <a:avLst/>
          </a:prstGeom>
          <a:noFill/>
        </p:spPr>
        <p:txBody>
          <a:bodyPr wrap="none" rtlCol="0">
            <a:spAutoFit/>
          </a:bodyPr>
          <a:p>
            <a:r>
              <a:rPr lang="en-US" altLang="zh-CN" sz="3200" b="1"/>
              <a:t>  = </a:t>
            </a:r>
            <a:endParaRPr lang="en-US" altLang="zh-CN" sz="3200" b="1"/>
          </a:p>
        </p:txBody>
      </p:sp>
      <p:sp>
        <p:nvSpPr>
          <p:cNvPr id="8" name="文本框 7"/>
          <p:cNvSpPr txBox="1"/>
          <p:nvPr/>
        </p:nvSpPr>
        <p:spPr>
          <a:xfrm>
            <a:off x="5920432" y="3707116"/>
            <a:ext cx="1297872" cy="583565"/>
          </a:xfrm>
          <a:prstGeom prst="rect">
            <a:avLst/>
          </a:prstGeom>
          <a:noFill/>
        </p:spPr>
        <p:txBody>
          <a:bodyPr wrap="square" rtlCol="0">
            <a:spAutoFit/>
          </a:bodyPr>
          <a:p>
            <a:pPr algn="l"/>
            <a:r>
              <a:rPr lang="zh-CN" altLang="en-US" sz="3200">
                <a:cs typeface="Arial" panose="020B0604020202020204" pitchFamily="34" charset="0"/>
                <a:sym typeface="+mn-ea"/>
              </a:rPr>
              <a:t>ɑ×</a:t>
            </a:r>
            <a:r>
              <a:rPr lang="en-US" altLang="zh-CN" sz="3200">
                <a:cs typeface="Arial" panose="020B0604020202020204" pitchFamily="34" charset="0"/>
                <a:sym typeface="+mn-ea"/>
              </a:rPr>
              <a:t>b</a:t>
            </a:r>
            <a:endParaRPr lang="en-US" altLang="zh-CN" sz="3200">
              <a:cs typeface="Arial" panose="020B0604020202020204" pitchFamily="34" charset="0"/>
              <a:sym typeface="+mn-ea"/>
            </a:endParaRPr>
          </a:p>
        </p:txBody>
      </p:sp>
      <p:sp>
        <p:nvSpPr>
          <p:cNvPr id="9" name="文本框 8"/>
          <p:cNvSpPr txBox="1"/>
          <p:nvPr/>
        </p:nvSpPr>
        <p:spPr>
          <a:xfrm>
            <a:off x="5383885" y="4332558"/>
            <a:ext cx="2195081" cy="583565"/>
          </a:xfrm>
          <a:prstGeom prst="rect">
            <a:avLst/>
          </a:prstGeom>
          <a:noFill/>
        </p:spPr>
        <p:txBody>
          <a:bodyPr wrap="square" rtlCol="0">
            <a:spAutoFit/>
          </a:bodyPr>
          <a:p>
            <a:pPr algn="l"/>
            <a:r>
              <a:rPr lang="en-US" altLang="zh-CN" sz="3200" b="1">
                <a:sym typeface="+mn-ea"/>
              </a:rPr>
              <a:t>=  </a:t>
            </a:r>
            <a:r>
              <a:rPr lang="en-US" altLang="zh-CN" sz="3200" b="1">
                <a:latin typeface="Times New Roman" panose="02020603050405020304" pitchFamily="18" charset="0"/>
                <a:sym typeface="Times New Roman" panose="02020603050405020304" pitchFamily="18" charset="0"/>
              </a:rPr>
              <a:t>π</a:t>
            </a:r>
            <a:r>
              <a:rPr lang="en-US" altLang="zh-CN" sz="3200">
                <a:sym typeface="Arial" panose="020B0604020202020204" pitchFamily="34" charset="0"/>
              </a:rPr>
              <a:t>r</a:t>
            </a:r>
            <a:r>
              <a:rPr lang="zh-CN" altLang="en-US" sz="3200">
                <a:cs typeface="Arial" panose="020B0604020202020204" pitchFamily="34" charset="0"/>
                <a:sym typeface="+mn-ea"/>
              </a:rPr>
              <a:t>×</a:t>
            </a:r>
            <a:r>
              <a:rPr lang="en-US" altLang="zh-CN" sz="3200">
                <a:sym typeface="Arial" panose="020B0604020202020204" pitchFamily="34" charset="0"/>
              </a:rPr>
              <a:t>r</a:t>
            </a:r>
            <a:r>
              <a:rPr lang="en-US" altLang="zh-CN" sz="3200" b="1">
                <a:sym typeface="+mn-ea"/>
              </a:rPr>
              <a:t> </a:t>
            </a:r>
            <a:endParaRPr lang="en-US" altLang="zh-CN" sz="3200" b="1">
              <a:sym typeface="+mn-ea"/>
            </a:endParaRPr>
          </a:p>
        </p:txBody>
      </p:sp>
      <p:grpSp>
        <p:nvGrpSpPr>
          <p:cNvPr id="13" name="组合 12"/>
          <p:cNvGrpSpPr/>
          <p:nvPr/>
        </p:nvGrpSpPr>
        <p:grpSpPr>
          <a:xfrm>
            <a:off x="5383885" y="4916093"/>
            <a:ext cx="1279458" cy="583535"/>
            <a:chOff x="8479" y="7007"/>
            <a:chExt cx="2015" cy="919"/>
          </a:xfrm>
        </p:grpSpPr>
        <p:sp>
          <p:nvSpPr>
            <p:cNvPr id="10" name="文本框 9"/>
            <p:cNvSpPr txBox="1"/>
            <p:nvPr/>
          </p:nvSpPr>
          <p:spPr>
            <a:xfrm>
              <a:off x="8479" y="7007"/>
              <a:ext cx="1809" cy="919"/>
            </a:xfrm>
            <a:prstGeom prst="rect">
              <a:avLst/>
            </a:prstGeom>
            <a:noFill/>
          </p:spPr>
          <p:txBody>
            <a:bodyPr wrap="square" rtlCol="0">
              <a:spAutoFit/>
            </a:bodyPr>
            <a:p>
              <a:pPr algn="l"/>
              <a:r>
                <a:rPr lang="en-US" altLang="zh-CN" sz="3200" b="1">
                  <a:sym typeface="+mn-ea"/>
                </a:rPr>
                <a:t>=  </a:t>
              </a:r>
              <a:r>
                <a:rPr lang="en-US" altLang="zh-CN" sz="3200" b="1">
                  <a:latin typeface="Times New Roman" panose="02020603050405020304" pitchFamily="18" charset="0"/>
                  <a:sym typeface="Times New Roman" panose="02020603050405020304" pitchFamily="18" charset="0"/>
                </a:rPr>
                <a:t>π</a:t>
              </a:r>
              <a:r>
                <a:rPr lang="en-US" altLang="zh-CN" sz="3200">
                  <a:sym typeface="Arial" panose="020B0604020202020204" pitchFamily="34" charset="0"/>
                </a:rPr>
                <a:t>r</a:t>
              </a:r>
              <a:r>
                <a:rPr lang="en-US" altLang="zh-CN" sz="3200" b="1">
                  <a:sym typeface="+mn-ea"/>
                </a:rPr>
                <a:t> </a:t>
              </a:r>
              <a:endParaRPr lang="en-US" altLang="zh-CN" sz="3200" b="1">
                <a:sym typeface="+mn-ea"/>
              </a:endParaRPr>
            </a:p>
          </p:txBody>
        </p:sp>
        <p:sp>
          <p:nvSpPr>
            <p:cNvPr id="12" name="文本框 11"/>
            <p:cNvSpPr txBox="1"/>
            <p:nvPr/>
          </p:nvSpPr>
          <p:spPr>
            <a:xfrm>
              <a:off x="10006" y="7025"/>
              <a:ext cx="488" cy="580"/>
            </a:xfrm>
            <a:prstGeom prst="rect">
              <a:avLst/>
            </a:prstGeom>
            <a:noFill/>
          </p:spPr>
          <p:txBody>
            <a:bodyPr wrap="none" rtlCol="0">
              <a:spAutoFit/>
            </a:bodyPr>
            <a:p>
              <a:r>
                <a:rPr lang="en-US" altLang="zh-CN" b="1"/>
                <a:t>2</a:t>
              </a:r>
              <a:endParaRPr lang="en-US" altLang="zh-CN" b="1"/>
            </a:p>
          </p:txBody>
        </p:sp>
      </p:grpSp>
      <p:grpSp>
        <p:nvGrpSpPr>
          <p:cNvPr id="7" name="组合 6"/>
          <p:cNvGrpSpPr/>
          <p:nvPr/>
        </p:nvGrpSpPr>
        <p:grpSpPr>
          <a:xfrm>
            <a:off x="1295865" y="2617334"/>
            <a:ext cx="3752654" cy="434952"/>
            <a:chOff x="5146" y="9525"/>
            <a:chExt cx="5910" cy="685"/>
          </a:xfrm>
        </p:grpSpPr>
        <p:cxnSp>
          <p:nvCxnSpPr>
            <p:cNvPr id="14" name="直接连接符 13"/>
            <p:cNvCxnSpPr/>
            <p:nvPr/>
          </p:nvCxnSpPr>
          <p:spPr>
            <a:xfrm>
              <a:off x="5146" y="9555"/>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037" y="9525"/>
              <a:ext cx="0" cy="6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9355" y="9884"/>
              <a:ext cx="1701" cy="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5146" y="9852"/>
              <a:ext cx="1587" cy="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4" name="文本框 20"/>
          <p:cNvSpPr txBox="1"/>
          <p:nvPr/>
        </p:nvSpPr>
        <p:spPr>
          <a:xfrm>
            <a:off x="2968343" y="2563998"/>
            <a:ext cx="1149290" cy="521970"/>
          </a:xfrm>
          <a:prstGeom prst="rect">
            <a:avLst/>
          </a:prstGeom>
          <a:noFill/>
          <a:ln w="9525">
            <a:noFill/>
          </a:ln>
        </p:spPr>
        <p:txBody>
          <a:bodyPr wrap="square" anchor="t">
            <a:spAutoFit/>
          </a:bodyPr>
          <a:p>
            <a:r>
              <a:rPr lang="en-US" altLang="zh-CN" sz="2800">
                <a:latin typeface="Arial" panose="020B0604020202020204" pitchFamily="34" charset="0"/>
                <a:sym typeface="Arial" panose="020B0604020202020204" pitchFamily="34" charset="0"/>
              </a:rPr>
              <a:t>= </a:t>
            </a:r>
            <a:r>
              <a:rPr lang="en-US" altLang="zh-CN" sz="2800">
                <a:latin typeface="Arial" panose="020B0604020202020204" pitchFamily="34" charset="0"/>
                <a:sym typeface="Arial" panose="020B0604020202020204" pitchFamily="34" charset="0"/>
              </a:rPr>
              <a:t> </a:t>
            </a:r>
            <a:r>
              <a:rPr lang="en-US" altLang="zh-CN" sz="2800" b="1">
                <a:latin typeface="Times New Roman" panose="02020603050405020304" pitchFamily="18" charset="0"/>
                <a:sym typeface="Times New Roman" panose="02020603050405020304" pitchFamily="18" charset="0"/>
              </a:rPr>
              <a:t>π</a:t>
            </a:r>
            <a:r>
              <a:rPr lang="en-US" altLang="zh-CN" sz="2800">
                <a:latin typeface="Arial" panose="020B0604020202020204" pitchFamily="34" charset="0"/>
                <a:sym typeface="Arial" panose="020B0604020202020204" pitchFamily="34" charset="0"/>
              </a:rPr>
              <a:t>r</a:t>
            </a:r>
            <a:endParaRPr lang="en-US" altLang="zh-CN" sz="2800">
              <a:latin typeface="Arial" panose="020B0604020202020204" pitchFamily="34" charset="0"/>
              <a:sym typeface="Arial" panose="020B0604020202020204" pitchFamily="34" charset="0"/>
            </a:endParaRPr>
          </a:p>
        </p:txBody>
      </p:sp>
      <p:graphicFrame>
        <p:nvGraphicFramePr>
          <p:cNvPr id="45" name="对象 17">
            <a:hlinkClick r:id="" action="ppaction://ole?verb="/>
          </p:cNvPr>
          <p:cNvGraphicFramePr>
            <a:graphicFrameLocks noChangeAspect="1"/>
          </p:cNvGraphicFramePr>
          <p:nvPr/>
        </p:nvGraphicFramePr>
        <p:xfrm>
          <a:off x="2363852" y="2527166"/>
          <a:ext cx="529562" cy="601949"/>
        </p:xfrm>
        <a:graphic>
          <a:graphicData uri="http://schemas.openxmlformats.org/presentationml/2006/ole">
            <mc:AlternateContent xmlns:mc="http://schemas.openxmlformats.org/markup-compatibility/2006">
              <mc:Choice xmlns:v="urn:schemas-microsoft-com:vml" Requires="v">
                <p:oleObj spid="_x0000_s46" name="" r:id="rId3" imgW="177165" imgH="393700" progId="Equation.KSEE3">
                  <p:embed/>
                </p:oleObj>
              </mc:Choice>
              <mc:Fallback>
                <p:oleObj name="" r:id="rId3" imgW="177165" imgH="393700" progId="Equation.KSEE3">
                  <p:embed/>
                  <p:pic>
                    <p:nvPicPr>
                      <p:cNvPr id="0" name="图片 3076"/>
                      <p:cNvPicPr/>
                      <p:nvPr/>
                    </p:nvPicPr>
                    <p:blipFill>
                      <a:blip r:embed="rId4"/>
                      <a:stretch>
                        <a:fillRect/>
                      </a:stretch>
                    </p:blipFill>
                    <p:spPr>
                      <a:xfrm>
                        <a:off x="2363852" y="2527166"/>
                        <a:ext cx="529562" cy="601949"/>
                      </a:xfrm>
                      <a:prstGeom prst="rect">
                        <a:avLst/>
                      </a:prstGeom>
                      <a:noFill/>
                      <a:ln w="38100">
                        <a:noFill/>
                        <a:miter/>
                      </a:ln>
                    </p:spPr>
                  </p:pic>
                </p:oleObj>
              </mc:Fallback>
            </mc:AlternateContent>
          </a:graphicData>
        </a:graphic>
      </p:graphicFrame>
      <p:grpSp>
        <p:nvGrpSpPr>
          <p:cNvPr id="47" name="组合 36"/>
          <p:cNvGrpSpPr/>
          <p:nvPr/>
        </p:nvGrpSpPr>
        <p:grpSpPr>
          <a:xfrm>
            <a:off x="5204460" y="1292225"/>
            <a:ext cx="424180" cy="1136650"/>
            <a:chOff x="5426" y="2913"/>
            <a:chExt cx="669" cy="1339"/>
          </a:xfrm>
        </p:grpSpPr>
        <p:cxnSp>
          <p:nvCxnSpPr>
            <p:cNvPr id="48" name="直接箭头连接符 47"/>
            <p:cNvCxnSpPr/>
            <p:nvPr/>
          </p:nvCxnSpPr>
          <p:spPr>
            <a:xfrm flipH="1" flipV="1">
              <a:off x="5680" y="2935"/>
              <a:ext cx="9" cy="39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9" name="组合 35"/>
            <p:cNvGrpSpPr/>
            <p:nvPr/>
          </p:nvGrpSpPr>
          <p:grpSpPr>
            <a:xfrm>
              <a:off x="5426" y="2913"/>
              <a:ext cx="669" cy="1339"/>
              <a:chOff x="5426" y="2913"/>
              <a:chExt cx="669" cy="1339"/>
            </a:xfrm>
          </p:grpSpPr>
          <p:cxnSp>
            <p:nvCxnSpPr>
              <p:cNvPr id="50" name="直接连接符 49"/>
              <p:cNvCxnSpPr/>
              <p:nvPr/>
            </p:nvCxnSpPr>
            <p:spPr>
              <a:xfrm>
                <a:off x="5483" y="2913"/>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426" y="4252"/>
                <a:ext cx="5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a:off x="5685" y="3907"/>
                <a:ext cx="0" cy="3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文本框 34"/>
              <p:cNvSpPr txBox="1"/>
              <p:nvPr/>
            </p:nvSpPr>
            <p:spPr>
              <a:xfrm>
                <a:off x="5439" y="3317"/>
                <a:ext cx="656" cy="687"/>
              </a:xfrm>
              <a:prstGeom prst="rect">
                <a:avLst/>
              </a:prstGeom>
              <a:noFill/>
              <a:ln w="9525">
                <a:noFill/>
              </a:ln>
            </p:spPr>
            <p:txBody>
              <a:bodyPr wrap="square" anchor="t">
                <a:spAutoFit/>
              </a:bodyPr>
              <a:p>
                <a:r>
                  <a:rPr lang="en-US" altLang="zh-CN" sz="3200">
                    <a:latin typeface="Arial" panose="020B0604020202020204" pitchFamily="34" charset="0"/>
                    <a:sym typeface="Arial" panose="020B0604020202020204" pitchFamily="34" charset="0"/>
                  </a:rPr>
                  <a:t>r</a:t>
                </a:r>
                <a:endParaRPr lang="en-US" altLang="zh-CN" sz="3200">
                  <a:latin typeface="Arial" panose="020B0604020202020204" pitchFamily="34" charset="0"/>
                  <a:sym typeface="Arial" panose="020B0604020202020204" pitchFamily="34" charset="0"/>
                </a:endParaRPr>
              </a:p>
            </p:txBody>
          </p:sp>
        </p:grpSp>
      </p:grpSp>
      <p:grpSp>
        <p:nvGrpSpPr>
          <p:cNvPr id="62" name="组合 61"/>
          <p:cNvGrpSpPr/>
          <p:nvPr/>
        </p:nvGrpSpPr>
        <p:grpSpPr>
          <a:xfrm>
            <a:off x="4284345" y="5469255"/>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61" name="文本框 60"/>
                <p:cNvSpPr txBox="1"/>
                <p:nvPr/>
              </p:nvSpPr>
              <p:spPr>
                <a:xfrm>
                  <a:off x="9506" y="7025"/>
                  <a:ext cx="488" cy="580"/>
                </a:xfrm>
                <a:prstGeom prst="rect">
                  <a:avLst/>
                </a:prstGeom>
                <a:noFill/>
              </p:spPr>
              <p:txBody>
                <a:bodyPr wrap="none" rtlCol="0">
                  <a:spAutoFit/>
                </a:bodyPr>
                <a:p>
                  <a:r>
                    <a:rPr lang="en-US" altLang="zh-CN" b="1"/>
                    <a:t>2</a:t>
                  </a:r>
                  <a:endParaRPr lang="en-US" altLang="zh-CN" b="1"/>
                </a:p>
              </p:txBody>
            </p:sp>
          </p:grpSp>
        </p:grpSp>
      </p:grpSp>
      <p:sp>
        <p:nvSpPr>
          <p:cNvPr id="63" name="文本框 62"/>
          <p:cNvSpPr txBox="1"/>
          <p:nvPr/>
        </p:nvSpPr>
        <p:spPr>
          <a:xfrm>
            <a:off x="5136357" y="3181964"/>
            <a:ext cx="759460" cy="583565"/>
          </a:xfrm>
          <a:prstGeom prst="rect">
            <a:avLst/>
          </a:prstGeom>
          <a:noFill/>
        </p:spPr>
        <p:txBody>
          <a:bodyPr wrap="none" rtlCol="0">
            <a:spAutoFit/>
          </a:bodyPr>
          <a:p>
            <a:r>
              <a:rPr lang="en-US" altLang="zh-CN" sz="3200" b="1"/>
              <a:t>  = </a:t>
            </a:r>
            <a:endParaRPr lang="en-US" altLang="zh-CN"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9" name="组合 8"/>
          <p:cNvGrpSpPr/>
          <p:nvPr/>
        </p:nvGrpSpPr>
        <p:grpSpPr>
          <a:xfrm>
            <a:off x="3050540" y="715010"/>
            <a:ext cx="5830570" cy="2600960"/>
            <a:chOff x="1232" y="1126"/>
            <a:chExt cx="9182" cy="4096"/>
          </a:xfrm>
        </p:grpSpPr>
        <p:pic>
          <p:nvPicPr>
            <p:cNvPr id="2" name="图片 1"/>
            <p:cNvPicPr>
              <a:picLocks noChangeAspect="1"/>
            </p:cNvPicPr>
            <p:nvPr/>
          </p:nvPicPr>
          <p:blipFill>
            <a:blip r:embed="rId2"/>
            <a:srcRect l="19266" t="12454" r="13031" b="68879"/>
            <a:stretch>
              <a:fillRect/>
            </a:stretch>
          </p:blipFill>
          <p:spPr>
            <a:xfrm>
              <a:off x="1232" y="1126"/>
              <a:ext cx="9182" cy="4096"/>
            </a:xfrm>
            <a:prstGeom prst="rect">
              <a:avLst/>
            </a:prstGeom>
          </p:spPr>
        </p:pic>
        <p:sp>
          <p:nvSpPr>
            <p:cNvPr id="5" name="圆角矩形标注 4"/>
            <p:cNvSpPr/>
            <p:nvPr/>
          </p:nvSpPr>
          <p:spPr>
            <a:xfrm flipH="1">
              <a:off x="5398" y="1414"/>
              <a:ext cx="4902" cy="2042"/>
            </a:xfrm>
            <a:prstGeom prst="wedgeRoundRectCallout">
              <a:avLst>
                <a:gd name="adj1" fmla="val 28667"/>
                <a:gd name="adj2" fmla="val 65132"/>
                <a:gd name="adj3" fmla="val 16667"/>
              </a:avLst>
            </a:prstGeom>
            <a:solidFill>
              <a:srgbClr val="FAFEF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a:solidFill>
                    <a:schemeClr val="tx1"/>
                  </a:solidFill>
                </a:rPr>
                <a:t>每平方米草皮</a:t>
              </a:r>
              <a:r>
                <a:rPr lang="en-US" altLang="zh-CN" sz="2400">
                  <a:solidFill>
                    <a:schemeClr val="tx1"/>
                  </a:solidFill>
                </a:rPr>
                <a:t>8</a:t>
              </a:r>
              <a:r>
                <a:rPr lang="zh-CN" altLang="en-US" sz="2400">
                  <a:solidFill>
                    <a:schemeClr val="tx1"/>
                  </a:solidFill>
                </a:rPr>
                <a:t>元。这个圆形草坪的占地面积是多少平方米？</a:t>
              </a:r>
              <a:endParaRPr lang="zh-CN" altLang="en-US" sz="2400">
                <a:solidFill>
                  <a:schemeClr val="tx1"/>
                </a:solidFill>
              </a:endParaRPr>
            </a:p>
          </p:txBody>
        </p:sp>
      </p:grpSp>
      <p:grpSp>
        <p:nvGrpSpPr>
          <p:cNvPr id="6" name="组合 5"/>
          <p:cNvGrpSpPr/>
          <p:nvPr/>
        </p:nvGrpSpPr>
        <p:grpSpPr>
          <a:xfrm>
            <a:off x="3228975" y="3962400"/>
            <a:ext cx="5652770" cy="1939290"/>
            <a:chOff x="1805" y="6067"/>
            <a:chExt cx="6101" cy="3054"/>
          </a:xfrm>
        </p:grpSpPr>
        <p:grpSp>
          <p:nvGrpSpPr>
            <p:cNvPr id="64" name="组合 63"/>
            <p:cNvGrpSpPr/>
            <p:nvPr/>
          </p:nvGrpSpPr>
          <p:grpSpPr>
            <a:xfrm rot="0">
              <a:off x="1805" y="6067"/>
              <a:ext cx="6101" cy="3054"/>
              <a:chOff x="10439" y="4084"/>
              <a:chExt cx="6280" cy="3054"/>
            </a:xfrm>
          </p:grpSpPr>
          <p:sp>
            <p:nvSpPr>
              <p:cNvPr id="61" name="圆角矩形标注 60"/>
              <p:cNvSpPr/>
              <p:nvPr/>
            </p:nvSpPr>
            <p:spPr>
              <a:xfrm>
                <a:off x="10439" y="4084"/>
                <a:ext cx="6281" cy="3054"/>
              </a:xfrm>
              <a:prstGeom prst="wedgeRoundRectCallout">
                <a:avLst>
                  <a:gd name="adj1" fmla="val -50311"/>
                  <a:gd name="adj2" fmla="val -100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4">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2186" y="6558"/>
              <a:ext cx="5338"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圆形草坪的直径是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，每平方米草皮</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元。铺满草皮需要多少钱？</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25" name="组合 24"/>
          <p:cNvGrpSpPr/>
          <p:nvPr/>
        </p:nvGrpSpPr>
        <p:grpSpPr>
          <a:xfrm>
            <a:off x="1664335" y="4274820"/>
            <a:ext cx="3636010" cy="699770"/>
            <a:chOff x="2894" y="7385"/>
            <a:chExt cx="5726" cy="1102"/>
          </a:xfrm>
        </p:grpSpPr>
        <p:sp>
          <p:nvSpPr>
            <p:cNvPr id="18" name="圆角矩形 17"/>
            <p:cNvSpPr/>
            <p:nvPr/>
          </p:nvSpPr>
          <p:spPr>
            <a:xfrm>
              <a:off x="2894" y="7385"/>
              <a:ext cx="5726"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894" y="7587"/>
              <a:ext cx="5568" cy="725"/>
            </a:xfrm>
            <a:prstGeom prst="rect">
              <a:avLst/>
            </a:prstGeom>
            <a:noFill/>
          </p:spPr>
          <p:txBody>
            <a:bodyPr wrap="none" rtlCol="0">
              <a:spAutoFit/>
            </a:bodyPr>
            <a:p>
              <a:r>
                <a:rPr lang="zh-CN" altLang="en-US" sz="2400" dirty="0">
                  <a:latin typeface="微软雅黑" panose="020B0503020204020204" pitchFamily="34" charset="-122"/>
                  <a:ea typeface="微软雅黑" panose="020B0503020204020204" pitchFamily="34" charset="-122"/>
                </a:rPr>
                <a:t>再求铺满草皮需要多少钱</a:t>
              </a:r>
              <a:endParaRPr lang="zh-CN" altLang="en-US" sz="2400" dirty="0">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6345560" y="3438810"/>
            <a:ext cx="2422525"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20÷2=10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321833" y="4115313"/>
            <a:ext cx="327533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3.14×10²=314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6285156" y="4791030"/>
            <a:ext cx="2976880" cy="460375"/>
          </a:xfrm>
          <a:prstGeom prst="rect">
            <a:avLst/>
          </a:prstGeom>
          <a:noFill/>
        </p:spPr>
        <p:txBody>
          <a:bodyPr wrap="non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314×8=2512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865868" y="5571169"/>
            <a:ext cx="3944620" cy="460375"/>
          </a:xfrm>
          <a:prstGeom prst="rect">
            <a:avLst/>
          </a:prstGeom>
          <a:noFill/>
        </p:spPr>
        <p:txBody>
          <a:bodyPr wrap="non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答：铺满草皮需要</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2512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1882140" y="3226435"/>
            <a:ext cx="3417570" cy="699770"/>
            <a:chOff x="2894" y="5618"/>
            <a:chExt cx="5382" cy="1102"/>
          </a:xfrm>
        </p:grpSpPr>
        <p:sp>
          <p:nvSpPr>
            <p:cNvPr id="7" name="圆角矩形 6"/>
            <p:cNvSpPr/>
            <p:nvPr/>
          </p:nvSpPr>
          <p:spPr>
            <a:xfrm>
              <a:off x="2894" y="5618"/>
              <a:ext cx="5383"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042" y="5807"/>
              <a:ext cx="5088" cy="72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rPr>
                <a:t>先求出圆形草坪的面积</a:t>
              </a:r>
              <a:endParaRPr lang="zh-CN" altLang="en-US" sz="2400"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944485" y="1546860"/>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13" name="文本框 12"/>
                <p:cNvSpPr txBox="1"/>
                <p:nvPr/>
              </p:nvSpPr>
              <p:spPr>
                <a:xfrm>
                  <a:off x="9488" y="7025"/>
                  <a:ext cx="488" cy="580"/>
                </a:xfrm>
                <a:prstGeom prst="rect">
                  <a:avLst/>
                </a:prstGeom>
                <a:noFill/>
              </p:spPr>
              <p:txBody>
                <a:bodyPr wrap="none" rtlCol="0">
                  <a:spAutoFit/>
                </a:bodyPr>
                <a:p>
                  <a:r>
                    <a:rPr lang="en-US" altLang="zh-CN" b="1"/>
                    <a:t>2</a:t>
                  </a:r>
                  <a:endParaRPr lang="en-US" altLang="zh-CN" b="1"/>
                </a:p>
              </p:txBody>
            </p:sp>
          </p:grpSp>
        </p:grpSp>
      </p:grpSp>
      <p:sp>
        <p:nvSpPr>
          <p:cNvPr id="2" name="等腰三角形 1"/>
          <p:cNvSpPr/>
          <p:nvPr/>
        </p:nvSpPr>
        <p:spPr>
          <a:xfrm>
            <a:off x="9752965" y="2214245"/>
            <a:ext cx="332740" cy="30670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1964690" y="1009015"/>
            <a:ext cx="5652770" cy="1939290"/>
            <a:chOff x="1805" y="6067"/>
            <a:chExt cx="6101" cy="3054"/>
          </a:xfrm>
        </p:grpSpPr>
        <p:grpSp>
          <p:nvGrpSpPr>
            <p:cNvPr id="4" name="组合 3"/>
            <p:cNvGrpSpPr/>
            <p:nvPr/>
          </p:nvGrpSpPr>
          <p:grpSpPr>
            <a:xfrm rot="0">
              <a:off x="1805" y="6067"/>
              <a:ext cx="6101" cy="3054"/>
              <a:chOff x="10439" y="4084"/>
              <a:chExt cx="6280" cy="3054"/>
            </a:xfrm>
          </p:grpSpPr>
          <p:sp>
            <p:nvSpPr>
              <p:cNvPr id="5" name="圆角矩形标注 4"/>
              <p:cNvSpPr/>
              <p:nvPr/>
            </p:nvSpPr>
            <p:spPr>
              <a:xfrm>
                <a:off x="10439" y="4084"/>
                <a:ext cx="6281" cy="3054"/>
              </a:xfrm>
              <a:prstGeom prst="wedgeRoundRectCallout">
                <a:avLst>
                  <a:gd name="adj1" fmla="val -50311"/>
                  <a:gd name="adj2" fmla="val -100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8" name="圆角矩形 7"/>
              <p:cNvSpPr/>
              <p:nvPr/>
            </p:nvSpPr>
            <p:spPr>
              <a:xfrm>
                <a:off x="10619" y="4282"/>
                <a:ext cx="5921" cy="2657"/>
              </a:xfrm>
              <a:prstGeom prst="roundRect">
                <a:avLst/>
              </a:prstGeom>
              <a:solidFill>
                <a:schemeClr val="accent4">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矩形 18"/>
            <p:cNvSpPr/>
            <p:nvPr/>
          </p:nvSpPr>
          <p:spPr>
            <a:xfrm>
              <a:off x="2186" y="6558"/>
              <a:ext cx="5338"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圆形草坪的直径是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，每平方米草皮</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元。铺满草皮需要多少钱？</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7" name="圆角矩形 26"/>
          <p:cNvSpPr/>
          <p:nvPr/>
        </p:nvSpPr>
        <p:spPr>
          <a:xfrm>
            <a:off x="3928110" y="1467485"/>
            <a:ext cx="1623695" cy="51244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5" grpId="0"/>
      <p:bldP spid="17" grpId="0"/>
      <p:bldP spid="2" grpId="0" bldLvl="0" animBg="1"/>
      <p:bldP spid="27"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7653" name="Picture 3" descr="QQ24"/>
          <p:cNvPicPr>
            <a:picLocks noChangeAspect="1"/>
          </p:cNvPicPr>
          <p:nvPr>
            <p:custDataLst>
              <p:tags r:id="rId2"/>
            </p:custDataLst>
          </p:nvPr>
        </p:nvPicPr>
        <p:blipFill>
          <a:blip r:embed="rId3">
            <a:clrChange>
              <a:clrFrom>
                <a:srgbClr val="FFFFFF"/>
              </a:clrFrom>
              <a:clrTo>
                <a:srgbClr val="FFFFFF">
                  <a:alpha val="0"/>
                </a:srgbClr>
              </a:clrTo>
            </a:clrChange>
          </a:blip>
          <a:stretch>
            <a:fillRect/>
          </a:stretch>
        </p:blipFill>
        <p:spPr>
          <a:xfrm>
            <a:off x="2010410" y="1982470"/>
            <a:ext cx="4253230" cy="1505585"/>
          </a:xfrm>
          <a:prstGeom prst="rect">
            <a:avLst/>
          </a:prstGeom>
          <a:noFill/>
          <a:ln w="9525">
            <a:noFill/>
          </a:ln>
        </p:spPr>
      </p:pic>
      <p:sp>
        <p:nvSpPr>
          <p:cNvPr id="50181" name="文本框 50180"/>
          <p:cNvSpPr txBox="1"/>
          <p:nvPr/>
        </p:nvSpPr>
        <p:spPr>
          <a:xfrm>
            <a:off x="1812925" y="1289685"/>
            <a:ext cx="5727700" cy="460375"/>
          </a:xfrm>
          <a:prstGeom prst="rect">
            <a:avLst/>
          </a:prstGeom>
          <a:noFill/>
          <a:ln w="9525">
            <a:noFill/>
          </a:ln>
        </p:spPr>
        <p:txBody>
          <a:bodyPr wrap="square">
            <a:spAutoFit/>
          </a:bodyPr>
          <a:p>
            <a:pPr>
              <a:spcBef>
                <a:spcPct val="50000"/>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根据公式计算圆的面积（口头列式）：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4431030" y="3806190"/>
            <a:ext cx="2884170" cy="786130"/>
            <a:chOff x="7096" y="6442"/>
            <a:chExt cx="4542" cy="1238"/>
          </a:xfrm>
        </p:grpSpPr>
        <p:sp>
          <p:nvSpPr>
            <p:cNvPr id="48" name="圆角矩形标注 47"/>
            <p:cNvSpPr/>
            <p:nvPr/>
          </p:nvSpPr>
          <p:spPr>
            <a:xfrm>
              <a:off x="7096" y="6442"/>
              <a:ext cx="4543" cy="1239"/>
            </a:xfrm>
            <a:prstGeom prst="wedgeRoundRectCallout">
              <a:avLst>
                <a:gd name="adj1" fmla="val 57968"/>
                <a:gd name="adj2" fmla="val -44027"/>
                <a:gd name="adj3" fmla="val 16667"/>
              </a:avLst>
            </a:prstGeom>
            <a:solidFill>
              <a:srgbClr val="00B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7343" y="6605"/>
              <a:ext cx="3832" cy="876"/>
              <a:chOff x="10986" y="6711"/>
              <a:chExt cx="3832" cy="876"/>
            </a:xfrm>
          </p:grpSpPr>
          <p:sp>
            <p:nvSpPr>
              <p:cNvPr id="12" name="Text Box 12"/>
              <p:cNvSpPr txBox="1">
                <a:spLocks noChangeArrowheads="1"/>
              </p:cNvSpPr>
              <p:nvPr/>
            </p:nvSpPr>
            <p:spPr bwMode="auto">
              <a:xfrm>
                <a:off x="10986" y="6862"/>
                <a:ext cx="3762"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base">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4333" y="6711"/>
                <a:ext cx="485" cy="531"/>
              </a:xfrm>
              <a:prstGeom prst="rect">
                <a:avLst/>
              </a:prstGeom>
              <a:noFill/>
            </p:spPr>
            <p:txBody>
              <a:bodyPr wrap="none" rtlCol="0">
                <a:spAutoFit/>
              </a:bodyPr>
              <a:p>
                <a:r>
                  <a:rPr lang="en-US" altLang="zh-CN" sz="1600" b="1">
                    <a:latin typeface="微软雅黑" panose="020B0503020204020204" pitchFamily="34" charset="-122"/>
                    <a:ea typeface="微软雅黑" panose="020B0503020204020204" pitchFamily="34" charset="-122"/>
                  </a:rPr>
                  <a:t>2</a:t>
                </a:r>
                <a:endParaRPr lang="en-US" altLang="zh-CN" sz="1600" b="1">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7390765" y="1965325"/>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13" name="文本框 12"/>
                <p:cNvSpPr txBox="1"/>
                <p:nvPr/>
              </p:nvSpPr>
              <p:spPr>
                <a:xfrm>
                  <a:off x="9488" y="7025"/>
                  <a:ext cx="488" cy="580"/>
                </a:xfrm>
                <a:prstGeom prst="rect">
                  <a:avLst/>
                </a:prstGeom>
                <a:noFill/>
              </p:spPr>
              <p:txBody>
                <a:bodyPr wrap="none" rtlCol="0">
                  <a:spAutoFit/>
                </a:bodyPr>
                <a:p>
                  <a:r>
                    <a:rPr lang="en-US" altLang="zh-CN" b="1"/>
                    <a:t>2</a:t>
                  </a:r>
                  <a:endParaRPr lang="en-US" altLang="zh-CN" b="1"/>
                </a:p>
              </p:txBody>
            </p:sp>
          </p:grpSp>
        </p:grpSp>
      </p:grpSp>
      <p:grpSp>
        <p:nvGrpSpPr>
          <p:cNvPr id="15" name="组合 14"/>
          <p:cNvGrpSpPr/>
          <p:nvPr/>
        </p:nvGrpSpPr>
        <p:grpSpPr>
          <a:xfrm>
            <a:off x="2046605" y="3842385"/>
            <a:ext cx="1932940" cy="786130"/>
            <a:chOff x="1965" y="7873"/>
            <a:chExt cx="3044" cy="1238"/>
          </a:xfrm>
        </p:grpSpPr>
        <p:sp>
          <p:nvSpPr>
            <p:cNvPr id="43" name="圆角矩形标注 42"/>
            <p:cNvSpPr/>
            <p:nvPr/>
          </p:nvSpPr>
          <p:spPr>
            <a:xfrm>
              <a:off x="1965" y="7873"/>
              <a:ext cx="3045" cy="1239"/>
            </a:xfrm>
            <a:prstGeom prst="wedgeRoundRectCallout">
              <a:avLst>
                <a:gd name="adj1" fmla="val -69014"/>
                <a:gd name="adj2" fmla="val -13761"/>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p:nvPr/>
          </p:nvGrpSpPr>
          <p:grpSpPr>
            <a:xfrm>
              <a:off x="2276" y="8074"/>
              <a:ext cx="2325" cy="837"/>
              <a:chOff x="4359" y="6644"/>
              <a:chExt cx="2311" cy="837"/>
            </a:xfrm>
          </p:grpSpPr>
          <p:sp>
            <p:nvSpPr>
              <p:cNvPr id="11" name="Text Box 11"/>
              <p:cNvSpPr txBox="1">
                <a:spLocks noChangeArrowheads="1"/>
              </p:cNvSpPr>
              <p:nvPr/>
            </p:nvSpPr>
            <p:spPr bwMode="auto">
              <a:xfrm>
                <a:off x="4359" y="6756"/>
                <a:ext cx="2266"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lgn="ctr" fontAlgn="base">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3.14×3</a:t>
                </a:r>
                <a:endPar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182" y="6644"/>
                <a:ext cx="488" cy="531"/>
              </a:xfrm>
              <a:prstGeom prst="rect">
                <a:avLst/>
              </a:prstGeom>
              <a:noFill/>
            </p:spPr>
            <p:txBody>
              <a:bodyPr wrap="square" rtlCol="0">
                <a:spAutoFit/>
              </a:bodyPr>
              <a:p>
                <a:r>
                  <a:rPr lang="en-US" altLang="zh-CN" sz="1600" b="1">
                    <a:latin typeface="微软雅黑" panose="020B0503020204020204" pitchFamily="34" charset="-122"/>
                    <a:ea typeface="微软雅黑" panose="020B0503020204020204" pitchFamily="34" charset="-122"/>
                  </a:rPr>
                  <a:t>2</a:t>
                </a:r>
                <a:endParaRPr lang="en-US" altLang="zh-CN" sz="1600" b="1">
                  <a:latin typeface="微软雅黑" panose="020B0503020204020204" pitchFamily="34" charset="-122"/>
                  <a:ea typeface="微软雅黑" panose="020B0503020204020204" pitchFamily="34" charset="-122"/>
                </a:endParaRPr>
              </a:p>
            </p:txBody>
          </p:sp>
        </p:grpSp>
      </p:grpSp>
      <p:pic>
        <p:nvPicPr>
          <p:cNvPr id="18" name="图片 17" descr="图片178"/>
          <p:cNvPicPr>
            <a:picLocks noChangeAspect="1"/>
          </p:cNvPicPr>
          <p:nvPr/>
        </p:nvPicPr>
        <p:blipFill>
          <a:blip r:embed="rId4"/>
          <a:srcRect b="43287"/>
          <a:stretch>
            <a:fillRect/>
          </a:stretch>
        </p:blipFill>
        <p:spPr>
          <a:xfrm>
            <a:off x="7584440" y="2887345"/>
            <a:ext cx="1493520" cy="1604010"/>
          </a:xfrm>
          <a:prstGeom prst="rect">
            <a:avLst/>
          </a:prstGeom>
        </p:spPr>
      </p:pic>
      <p:pic>
        <p:nvPicPr>
          <p:cNvPr id="19" name="图片 18" descr="图片153"/>
          <p:cNvPicPr>
            <a:picLocks noChangeAspect="1"/>
          </p:cNvPicPr>
          <p:nvPr/>
        </p:nvPicPr>
        <p:blipFill>
          <a:blip r:embed="rId5"/>
          <a:stretch>
            <a:fillRect/>
          </a:stretch>
        </p:blipFill>
        <p:spPr>
          <a:xfrm flipH="1">
            <a:off x="334010" y="3298825"/>
            <a:ext cx="1676400" cy="1944370"/>
          </a:xfrm>
          <a:prstGeom prst="rect">
            <a:avLst/>
          </a:prstGeom>
        </p:spPr>
      </p:pic>
      <p:sp>
        <p:nvSpPr>
          <p:cNvPr id="7" name="文本框 6"/>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Rectangle 3"/>
          <p:cNvSpPr>
            <a:spLocks noChangeArrowheads="1"/>
          </p:cNvSpPr>
          <p:nvPr/>
        </p:nvSpPr>
        <p:spPr bwMode="auto">
          <a:xfrm>
            <a:off x="1800225" y="1294765"/>
            <a:ext cx="828675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Font typeface="Wingdings" panose="05000000000000000000" pitchFamily="2" charset="2"/>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一个圆形茶几桌面的直径是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 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，它的面积是多少平方米？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pic>
        <p:nvPicPr>
          <p:cNvPr id="4" name="图片 3" descr="C:/Users/Administrator/AppData/Local/Temp/picturecompress_20211110110244/output_1.pngoutput_1"/>
          <p:cNvPicPr>
            <a:picLocks noChangeAspect="1"/>
          </p:cNvPicPr>
          <p:nvPr/>
        </p:nvPicPr>
        <p:blipFill>
          <a:blip r:embed="rId2"/>
          <a:stretch>
            <a:fillRect/>
          </a:stretch>
        </p:blipFill>
        <p:spPr>
          <a:xfrm>
            <a:off x="861941" y="1741218"/>
            <a:ext cx="3794562" cy="3794562"/>
          </a:xfrm>
          <a:prstGeom prst="rect">
            <a:avLst/>
          </a:prstGeom>
        </p:spPr>
      </p:pic>
      <p:sp>
        <p:nvSpPr>
          <p:cNvPr id="13" name="TextBox 14"/>
          <p:cNvSpPr txBox="1">
            <a:spLocks noChangeArrowheads="1"/>
          </p:cNvSpPr>
          <p:nvPr/>
        </p:nvSpPr>
        <p:spPr bwMode="auto">
          <a:xfrm>
            <a:off x="4983999" y="2880999"/>
            <a:ext cx="32938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1÷2</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0.5</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m</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15" name="TextBox 15"/>
          <p:cNvSpPr txBox="1">
            <a:spLocks noChangeArrowheads="1"/>
          </p:cNvSpPr>
          <p:nvPr/>
        </p:nvSpPr>
        <p:spPr bwMode="auto">
          <a:xfrm>
            <a:off x="4983999" y="3715981"/>
            <a:ext cx="3979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3.14×0.5²</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0.785</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r>
              <a:rPr lang="en-US" altLang="zh-CN"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m²</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16" name="TextBox 16"/>
          <p:cNvSpPr txBox="1">
            <a:spLocks noChangeArrowheads="1"/>
          </p:cNvSpPr>
          <p:nvPr/>
        </p:nvSpPr>
        <p:spPr bwMode="auto">
          <a:xfrm>
            <a:off x="4983999" y="4616046"/>
            <a:ext cx="41209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答：它的面积是</a:t>
            </a:r>
            <a:r>
              <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0.785 m²</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0" name="组合 9"/>
          <p:cNvGrpSpPr/>
          <p:nvPr/>
        </p:nvGrpSpPr>
        <p:grpSpPr>
          <a:xfrm>
            <a:off x="8502650" y="2222500"/>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2" name="文本框 1"/>
                <p:cNvSpPr txBox="1"/>
                <p:nvPr/>
              </p:nvSpPr>
              <p:spPr>
                <a:xfrm>
                  <a:off x="9488" y="7025"/>
                  <a:ext cx="488" cy="580"/>
                </a:xfrm>
                <a:prstGeom prst="rect">
                  <a:avLst/>
                </a:prstGeom>
                <a:noFill/>
              </p:spPr>
              <p:txBody>
                <a:bodyPr wrap="none" rtlCol="0">
                  <a:spAutoFit/>
                </a:bodyPr>
                <a:p>
                  <a:r>
                    <a:rPr lang="en-US" altLang="zh-CN" b="1"/>
                    <a:t>2</a:t>
                  </a:r>
                  <a:endParaRPr lang="en-US" altLang="zh-CN" b="1"/>
                </a:p>
              </p:txBody>
            </p:sp>
          </p:grpSp>
        </p:grpSp>
      </p:grpSp>
      <p:sp>
        <p:nvSpPr>
          <p:cNvPr id="5" name="文本框 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2" name="Text Box 2"/>
          <p:cNvSpPr txBox="1">
            <a:spLocks noChangeArrowheads="1"/>
          </p:cNvSpPr>
          <p:nvPr/>
        </p:nvSpPr>
        <p:spPr bwMode="auto">
          <a:xfrm>
            <a:off x="1544320" y="1334135"/>
            <a:ext cx="835533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0"/>
              </a:spcBef>
              <a:spcAft>
                <a:spcPct val="0"/>
              </a:spcAft>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一个雷达屏幕的直径是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厘米，它的面积是多少平方厘米？</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Rectangle 3"/>
          <p:cNvSpPr>
            <a:spLocks noChangeArrowheads="1"/>
          </p:cNvSpPr>
          <p:nvPr/>
        </p:nvSpPr>
        <p:spPr bwMode="auto">
          <a:xfrm>
            <a:off x="3302172" y="2556356"/>
            <a:ext cx="366077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p>
            <a:pPr fontAlgn="base">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半径：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40÷2=20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 Box 5"/>
          <p:cNvSpPr txBox="1">
            <a:spLocks noChangeArrowheads="1"/>
          </p:cNvSpPr>
          <p:nvPr/>
        </p:nvSpPr>
        <p:spPr bwMode="auto">
          <a:xfrm>
            <a:off x="3289626" y="5136765"/>
            <a:ext cx="45542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base">
              <a:spcBef>
                <a:spcPct val="0"/>
              </a:spcBef>
              <a:spcAft>
                <a:spcPct val="0"/>
              </a:spcAft>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答：它的面积是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1256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3302000" y="3140075"/>
            <a:ext cx="4527550" cy="1752600"/>
            <a:chOff x="5200" y="4945"/>
            <a:chExt cx="7130" cy="2760"/>
          </a:xfrm>
        </p:grpSpPr>
        <p:sp>
          <p:nvSpPr>
            <p:cNvPr id="6" name="Rectangle 4"/>
            <p:cNvSpPr>
              <a:spLocks noChangeArrowheads="1"/>
            </p:cNvSpPr>
            <p:nvPr/>
          </p:nvSpPr>
          <p:spPr bwMode="auto">
            <a:xfrm>
              <a:off x="5200" y="4945"/>
              <a:ext cx="7131" cy="2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fontAlgn="base">
                <a:lnSpc>
                  <a:spcPct val="15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3.14×20</a:t>
              </a:r>
              <a:endPar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3.14×400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lnSpc>
                  <a:spcPct val="150000"/>
                </a:lnSpc>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1256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9050" y="5078"/>
              <a:ext cx="488" cy="580"/>
            </a:xfrm>
            <a:prstGeom prst="rect">
              <a:avLst/>
            </a:prstGeom>
            <a:noFill/>
          </p:spPr>
          <p:txBody>
            <a:bodyPr wrap="none" rtlCol="0">
              <a:spAutoFit/>
            </a:bodyPr>
            <a:p>
              <a:r>
                <a:rPr lang="en-US" altLang="zh-CN"/>
                <a:t>2</a:t>
              </a:r>
              <a:endParaRPr lang="en-US" altLang="zh-CN"/>
            </a:p>
          </p:txBody>
        </p:sp>
      </p:grpSp>
      <p:grpSp>
        <p:nvGrpSpPr>
          <p:cNvPr id="7" name="组合 6"/>
          <p:cNvGrpSpPr/>
          <p:nvPr/>
        </p:nvGrpSpPr>
        <p:grpSpPr>
          <a:xfrm>
            <a:off x="8260080" y="2259330"/>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13" name="文本框 12"/>
                <p:cNvSpPr txBox="1"/>
                <p:nvPr/>
              </p:nvSpPr>
              <p:spPr>
                <a:xfrm>
                  <a:off x="9488" y="7025"/>
                  <a:ext cx="488" cy="580"/>
                </a:xfrm>
                <a:prstGeom prst="rect">
                  <a:avLst/>
                </a:prstGeom>
                <a:noFill/>
              </p:spPr>
              <p:txBody>
                <a:bodyPr wrap="none" rtlCol="0">
                  <a:spAutoFit/>
                </a:bodyPr>
                <a:p>
                  <a:r>
                    <a:rPr lang="en-US" altLang="zh-CN" b="1"/>
                    <a:t>2</a:t>
                  </a:r>
                  <a:endParaRPr lang="en-US" altLang="zh-CN" b="1"/>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latin typeface="微软雅黑" panose="020B0503020204020204" pitchFamily="34" charset="-122"/>
                <a:ea typeface="微软雅黑" panose="020B0503020204020204" pitchFamily="34" charset="-122"/>
              </a:rPr>
              <a:t>新课导入</a:t>
            </a:r>
            <a:endParaRPr kumimoji="1" lang="zh-CN" altLang="en-US" sz="24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rcRect l="19266" t="12454" r="13031" b="68879"/>
          <a:stretch>
            <a:fillRect/>
          </a:stretch>
        </p:blipFill>
        <p:spPr>
          <a:xfrm>
            <a:off x="2967990" y="1076960"/>
            <a:ext cx="5830570" cy="2600960"/>
          </a:xfrm>
          <a:prstGeom prst="rect">
            <a:avLst/>
          </a:prstGeom>
        </p:spPr>
      </p:pic>
      <p:sp>
        <p:nvSpPr>
          <p:cNvPr id="4" name="圆角矩形标注 3"/>
          <p:cNvSpPr/>
          <p:nvPr/>
        </p:nvSpPr>
        <p:spPr>
          <a:xfrm flipH="1">
            <a:off x="5613400" y="1259840"/>
            <a:ext cx="3112770" cy="1296670"/>
          </a:xfrm>
          <a:prstGeom prst="wedgeRoundRectCallout">
            <a:avLst>
              <a:gd name="adj1" fmla="val 28667"/>
              <a:gd name="adj2" fmla="val 65132"/>
              <a:gd name="adj3" fmla="val 16667"/>
            </a:avLst>
          </a:prstGeom>
          <a:solidFill>
            <a:srgbClr val="FAFEF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每平方米草皮</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元。这个圆形草坪的占地面积是多少平方米？</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2436495" y="3981450"/>
            <a:ext cx="4011930" cy="863600"/>
            <a:chOff x="5191" y="5674"/>
            <a:chExt cx="6318" cy="1360"/>
          </a:xfrm>
        </p:grpSpPr>
        <p:grpSp>
          <p:nvGrpSpPr>
            <p:cNvPr id="11" name="组合 10"/>
            <p:cNvGrpSpPr/>
            <p:nvPr/>
          </p:nvGrpSpPr>
          <p:grpSpPr>
            <a:xfrm>
              <a:off x="5191" y="5674"/>
              <a:ext cx="6318" cy="1360"/>
              <a:chOff x="5191" y="5674"/>
              <a:chExt cx="6318" cy="1360"/>
            </a:xfrm>
          </p:grpSpPr>
          <p:sp>
            <p:nvSpPr>
              <p:cNvPr id="7" name="圆角矩形 6"/>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9" name="圆角矩形标注 8"/>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sp>
          <p:nvSpPr>
            <p:cNvPr id="5" name="文本框 4"/>
            <p:cNvSpPr txBox="1"/>
            <p:nvPr/>
          </p:nvSpPr>
          <p:spPr>
            <a:xfrm>
              <a:off x="5567" y="5996"/>
              <a:ext cx="584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条件：每平方米草皮</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元。</a:t>
              </a:r>
              <a:endParaRPr lang="zh-CN" altLang="en-US" sz="2400"/>
            </a:p>
          </p:txBody>
        </p:sp>
      </p:grpSp>
      <p:grpSp>
        <p:nvGrpSpPr>
          <p:cNvPr id="6" name="组合 5"/>
          <p:cNvGrpSpPr/>
          <p:nvPr/>
        </p:nvGrpSpPr>
        <p:grpSpPr>
          <a:xfrm>
            <a:off x="3679190" y="5154295"/>
            <a:ext cx="4572000" cy="864235"/>
            <a:chOff x="6925" y="8090"/>
            <a:chExt cx="7200" cy="1361"/>
          </a:xfrm>
        </p:grpSpPr>
        <p:grpSp>
          <p:nvGrpSpPr>
            <p:cNvPr id="22" name="组合 21"/>
            <p:cNvGrpSpPr/>
            <p:nvPr/>
          </p:nvGrpSpPr>
          <p:grpSpPr>
            <a:xfrm rot="0">
              <a:off x="6925" y="8090"/>
              <a:ext cx="7200" cy="1361"/>
              <a:chOff x="11732" y="6218"/>
              <a:chExt cx="5181" cy="1361"/>
            </a:xfrm>
          </p:grpSpPr>
          <p:sp>
            <p:nvSpPr>
              <p:cNvPr id="19" name="圆角矩形 18"/>
              <p:cNvSpPr/>
              <p:nvPr/>
            </p:nvSpPr>
            <p:spPr>
              <a:xfrm>
                <a:off x="11847"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21" name="圆角矩形标注 20"/>
              <p:cNvSpPr/>
              <p:nvPr/>
            </p:nvSpPr>
            <p:spPr>
              <a:xfrm>
                <a:off x="11732" y="6218"/>
                <a:ext cx="5181" cy="1361"/>
              </a:xfrm>
              <a:prstGeom prst="wedgeRoundRectCallout">
                <a:avLst>
                  <a:gd name="adj1" fmla="val 57300"/>
                  <a:gd name="adj2" fmla="val -22373"/>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7117" y="8410"/>
              <a:ext cx="70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Arial" panose="020B0604020202020204" pitchFamily="34" charset="0"/>
                </a:rPr>
                <a:t>问题：求圆形草坪的占地面积。</a:t>
              </a:r>
              <a:endParaRPr lang="zh-CN" altLang="en-US" sz="2400" dirty="0">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8" name="图片 7" descr="图片107"/>
          <p:cNvPicPr>
            <a:picLocks noChangeAspect="1"/>
          </p:cNvPicPr>
          <p:nvPr/>
        </p:nvPicPr>
        <p:blipFill>
          <a:blip r:embed="rId3"/>
          <a:stretch>
            <a:fillRect/>
          </a:stretch>
        </p:blipFill>
        <p:spPr>
          <a:xfrm>
            <a:off x="758190" y="3632200"/>
            <a:ext cx="1081405" cy="1588770"/>
          </a:xfrm>
          <a:prstGeom prst="rect">
            <a:avLst/>
          </a:prstGeom>
        </p:spPr>
      </p:pic>
      <p:pic>
        <p:nvPicPr>
          <p:cNvPr id="10" name="图片 9" descr="图片168"/>
          <p:cNvPicPr>
            <a:picLocks noChangeAspect="1"/>
          </p:cNvPicPr>
          <p:nvPr/>
        </p:nvPicPr>
        <p:blipFill>
          <a:blip r:embed="rId4"/>
          <a:stretch>
            <a:fillRect/>
          </a:stretch>
        </p:blipFill>
        <p:spPr>
          <a:xfrm>
            <a:off x="8735060" y="4765675"/>
            <a:ext cx="1225550" cy="1499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grpSp>
        <p:nvGrpSpPr>
          <p:cNvPr id="6" name="组合 5"/>
          <p:cNvGrpSpPr/>
          <p:nvPr/>
        </p:nvGrpSpPr>
        <p:grpSpPr>
          <a:xfrm>
            <a:off x="4454525" y="5048250"/>
            <a:ext cx="2610984" cy="738979"/>
            <a:chOff x="6747" y="9107"/>
            <a:chExt cx="4112" cy="1164"/>
          </a:xfrm>
        </p:grpSpPr>
        <p:sp>
          <p:nvSpPr>
            <p:cNvPr id="54" name="圆角矩形 53"/>
            <p:cNvSpPr/>
            <p:nvPr/>
          </p:nvSpPr>
          <p:spPr>
            <a:xfrm>
              <a:off x="6747" y="9107"/>
              <a:ext cx="4112" cy="1160"/>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5" name="组合 54"/>
            <p:cNvGrpSpPr/>
            <p:nvPr/>
          </p:nvGrpSpPr>
          <p:grpSpPr>
            <a:xfrm>
              <a:off x="6983" y="9158"/>
              <a:ext cx="3550" cy="1113"/>
              <a:chOff x="7004" y="8671"/>
              <a:chExt cx="3550" cy="1113"/>
            </a:xfrm>
          </p:grpSpPr>
          <p:grpSp>
            <p:nvGrpSpPr>
              <p:cNvPr id="56" name="组合 55"/>
              <p:cNvGrpSpPr/>
              <p:nvPr/>
            </p:nvGrpSpPr>
            <p:grpSpPr>
              <a:xfrm>
                <a:off x="7004" y="8671"/>
                <a:ext cx="2238" cy="1113"/>
                <a:chOff x="6289" y="9519"/>
                <a:chExt cx="1718" cy="1113"/>
              </a:xfrm>
            </p:grpSpPr>
            <p:sp>
              <p:nvSpPr>
                <p:cNvPr id="57" name="文本框 56"/>
                <p:cNvSpPr txBox="1"/>
                <p:nvPr/>
              </p:nvSpPr>
              <p:spPr>
                <a:xfrm>
                  <a:off x="6289" y="9519"/>
                  <a:ext cx="1718" cy="1113"/>
                </a:xfrm>
                <a:prstGeom prst="rect">
                  <a:avLst/>
                </a:prstGeom>
                <a:noFill/>
              </p:spPr>
              <p:txBody>
                <a:bodyPr wrap="square" rtlCol="0">
                  <a:spAutoFit/>
                </a:bodyPr>
                <a:p>
                  <a:pPr algn="l"/>
                  <a:r>
                    <a:rPr lang="en-US" altLang="zh-CN" sz="4000">
                      <a:cs typeface="Arial" panose="020B0604020202020204" pitchFamily="34" charset="0"/>
                    </a:rPr>
                    <a:t>S    = </a:t>
                  </a:r>
                  <a:endParaRPr lang="en-US" altLang="zh-CN" sz="4000">
                    <a:cs typeface="Arial" panose="020B0604020202020204" pitchFamily="34" charset="0"/>
                  </a:endParaRPr>
                </a:p>
              </p:txBody>
            </p:sp>
            <p:sp>
              <p:nvSpPr>
                <p:cNvPr id="58" name="文本框 57"/>
                <p:cNvSpPr txBox="1"/>
                <p:nvPr/>
              </p:nvSpPr>
              <p:spPr>
                <a:xfrm>
                  <a:off x="6822" y="9858"/>
                  <a:ext cx="973" cy="580"/>
                </a:xfrm>
                <a:prstGeom prst="rect">
                  <a:avLst/>
                </a:prstGeom>
                <a:noFill/>
              </p:spPr>
              <p:txBody>
                <a:bodyPr wrap="square" rtlCol="0">
                  <a:spAutoFit/>
                </a:bodyPr>
                <a:p>
                  <a:r>
                    <a:rPr lang="zh-CN" altLang="en-US" b="1"/>
                    <a:t>圆</a:t>
                  </a:r>
                  <a:endParaRPr lang="zh-CN" altLang="en-US" b="1"/>
                </a:p>
              </p:txBody>
            </p:sp>
          </p:grpSp>
          <p:grpSp>
            <p:nvGrpSpPr>
              <p:cNvPr id="59" name="组合 58"/>
              <p:cNvGrpSpPr/>
              <p:nvPr/>
            </p:nvGrpSpPr>
            <p:grpSpPr>
              <a:xfrm>
                <a:off x="8887" y="8704"/>
                <a:ext cx="1667" cy="1016"/>
                <a:chOff x="8479" y="7007"/>
                <a:chExt cx="1667" cy="1016"/>
              </a:xfrm>
            </p:grpSpPr>
            <p:sp>
              <p:nvSpPr>
                <p:cNvPr id="60" name="文本框 59"/>
                <p:cNvSpPr txBox="1"/>
                <p:nvPr/>
              </p:nvSpPr>
              <p:spPr>
                <a:xfrm>
                  <a:off x="8479" y="7007"/>
                  <a:ext cx="1667" cy="1016"/>
                </a:xfrm>
                <a:prstGeom prst="rect">
                  <a:avLst/>
                </a:prstGeom>
                <a:noFill/>
              </p:spPr>
              <p:txBody>
                <a:bodyPr wrap="square" rtlCol="0">
                  <a:spAutoFit/>
                </a:bodyPr>
                <a:p>
                  <a:pPr algn="l"/>
                  <a:r>
                    <a:rPr lang="en-US" altLang="zh-CN" sz="3200" b="1">
                      <a:sym typeface="+mn-ea"/>
                    </a:rPr>
                    <a:t>  </a:t>
                  </a:r>
                  <a:r>
                    <a:rPr lang="en-US" altLang="zh-CN" sz="3600" b="1">
                      <a:latin typeface="Times New Roman" panose="02020603050405020304" pitchFamily="18" charset="0"/>
                      <a:sym typeface="Times New Roman" panose="02020603050405020304" pitchFamily="18" charset="0"/>
                    </a:rPr>
                    <a:t>π</a:t>
                  </a:r>
                  <a:r>
                    <a:rPr lang="en-US" altLang="zh-CN" sz="3600">
                      <a:sym typeface="Arial" panose="020B0604020202020204" pitchFamily="34" charset="0"/>
                    </a:rPr>
                    <a:t>r</a:t>
                  </a:r>
                  <a:r>
                    <a:rPr lang="en-US" altLang="zh-CN" sz="3200" b="1">
                      <a:sym typeface="+mn-ea"/>
                    </a:rPr>
                    <a:t> </a:t>
                  </a:r>
                  <a:endParaRPr lang="en-US" altLang="zh-CN" sz="3200" b="1">
                    <a:sym typeface="+mn-ea"/>
                  </a:endParaRPr>
                </a:p>
              </p:txBody>
            </p:sp>
            <p:sp>
              <p:nvSpPr>
                <p:cNvPr id="13" name="文本框 12"/>
                <p:cNvSpPr txBox="1"/>
                <p:nvPr/>
              </p:nvSpPr>
              <p:spPr>
                <a:xfrm>
                  <a:off x="9488" y="7025"/>
                  <a:ext cx="488" cy="580"/>
                </a:xfrm>
                <a:prstGeom prst="rect">
                  <a:avLst/>
                </a:prstGeom>
                <a:noFill/>
              </p:spPr>
              <p:txBody>
                <a:bodyPr wrap="none" rtlCol="0">
                  <a:spAutoFit/>
                </a:bodyPr>
                <a:p>
                  <a:r>
                    <a:rPr lang="en-US" altLang="zh-CN" b="1"/>
                    <a:t>2</a:t>
                  </a:r>
                  <a:endParaRPr lang="en-US" altLang="zh-CN" b="1"/>
                </a:p>
              </p:txBody>
            </p:sp>
          </p:grpSp>
        </p:grpSp>
      </p:grpSp>
      <p:sp>
        <p:nvSpPr>
          <p:cNvPr id="7" name="文本框 6"/>
          <p:cNvSpPr txBox="1"/>
          <p:nvPr/>
        </p:nvSpPr>
        <p:spPr>
          <a:xfrm>
            <a:off x="5081905" y="989965"/>
            <a:ext cx="1402080" cy="460375"/>
          </a:xfrm>
          <a:prstGeom prst="rect">
            <a:avLst/>
          </a:prstGeom>
          <a:noFill/>
        </p:spPr>
        <p:txBody>
          <a:bodyPr wrap="none" rtlCol="0">
            <a:spAutoFit/>
          </a:bodyPr>
          <a:p>
            <a:r>
              <a:rPr lang="zh-CN" altLang="en-US" sz="2400"/>
              <a:t>圆的面积</a:t>
            </a:r>
            <a:endParaRPr lang="zh-CN" altLang="en-US" sz="2400"/>
          </a:p>
        </p:txBody>
      </p:sp>
      <p:sp>
        <p:nvSpPr>
          <p:cNvPr id="12" name="文本框 11"/>
          <p:cNvSpPr txBox="1"/>
          <p:nvPr/>
        </p:nvSpPr>
        <p:spPr>
          <a:xfrm>
            <a:off x="3368675" y="2062480"/>
            <a:ext cx="2011680" cy="460375"/>
          </a:xfrm>
          <a:prstGeom prst="rect">
            <a:avLst/>
          </a:prstGeom>
          <a:noFill/>
        </p:spPr>
        <p:txBody>
          <a:bodyPr wrap="none" rtlCol="0">
            <a:spAutoFit/>
          </a:bodyPr>
          <a:p>
            <a:r>
              <a:rPr lang="zh-CN" altLang="en-US" sz="2400"/>
              <a:t>长方形的面积</a:t>
            </a:r>
            <a:endParaRPr lang="zh-CN" altLang="en-US" sz="2400"/>
          </a:p>
        </p:txBody>
      </p:sp>
      <p:sp>
        <p:nvSpPr>
          <p:cNvPr id="63" name="文本框 62"/>
          <p:cNvSpPr txBox="1"/>
          <p:nvPr/>
        </p:nvSpPr>
        <p:spPr>
          <a:xfrm>
            <a:off x="5403057" y="1998959"/>
            <a:ext cx="759460" cy="583565"/>
          </a:xfrm>
          <a:prstGeom prst="rect">
            <a:avLst/>
          </a:prstGeom>
          <a:noFill/>
        </p:spPr>
        <p:txBody>
          <a:bodyPr wrap="none" rtlCol="0">
            <a:spAutoFit/>
          </a:bodyPr>
          <a:p>
            <a:r>
              <a:rPr lang="en-US" altLang="zh-CN" sz="3200" b="1"/>
              <a:t>  = </a:t>
            </a:r>
            <a:endParaRPr lang="en-US" altLang="zh-CN" sz="3200" b="1"/>
          </a:p>
        </p:txBody>
      </p:sp>
      <p:sp>
        <p:nvSpPr>
          <p:cNvPr id="15" name="文本框 14"/>
          <p:cNvSpPr txBox="1"/>
          <p:nvPr/>
        </p:nvSpPr>
        <p:spPr>
          <a:xfrm>
            <a:off x="6185535" y="2022475"/>
            <a:ext cx="2626995" cy="583565"/>
          </a:xfrm>
          <a:prstGeom prst="rect">
            <a:avLst/>
          </a:prstGeom>
          <a:noFill/>
        </p:spPr>
        <p:txBody>
          <a:bodyPr wrap="square" rtlCol="0">
            <a:spAutoFit/>
          </a:bodyPr>
          <a:p>
            <a:pPr algn="l"/>
            <a:r>
              <a:rPr lang="zh-CN" altLang="en-US" sz="2400">
                <a:cs typeface="Arial" panose="020B0604020202020204" pitchFamily="34" charset="0"/>
                <a:sym typeface="+mn-ea"/>
              </a:rPr>
              <a:t>长</a:t>
            </a:r>
            <a:r>
              <a:rPr lang="en-US" altLang="zh-CN" sz="2400">
                <a:cs typeface="Arial" panose="020B0604020202020204" pitchFamily="34" charset="0"/>
                <a:sym typeface="+mn-ea"/>
              </a:rPr>
              <a:t>     </a:t>
            </a:r>
            <a:r>
              <a:rPr lang="zh-CN" altLang="en-US" sz="3200">
                <a:cs typeface="Arial" panose="020B0604020202020204" pitchFamily="34" charset="0"/>
                <a:sym typeface="+mn-ea"/>
              </a:rPr>
              <a:t>×</a:t>
            </a:r>
            <a:r>
              <a:rPr lang="en-US" altLang="zh-CN" sz="3200">
                <a:cs typeface="Arial" panose="020B0604020202020204" pitchFamily="34" charset="0"/>
                <a:sym typeface="+mn-ea"/>
              </a:rPr>
              <a:t>    </a:t>
            </a:r>
            <a:r>
              <a:rPr lang="zh-CN" altLang="en-US" sz="2400">
                <a:cs typeface="Arial" panose="020B0604020202020204" pitchFamily="34" charset="0"/>
                <a:sym typeface="+mn-ea"/>
              </a:rPr>
              <a:t>宽</a:t>
            </a:r>
            <a:endParaRPr lang="zh-CN" altLang="en-US" sz="2400">
              <a:cs typeface="Arial" panose="020B0604020202020204" pitchFamily="34" charset="0"/>
              <a:sym typeface="+mn-ea"/>
            </a:endParaRPr>
          </a:p>
        </p:txBody>
      </p:sp>
      <p:sp>
        <p:nvSpPr>
          <p:cNvPr id="16" name="文本框 15"/>
          <p:cNvSpPr txBox="1"/>
          <p:nvPr/>
        </p:nvSpPr>
        <p:spPr>
          <a:xfrm>
            <a:off x="5613755" y="3607388"/>
            <a:ext cx="2195081" cy="583565"/>
          </a:xfrm>
          <a:prstGeom prst="rect">
            <a:avLst/>
          </a:prstGeom>
          <a:noFill/>
        </p:spPr>
        <p:txBody>
          <a:bodyPr wrap="square" rtlCol="0">
            <a:spAutoFit/>
          </a:bodyPr>
          <a:p>
            <a:pPr algn="l"/>
            <a:r>
              <a:rPr lang="en-US" altLang="zh-CN" sz="3200" b="1">
                <a:sym typeface="+mn-ea"/>
              </a:rPr>
              <a:t>=  </a:t>
            </a:r>
            <a:r>
              <a:rPr lang="en-US" altLang="zh-CN" sz="3200" b="1">
                <a:latin typeface="Times New Roman" panose="02020603050405020304" pitchFamily="18" charset="0"/>
                <a:sym typeface="Times New Roman" panose="02020603050405020304" pitchFamily="18" charset="0"/>
              </a:rPr>
              <a:t>π</a:t>
            </a:r>
            <a:r>
              <a:rPr lang="en-US" altLang="zh-CN" sz="3200">
                <a:sym typeface="Arial" panose="020B0604020202020204" pitchFamily="34" charset="0"/>
              </a:rPr>
              <a:t>r</a:t>
            </a:r>
            <a:r>
              <a:rPr lang="zh-CN" altLang="en-US" sz="3200">
                <a:cs typeface="Arial" panose="020B0604020202020204" pitchFamily="34" charset="0"/>
                <a:sym typeface="+mn-ea"/>
              </a:rPr>
              <a:t>×</a:t>
            </a:r>
            <a:r>
              <a:rPr lang="en-US" altLang="zh-CN" sz="3200">
                <a:sym typeface="Arial" panose="020B0604020202020204" pitchFamily="34" charset="0"/>
              </a:rPr>
              <a:t>r</a:t>
            </a:r>
            <a:r>
              <a:rPr lang="en-US" altLang="zh-CN" sz="3200" b="1">
                <a:sym typeface="+mn-ea"/>
              </a:rPr>
              <a:t> </a:t>
            </a:r>
            <a:endParaRPr lang="en-US" altLang="zh-CN" sz="3200" b="1">
              <a:sym typeface="+mn-ea"/>
            </a:endParaRPr>
          </a:p>
        </p:txBody>
      </p:sp>
      <p:grpSp>
        <p:nvGrpSpPr>
          <p:cNvPr id="17" name="组合 16"/>
          <p:cNvGrpSpPr/>
          <p:nvPr/>
        </p:nvGrpSpPr>
        <p:grpSpPr>
          <a:xfrm>
            <a:off x="5613755" y="4369993"/>
            <a:ext cx="1279458" cy="583535"/>
            <a:chOff x="8479" y="7007"/>
            <a:chExt cx="2015" cy="919"/>
          </a:xfrm>
        </p:grpSpPr>
        <p:sp>
          <p:nvSpPr>
            <p:cNvPr id="18" name="文本框 17"/>
            <p:cNvSpPr txBox="1"/>
            <p:nvPr/>
          </p:nvSpPr>
          <p:spPr>
            <a:xfrm>
              <a:off x="8479" y="7007"/>
              <a:ext cx="1809" cy="919"/>
            </a:xfrm>
            <a:prstGeom prst="rect">
              <a:avLst/>
            </a:prstGeom>
            <a:noFill/>
          </p:spPr>
          <p:txBody>
            <a:bodyPr wrap="square" rtlCol="0">
              <a:spAutoFit/>
            </a:bodyPr>
            <a:p>
              <a:pPr algn="l"/>
              <a:r>
                <a:rPr lang="en-US" altLang="zh-CN" sz="3200" b="1">
                  <a:sym typeface="+mn-ea"/>
                </a:rPr>
                <a:t>=  </a:t>
              </a:r>
              <a:r>
                <a:rPr lang="en-US" altLang="zh-CN" sz="3200" b="1">
                  <a:latin typeface="Times New Roman" panose="02020603050405020304" pitchFamily="18" charset="0"/>
                  <a:sym typeface="Times New Roman" panose="02020603050405020304" pitchFamily="18" charset="0"/>
                </a:rPr>
                <a:t>π</a:t>
              </a:r>
              <a:r>
                <a:rPr lang="en-US" altLang="zh-CN" sz="3200">
                  <a:sym typeface="Arial" panose="020B0604020202020204" pitchFamily="34" charset="0"/>
                </a:rPr>
                <a:t>r</a:t>
              </a:r>
              <a:r>
                <a:rPr lang="en-US" altLang="zh-CN" sz="3200" b="1">
                  <a:sym typeface="+mn-ea"/>
                </a:rPr>
                <a:t> </a:t>
              </a:r>
              <a:endParaRPr lang="en-US" altLang="zh-CN" sz="3200" b="1">
                <a:sym typeface="+mn-ea"/>
              </a:endParaRPr>
            </a:p>
          </p:txBody>
        </p:sp>
        <p:sp>
          <p:nvSpPr>
            <p:cNvPr id="19" name="文本框 18"/>
            <p:cNvSpPr txBox="1"/>
            <p:nvPr/>
          </p:nvSpPr>
          <p:spPr>
            <a:xfrm>
              <a:off x="10006" y="7025"/>
              <a:ext cx="488" cy="580"/>
            </a:xfrm>
            <a:prstGeom prst="rect">
              <a:avLst/>
            </a:prstGeom>
            <a:noFill/>
          </p:spPr>
          <p:txBody>
            <a:bodyPr wrap="none" rtlCol="0">
              <a:spAutoFit/>
            </a:bodyPr>
            <a:p>
              <a:r>
                <a:rPr lang="en-US" altLang="zh-CN" b="1"/>
                <a:t>2</a:t>
              </a:r>
              <a:endParaRPr lang="en-US" altLang="zh-CN" b="1"/>
            </a:p>
          </p:txBody>
        </p:sp>
      </p:grpSp>
      <p:sp>
        <p:nvSpPr>
          <p:cNvPr id="20" name="文本框 19"/>
          <p:cNvSpPr txBox="1"/>
          <p:nvPr/>
        </p:nvSpPr>
        <p:spPr>
          <a:xfrm>
            <a:off x="3679825" y="2957195"/>
            <a:ext cx="1402080" cy="460375"/>
          </a:xfrm>
          <a:prstGeom prst="rect">
            <a:avLst/>
          </a:prstGeom>
          <a:noFill/>
        </p:spPr>
        <p:txBody>
          <a:bodyPr wrap="none" rtlCol="0">
            <a:spAutoFit/>
          </a:bodyPr>
          <a:p>
            <a:r>
              <a:rPr lang="zh-CN" altLang="en-US" sz="2400"/>
              <a:t>圆的面积</a:t>
            </a:r>
            <a:endParaRPr lang="zh-CN" altLang="en-US" sz="2400"/>
          </a:p>
        </p:txBody>
      </p:sp>
      <p:sp>
        <p:nvSpPr>
          <p:cNvPr id="21" name="文本框 20"/>
          <p:cNvSpPr txBox="1"/>
          <p:nvPr/>
        </p:nvSpPr>
        <p:spPr>
          <a:xfrm>
            <a:off x="5380197" y="2907009"/>
            <a:ext cx="759460" cy="583565"/>
          </a:xfrm>
          <a:prstGeom prst="rect">
            <a:avLst/>
          </a:prstGeom>
          <a:noFill/>
        </p:spPr>
        <p:txBody>
          <a:bodyPr wrap="none" rtlCol="0">
            <a:spAutoFit/>
          </a:bodyPr>
          <a:p>
            <a:r>
              <a:rPr lang="en-US" altLang="zh-CN" sz="3200" b="1"/>
              <a:t>  = </a:t>
            </a:r>
            <a:endParaRPr lang="en-US" altLang="zh-CN" sz="3200" b="1"/>
          </a:p>
        </p:txBody>
      </p:sp>
      <p:sp>
        <p:nvSpPr>
          <p:cNvPr id="22" name="文本框 21"/>
          <p:cNvSpPr txBox="1"/>
          <p:nvPr/>
        </p:nvSpPr>
        <p:spPr>
          <a:xfrm>
            <a:off x="6146165" y="2834005"/>
            <a:ext cx="3112770" cy="583565"/>
          </a:xfrm>
          <a:prstGeom prst="rect">
            <a:avLst/>
          </a:prstGeom>
          <a:noFill/>
        </p:spPr>
        <p:txBody>
          <a:bodyPr wrap="square" rtlCol="0">
            <a:spAutoFit/>
          </a:bodyPr>
          <a:p>
            <a:pPr algn="l"/>
            <a:r>
              <a:rPr lang="zh-CN" altLang="en-US" sz="2400">
                <a:cs typeface="Arial" panose="020B0604020202020204" pitchFamily="34" charset="0"/>
                <a:sym typeface="+mn-ea"/>
              </a:rPr>
              <a:t>周长的一半</a:t>
            </a:r>
            <a:r>
              <a:rPr lang="en-US" altLang="zh-CN" sz="2400">
                <a:cs typeface="Arial" panose="020B0604020202020204" pitchFamily="34" charset="0"/>
                <a:sym typeface="+mn-ea"/>
              </a:rPr>
              <a:t> </a:t>
            </a:r>
            <a:r>
              <a:rPr lang="zh-CN" altLang="en-US" sz="3200">
                <a:cs typeface="Arial" panose="020B0604020202020204" pitchFamily="34" charset="0"/>
                <a:sym typeface="+mn-ea"/>
              </a:rPr>
              <a:t>×</a:t>
            </a:r>
            <a:r>
              <a:rPr lang="en-US" altLang="zh-CN" sz="3200">
                <a:cs typeface="Arial" panose="020B0604020202020204" pitchFamily="34" charset="0"/>
                <a:sym typeface="+mn-ea"/>
              </a:rPr>
              <a:t> </a:t>
            </a:r>
            <a:r>
              <a:rPr lang="zh-CN" altLang="en-US" sz="2400">
                <a:cs typeface="Arial" panose="020B0604020202020204" pitchFamily="34" charset="0"/>
                <a:sym typeface="+mn-ea"/>
              </a:rPr>
              <a:t>半径</a:t>
            </a:r>
            <a:endParaRPr lang="zh-CN" altLang="en-US" sz="2400">
              <a:cs typeface="Arial" panose="020B0604020202020204" pitchFamily="34" charset="0"/>
              <a:sym typeface="+mn-ea"/>
            </a:endParaRPr>
          </a:p>
        </p:txBody>
      </p:sp>
      <p:sp>
        <p:nvSpPr>
          <p:cNvPr id="23" name="下箭头 22"/>
          <p:cNvSpPr/>
          <p:nvPr/>
        </p:nvSpPr>
        <p:spPr>
          <a:xfrm>
            <a:off x="4215765" y="2562860"/>
            <a:ext cx="294005" cy="35814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4202430" y="3078480"/>
            <a:ext cx="3230880" cy="460375"/>
          </a:xfrm>
          <a:prstGeom prst="rect">
            <a:avLst/>
          </a:prstGeom>
          <a:noFill/>
        </p:spPr>
        <p:txBody>
          <a:bodyPr wrap="none" rtlCol="0">
            <a:spAutoFit/>
          </a:bodyPr>
          <a:p>
            <a:r>
              <a:rPr lang="zh-CN" altLang="en-US" sz="2400"/>
              <a:t>理解圆的面积的意义。</a:t>
            </a:r>
            <a:endParaRPr lang="zh-CN" altLang="en-US" sz="2400"/>
          </a:p>
        </p:txBody>
      </p:sp>
      <p:grpSp>
        <p:nvGrpSpPr>
          <p:cNvPr id="9" name="组合 8"/>
          <p:cNvGrpSpPr/>
          <p:nvPr/>
        </p:nvGrpSpPr>
        <p:grpSpPr>
          <a:xfrm>
            <a:off x="4658360" y="1471295"/>
            <a:ext cx="2319020" cy="699770"/>
            <a:chOff x="1151" y="4374"/>
            <a:chExt cx="3652" cy="1102"/>
          </a:xfrm>
        </p:grpSpPr>
        <p:sp>
          <p:nvSpPr>
            <p:cNvPr id="7" name="圆角矩形 6"/>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447" y="4514"/>
              <a:ext cx="3088" cy="822"/>
            </a:xfrm>
            <a:prstGeom prst="rect">
              <a:avLst/>
            </a:prstGeom>
            <a:noFill/>
          </p:spPr>
          <p:txBody>
            <a:bodyPr wrap="none" rtlCol="0">
              <a:spAutoFit/>
            </a:bodyPr>
            <a:p>
              <a:r>
                <a:rPr lang="zh-CN" altLang="en-US" sz="2800"/>
                <a:t>学习任务一</a:t>
              </a:r>
              <a:endParaRPr lang="zh-CN" altLang="en-US" sz="2800"/>
            </a:p>
          </p:txBody>
        </p:sp>
      </p:gr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2" name="图片 1" descr="34dc3f89-cbe5-494c-8685-56b7402d76da"/>
          <p:cNvPicPr>
            <a:picLocks noChangeAspect="1"/>
          </p:cNvPicPr>
          <p:nvPr>
            <p:custDataLst>
              <p:tags r:id="rId2"/>
            </p:custDataLst>
          </p:nvPr>
        </p:nvPicPr>
        <p:blipFill>
          <a:blip r:embed="rId3"/>
          <a:stretch>
            <a:fillRect/>
          </a:stretch>
        </p:blipFill>
        <p:spPr>
          <a:xfrm>
            <a:off x="414020" y="4088130"/>
            <a:ext cx="3074670" cy="26644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4341" name="椭圆 14340"/>
          <p:cNvSpPr>
            <a:spLocks noChangeAspect="1"/>
          </p:cNvSpPr>
          <p:nvPr/>
        </p:nvSpPr>
        <p:spPr>
          <a:xfrm>
            <a:off x="4656420" y="1381760"/>
            <a:ext cx="2880000" cy="2880000"/>
          </a:xfrm>
          <a:prstGeom prst="ellipse">
            <a:avLst/>
          </a:prstGeom>
          <a:solidFill>
            <a:schemeClr val="accent4">
              <a:lumMod val="75000"/>
            </a:schemeClr>
          </a:solidFill>
          <a:ln w="57150" cap="flat" cmpd="sng">
            <a:solidFill>
              <a:srgbClr val="00B050"/>
            </a:solidFill>
            <a:prstDash val="solid"/>
            <a:headEnd type="none" w="med" len="med"/>
            <a:tailEnd type="none" w="med" len="med"/>
          </a:ln>
        </p:spPr>
        <p:txBody>
          <a:bodyPr/>
          <a:p>
            <a:endParaRPr lang="zh-CN" altLang="en-US">
              <a:solidFill>
                <a:schemeClr val="tx1"/>
              </a:solidFill>
            </a:endParaRPr>
          </a:p>
        </p:txBody>
      </p:sp>
      <p:sp>
        <p:nvSpPr>
          <p:cNvPr id="14339" name="椭圆 14338"/>
          <p:cNvSpPr>
            <a:spLocks noChangeAspect="1"/>
          </p:cNvSpPr>
          <p:nvPr/>
        </p:nvSpPr>
        <p:spPr>
          <a:xfrm>
            <a:off x="4655785" y="1381760"/>
            <a:ext cx="2880000" cy="2880000"/>
          </a:xfrm>
          <a:prstGeom prst="ellipse">
            <a:avLst/>
          </a:prstGeom>
          <a:solidFill>
            <a:srgbClr val="FF0000"/>
          </a:solidFill>
          <a:ln w="57150" cap="flat" cmpd="sng">
            <a:solidFill>
              <a:srgbClr val="0070C0"/>
            </a:solidFill>
            <a:prstDash val="solid"/>
            <a:headEnd type="none" w="med" len="med"/>
            <a:tailEnd type="none" w="med" len="med"/>
          </a:ln>
        </p:spPr>
        <p:txBody>
          <a:bodyPr/>
          <a:p>
            <a:endParaRPr lang="zh-CN" altLang="en-US">
              <a:solidFill>
                <a:schemeClr val="tx1"/>
              </a:solidFill>
            </a:endParaRPr>
          </a:p>
        </p:txBody>
      </p:sp>
      <p:sp>
        <p:nvSpPr>
          <p:cNvPr id="14340" name="文本框 14339"/>
          <p:cNvSpPr txBox="1"/>
          <p:nvPr/>
        </p:nvSpPr>
        <p:spPr>
          <a:xfrm>
            <a:off x="3955415" y="4888230"/>
            <a:ext cx="4799330" cy="460375"/>
          </a:xfrm>
          <a:prstGeom prst="rect">
            <a:avLst/>
          </a:prstGeom>
          <a:noFill/>
          <a:ln w="9525">
            <a:noFill/>
          </a:ln>
        </p:spPr>
        <p:txBody>
          <a:bodyPr wrap="square">
            <a:spAutoFit/>
          </a:bodyPr>
          <a:p>
            <a:pPr>
              <a:spcBef>
                <a:spcPct val="50000"/>
              </a:spcBef>
            </a:pPr>
            <a:r>
              <a:rPr lang="zh-CN" altLang="en-US" sz="2400">
                <a:solidFill>
                  <a:schemeClr val="tx1"/>
                </a:solidFill>
                <a:latin typeface="Times New Roman" panose="02020603050405020304" pitchFamily="18" charset="0"/>
              </a:rPr>
              <a:t>圆所占平面的大小叫做圆的面积。</a:t>
            </a:r>
            <a:endParaRPr lang="zh-CN" altLang="en-US" sz="2400">
              <a:solidFill>
                <a:schemeClr val="tx1"/>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wipe(down)">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 calcmode="lin" valueType="num">
                                      <p:cBhvr additive="base">
                                        <p:cTn id="12" dur="500" fill="hold"/>
                                        <p:tgtEl>
                                          <p:spTgt spid="14340"/>
                                        </p:tgtEl>
                                        <p:attrNameLst>
                                          <p:attrName>ppt_x</p:attrName>
                                        </p:attrNameLst>
                                      </p:cBhvr>
                                      <p:tavLst>
                                        <p:tav tm="0">
                                          <p:val>
                                            <p:strVal val="#ppt_x"/>
                                          </p:val>
                                        </p:tav>
                                        <p:tav tm="100000">
                                          <p:val>
                                            <p:strVal val="#ppt_x"/>
                                          </p:val>
                                        </p:tav>
                                      </p:tavLst>
                                    </p:anim>
                                    <p:anim calcmode="lin" valueType="num">
                                      <p:cBhvr additive="base">
                                        <p:cTn id="13"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p:bldP spid="1434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3620135" y="2829560"/>
            <a:ext cx="4754880" cy="1198880"/>
          </a:xfrm>
          <a:prstGeom prst="rect">
            <a:avLst/>
          </a:prstGeom>
          <a:noFill/>
        </p:spPr>
        <p:txBody>
          <a:bodyPr wrap="none" rtlCol="0">
            <a:spAutoFit/>
          </a:bodyPr>
          <a:p>
            <a:pPr algn="ctr">
              <a:lnSpc>
                <a:spcPct val="150000"/>
              </a:lnSpc>
            </a:pPr>
            <a:r>
              <a:rPr lang="zh-CN" altLang="en-US" sz="2400"/>
              <a:t>回忆之前学过的平面图形的面积，</a:t>
            </a:r>
            <a:endParaRPr lang="zh-CN" altLang="en-US" sz="2400"/>
          </a:p>
          <a:p>
            <a:pPr algn="ctr">
              <a:lnSpc>
                <a:spcPct val="150000"/>
              </a:lnSpc>
            </a:pPr>
            <a:r>
              <a:rPr lang="zh-CN" altLang="en-US" sz="2400"/>
              <a:t>它们是怎样转化的呢？</a:t>
            </a:r>
            <a:endParaRPr lang="zh-CN" altLang="en-US" sz="2400"/>
          </a:p>
        </p:txBody>
      </p:sp>
      <p:grpSp>
        <p:nvGrpSpPr>
          <p:cNvPr id="9" name="组合 8"/>
          <p:cNvGrpSpPr/>
          <p:nvPr/>
        </p:nvGrpSpPr>
        <p:grpSpPr>
          <a:xfrm>
            <a:off x="4658360" y="1471295"/>
            <a:ext cx="2319020" cy="699770"/>
            <a:chOff x="1151" y="4374"/>
            <a:chExt cx="3652" cy="1102"/>
          </a:xfrm>
        </p:grpSpPr>
        <p:sp>
          <p:nvSpPr>
            <p:cNvPr id="7" name="圆角矩形 6"/>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447" y="4514"/>
              <a:ext cx="3088" cy="822"/>
            </a:xfrm>
            <a:prstGeom prst="rect">
              <a:avLst/>
            </a:prstGeom>
            <a:noFill/>
          </p:spPr>
          <p:txBody>
            <a:bodyPr wrap="none" rtlCol="0">
              <a:spAutoFit/>
            </a:bodyPr>
            <a:p>
              <a:r>
                <a:rPr lang="zh-CN" altLang="en-US" sz="2800"/>
                <a:t>学习任务二</a:t>
              </a:r>
              <a:endParaRPr lang="zh-CN" altLang="en-US" sz="2800"/>
            </a:p>
          </p:txBody>
        </p:sp>
      </p:grpSp>
      <p:pic>
        <p:nvPicPr>
          <p:cNvPr id="3" name="图片 2" descr="34dc3f89-cbe5-494c-8685-56b7402d76da"/>
          <p:cNvPicPr>
            <a:picLocks noChangeAspect="1"/>
          </p:cNvPicPr>
          <p:nvPr>
            <p:custDataLst>
              <p:tags r:id="rId2"/>
            </p:custDataLst>
          </p:nvPr>
        </p:nvPicPr>
        <p:blipFill>
          <a:blip r:embed="rId3"/>
          <a:stretch>
            <a:fillRect/>
          </a:stretch>
        </p:blipFill>
        <p:spPr>
          <a:xfrm>
            <a:off x="414020" y="4088130"/>
            <a:ext cx="3074670" cy="266446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1" name="转化思想">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5223533" y="851669"/>
            <a:ext cx="993140" cy="521970"/>
          </a:xfrm>
          <a:prstGeom prst="rect">
            <a:avLst/>
          </a:prstGeom>
          <a:noFill/>
          <a:ln w="28575">
            <a:solidFill>
              <a:srgbClr val="E3473B"/>
            </a:solidFill>
          </a:ln>
        </p:spPr>
        <p:txBody>
          <a:bodyPr wrap="none" rtlCol="0">
            <a:spAutoFit/>
          </a:bodyPr>
          <a:p>
            <a:r>
              <a:rPr lang="zh-CN" altLang="en-US" sz="2800"/>
              <a:t>转</a:t>
            </a:r>
            <a:r>
              <a:rPr lang="en-US" altLang="zh-CN" sz="2800"/>
              <a:t> </a:t>
            </a:r>
            <a:r>
              <a:rPr lang="zh-CN" altLang="en-US" sz="2800"/>
              <a:t>化</a:t>
            </a:r>
            <a:endParaRPr lang="zh-CN" altLang="en-US" sz="2800"/>
          </a:p>
        </p:txBody>
      </p:sp>
      <p:grpSp>
        <p:nvGrpSpPr>
          <p:cNvPr id="13" name="组合 12"/>
          <p:cNvGrpSpPr/>
          <p:nvPr/>
        </p:nvGrpSpPr>
        <p:grpSpPr>
          <a:xfrm>
            <a:off x="2950365" y="2189545"/>
            <a:ext cx="1979192" cy="681954"/>
            <a:chOff x="4031" y="3259"/>
            <a:chExt cx="3117" cy="1074"/>
          </a:xfrm>
        </p:grpSpPr>
        <p:sp>
          <p:nvSpPr>
            <p:cNvPr id="6" name="Freeform 4"/>
            <p:cNvSpPr/>
            <p:nvPr/>
          </p:nvSpPr>
          <p:spPr bwMode="auto">
            <a:xfrm>
              <a:off x="4904" y="3259"/>
              <a:ext cx="2245" cy="1075"/>
            </a:xfrm>
            <a:custGeom>
              <a:avLst/>
              <a:gdLst>
                <a:gd name="T0" fmla="*/ 0 w 1815"/>
                <a:gd name="T1" fmla="*/ 0 h 1043"/>
                <a:gd name="T2" fmla="*/ 2147483647 w 1815"/>
                <a:gd name="T3" fmla="*/ 0 h 1043"/>
                <a:gd name="T4" fmla="*/ 2147483647 w 1815"/>
                <a:gd name="T5" fmla="*/ 2147483647 h 1043"/>
                <a:gd name="T6" fmla="*/ 0 w 1815"/>
                <a:gd name="T7" fmla="*/ 2147483647 h 1043"/>
                <a:gd name="T8" fmla="*/ 0 w 1815"/>
                <a:gd name="T9" fmla="*/ 0 h 1043"/>
                <a:gd name="T10" fmla="*/ 0 60000 65536"/>
                <a:gd name="T11" fmla="*/ 0 60000 65536"/>
                <a:gd name="T12" fmla="*/ 0 60000 65536"/>
                <a:gd name="T13" fmla="*/ 0 60000 65536"/>
                <a:gd name="T14" fmla="*/ 0 60000 65536"/>
                <a:gd name="T15" fmla="*/ 0 w 1815"/>
                <a:gd name="T16" fmla="*/ 0 h 1043"/>
                <a:gd name="T17" fmla="*/ 1815 w 1815"/>
                <a:gd name="T18" fmla="*/ 1043 h 1043"/>
              </a:gdLst>
              <a:ahLst/>
              <a:cxnLst>
                <a:cxn ang="T10">
                  <a:pos x="T0" y="T1"/>
                </a:cxn>
                <a:cxn ang="T11">
                  <a:pos x="T2" y="T3"/>
                </a:cxn>
                <a:cxn ang="T12">
                  <a:pos x="T4" y="T5"/>
                </a:cxn>
                <a:cxn ang="T13">
                  <a:pos x="T6" y="T7"/>
                </a:cxn>
                <a:cxn ang="T14">
                  <a:pos x="T8" y="T9"/>
                </a:cxn>
              </a:cxnLst>
              <a:rect l="T15" t="T16" r="T17" b="T18"/>
              <a:pathLst>
                <a:path w="1815" h="1043">
                  <a:moveTo>
                    <a:pt x="0" y="0"/>
                  </a:moveTo>
                  <a:lnTo>
                    <a:pt x="1815" y="0"/>
                  </a:lnTo>
                  <a:lnTo>
                    <a:pt x="1089" y="1043"/>
                  </a:lnTo>
                  <a:lnTo>
                    <a:pt x="0" y="1043"/>
                  </a:lnTo>
                  <a:lnTo>
                    <a:pt x="0" y="0"/>
                  </a:lnTo>
                  <a:close/>
                </a:path>
              </a:pathLst>
            </a:custGeom>
            <a:solidFill>
              <a:srgbClr val="00B050"/>
            </a:solidFill>
            <a:ln w="28575">
              <a:solidFill>
                <a:schemeClr val="tx1"/>
              </a:solidFill>
            </a:ln>
            <a:extLst>
              <a:ext uri="{91240B29-F687-4F45-9708-019B960494DF}">
                <a14:hiddenLine xmlns:a14="http://schemas.microsoft.com/office/drawing/2010/main" w="9525">
                  <a:solidFill>
                    <a:srgbClr val="000000"/>
                  </a:solidFill>
                  <a:round/>
                </a14:hiddenLine>
              </a:ext>
            </a:extLst>
          </p:spPr>
          <p:txBody>
            <a:bodyPr wrap="none" lIns="67496" tIns="35098" rIns="67496" bIns="35098" anchor="ctr"/>
            <a:p>
              <a:pPr algn="ctr" fontAlgn="base">
                <a:spcBef>
                  <a:spcPct val="0"/>
                </a:spcBef>
                <a:spcAft>
                  <a:spcPct val="0"/>
                </a:spcAft>
              </a:pPr>
              <a:endParaRPr lang="zh-CN" altLang="en-US" sz="2700" b="1">
                <a:solidFill>
                  <a:prstClr val="black"/>
                </a:solidFill>
                <a:latin typeface="楷体" panose="02010609060101010101" pitchFamily="49" charset="-122"/>
                <a:ea typeface="楷体" panose="02010609060101010101" pitchFamily="49" charset="-122"/>
              </a:endParaRPr>
            </a:p>
          </p:txBody>
        </p:sp>
        <p:sp>
          <p:nvSpPr>
            <p:cNvPr id="4" name="Freeform 22"/>
            <p:cNvSpPr/>
            <p:nvPr/>
          </p:nvSpPr>
          <p:spPr bwMode="auto">
            <a:xfrm>
              <a:off x="4031" y="3259"/>
              <a:ext cx="873" cy="1075"/>
            </a:xfrm>
            <a:custGeom>
              <a:avLst/>
              <a:gdLst>
                <a:gd name="T0" fmla="*/ 2147483647 w 725"/>
                <a:gd name="T1" fmla="*/ 0 h 1043"/>
                <a:gd name="T2" fmla="*/ 0 w 725"/>
                <a:gd name="T3" fmla="*/ 2147483647 h 1043"/>
                <a:gd name="T4" fmla="*/ 2147483647 w 725"/>
                <a:gd name="T5" fmla="*/ 2147483647 h 1043"/>
                <a:gd name="T6" fmla="*/ 2147483647 w 725"/>
                <a:gd name="T7" fmla="*/ 0 h 1043"/>
                <a:gd name="T8" fmla="*/ 0 60000 65536"/>
                <a:gd name="T9" fmla="*/ 0 60000 65536"/>
                <a:gd name="T10" fmla="*/ 0 60000 65536"/>
                <a:gd name="T11" fmla="*/ 0 60000 65536"/>
                <a:gd name="T12" fmla="*/ 0 w 725"/>
                <a:gd name="T13" fmla="*/ 0 h 1043"/>
                <a:gd name="T14" fmla="*/ 725 w 725"/>
                <a:gd name="T15" fmla="*/ 1043 h 1043"/>
              </a:gdLst>
              <a:ahLst/>
              <a:cxnLst>
                <a:cxn ang="T8">
                  <a:pos x="T0" y="T1"/>
                </a:cxn>
                <a:cxn ang="T9">
                  <a:pos x="T2" y="T3"/>
                </a:cxn>
                <a:cxn ang="T10">
                  <a:pos x="T4" y="T5"/>
                </a:cxn>
                <a:cxn ang="T11">
                  <a:pos x="T6" y="T7"/>
                </a:cxn>
              </a:cxnLst>
              <a:rect l="T12" t="T13" r="T14" b="T15"/>
              <a:pathLst>
                <a:path w="725" h="1043">
                  <a:moveTo>
                    <a:pt x="725" y="0"/>
                  </a:moveTo>
                  <a:lnTo>
                    <a:pt x="0" y="1043"/>
                  </a:lnTo>
                  <a:lnTo>
                    <a:pt x="725" y="1043"/>
                  </a:lnTo>
                  <a:lnTo>
                    <a:pt x="725" y="0"/>
                  </a:lnTo>
                  <a:close/>
                </a:path>
              </a:pathLst>
            </a:custGeom>
            <a:solidFill>
              <a:srgbClr val="00B050"/>
            </a:solidFill>
            <a:ln w="28575">
              <a:solidFill>
                <a:schemeClr val="tx1"/>
              </a:solidFill>
            </a:ln>
            <a:extLst>
              <a:ext uri="{91240B29-F687-4F45-9708-019B960494DF}">
                <a14:hiddenLine xmlns:a14="http://schemas.microsoft.com/office/drawing/2010/main" w="9525">
                  <a:solidFill>
                    <a:srgbClr val="000000"/>
                  </a:solidFill>
                  <a:round/>
                </a14:hiddenLine>
              </a:ext>
            </a:extLst>
          </p:spPr>
          <p:txBody>
            <a:bodyPr wrap="none" lIns="67496" tIns="35098" rIns="67496" bIns="35098" anchor="ctr"/>
            <a:p>
              <a:pPr algn="ctr" fontAlgn="base">
                <a:spcBef>
                  <a:spcPct val="0"/>
                </a:spcBef>
                <a:spcAft>
                  <a:spcPct val="0"/>
                </a:spcAft>
              </a:pPr>
              <a:endParaRPr lang="zh-CN" altLang="en-US" sz="2700" b="1">
                <a:solidFill>
                  <a:prstClr val="black"/>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5807068" y="2145732"/>
            <a:ext cx="1424866" cy="692114"/>
            <a:chOff x="8749" y="3244"/>
            <a:chExt cx="2244" cy="1090"/>
          </a:xfrm>
        </p:grpSpPr>
        <p:sp>
          <p:nvSpPr>
            <p:cNvPr id="14" name="Freeform 4"/>
            <p:cNvSpPr/>
            <p:nvPr/>
          </p:nvSpPr>
          <p:spPr bwMode="auto">
            <a:xfrm>
              <a:off x="8749" y="3259"/>
              <a:ext cx="2245" cy="1075"/>
            </a:xfrm>
            <a:custGeom>
              <a:avLst/>
              <a:gdLst>
                <a:gd name="T0" fmla="*/ 0 w 1815"/>
                <a:gd name="T1" fmla="*/ 0 h 1043"/>
                <a:gd name="T2" fmla="*/ 2147483647 w 1815"/>
                <a:gd name="T3" fmla="*/ 0 h 1043"/>
                <a:gd name="T4" fmla="*/ 2147483647 w 1815"/>
                <a:gd name="T5" fmla="*/ 2147483647 h 1043"/>
                <a:gd name="T6" fmla="*/ 0 w 1815"/>
                <a:gd name="T7" fmla="*/ 2147483647 h 1043"/>
                <a:gd name="T8" fmla="*/ 0 w 1815"/>
                <a:gd name="T9" fmla="*/ 0 h 1043"/>
                <a:gd name="T10" fmla="*/ 0 60000 65536"/>
                <a:gd name="T11" fmla="*/ 0 60000 65536"/>
                <a:gd name="T12" fmla="*/ 0 60000 65536"/>
                <a:gd name="T13" fmla="*/ 0 60000 65536"/>
                <a:gd name="T14" fmla="*/ 0 60000 65536"/>
                <a:gd name="T15" fmla="*/ 0 w 1815"/>
                <a:gd name="T16" fmla="*/ 0 h 1043"/>
                <a:gd name="T17" fmla="*/ 1815 w 1815"/>
                <a:gd name="T18" fmla="*/ 1043 h 1043"/>
              </a:gdLst>
              <a:ahLst/>
              <a:cxnLst>
                <a:cxn ang="T10">
                  <a:pos x="T0" y="T1"/>
                </a:cxn>
                <a:cxn ang="T11">
                  <a:pos x="T2" y="T3"/>
                </a:cxn>
                <a:cxn ang="T12">
                  <a:pos x="T4" y="T5"/>
                </a:cxn>
                <a:cxn ang="T13">
                  <a:pos x="T6" y="T7"/>
                </a:cxn>
                <a:cxn ang="T14">
                  <a:pos x="T8" y="T9"/>
                </a:cxn>
              </a:cxnLst>
              <a:rect l="T15" t="T16" r="T17" b="T18"/>
              <a:pathLst>
                <a:path w="1815" h="1043">
                  <a:moveTo>
                    <a:pt x="0" y="0"/>
                  </a:moveTo>
                  <a:lnTo>
                    <a:pt x="1815" y="0"/>
                  </a:lnTo>
                  <a:lnTo>
                    <a:pt x="1089" y="1043"/>
                  </a:lnTo>
                  <a:lnTo>
                    <a:pt x="0" y="1043"/>
                  </a:lnTo>
                  <a:lnTo>
                    <a:pt x="0" y="0"/>
                  </a:lnTo>
                  <a:close/>
                </a:path>
              </a:pathLst>
            </a:custGeom>
            <a:solidFill>
              <a:srgbClr val="00B050"/>
            </a:solidFill>
            <a:ln w="28575">
              <a:solidFill>
                <a:schemeClr val="tx1"/>
              </a:solidFill>
            </a:ln>
            <a:extLst>
              <a:ext uri="{91240B29-F687-4F45-9708-019B960494DF}">
                <a14:hiddenLine xmlns:a14="http://schemas.microsoft.com/office/drawing/2010/main" w="9525">
                  <a:solidFill>
                    <a:srgbClr val="000000"/>
                  </a:solidFill>
                  <a:round/>
                </a14:hiddenLine>
              </a:ext>
            </a:extLst>
          </p:spPr>
          <p:txBody>
            <a:bodyPr wrap="none" lIns="67496" tIns="35098" rIns="67496" bIns="35098" anchor="ctr"/>
            <a:p>
              <a:pPr algn="ctr" fontAlgn="base">
                <a:spcBef>
                  <a:spcPct val="0"/>
                </a:spcBef>
                <a:spcAft>
                  <a:spcPct val="0"/>
                </a:spcAft>
              </a:pPr>
              <a:endParaRPr lang="zh-CN" altLang="en-US" sz="2700" b="1">
                <a:solidFill>
                  <a:prstClr val="black"/>
                </a:solidFill>
                <a:latin typeface="楷体" panose="02010609060101010101" pitchFamily="49" charset="-122"/>
                <a:ea typeface="楷体" panose="02010609060101010101" pitchFamily="49" charset="-122"/>
              </a:endParaRPr>
            </a:p>
          </p:txBody>
        </p:sp>
        <p:sp>
          <p:nvSpPr>
            <p:cNvPr id="15" name="Freeform 22"/>
            <p:cNvSpPr/>
            <p:nvPr/>
          </p:nvSpPr>
          <p:spPr bwMode="auto">
            <a:xfrm>
              <a:off x="10106" y="3244"/>
              <a:ext cx="873" cy="1091"/>
            </a:xfrm>
            <a:custGeom>
              <a:avLst/>
              <a:gdLst>
                <a:gd name="T0" fmla="*/ 2147483647 w 725"/>
                <a:gd name="T1" fmla="*/ 0 h 1043"/>
                <a:gd name="T2" fmla="*/ 0 w 725"/>
                <a:gd name="T3" fmla="*/ 2147483647 h 1043"/>
                <a:gd name="T4" fmla="*/ 2147483647 w 725"/>
                <a:gd name="T5" fmla="*/ 2147483647 h 1043"/>
                <a:gd name="T6" fmla="*/ 2147483647 w 725"/>
                <a:gd name="T7" fmla="*/ 0 h 1043"/>
                <a:gd name="T8" fmla="*/ 0 60000 65536"/>
                <a:gd name="T9" fmla="*/ 0 60000 65536"/>
                <a:gd name="T10" fmla="*/ 0 60000 65536"/>
                <a:gd name="T11" fmla="*/ 0 60000 65536"/>
                <a:gd name="T12" fmla="*/ 0 w 725"/>
                <a:gd name="T13" fmla="*/ 0 h 1043"/>
                <a:gd name="T14" fmla="*/ 725 w 725"/>
                <a:gd name="T15" fmla="*/ 1043 h 1043"/>
              </a:gdLst>
              <a:ahLst/>
              <a:cxnLst>
                <a:cxn ang="T8">
                  <a:pos x="T0" y="T1"/>
                </a:cxn>
                <a:cxn ang="T9">
                  <a:pos x="T2" y="T3"/>
                </a:cxn>
                <a:cxn ang="T10">
                  <a:pos x="T4" y="T5"/>
                </a:cxn>
                <a:cxn ang="T11">
                  <a:pos x="T6" y="T7"/>
                </a:cxn>
              </a:cxnLst>
              <a:rect l="T12" t="T13" r="T14" b="T15"/>
              <a:pathLst>
                <a:path w="725" h="1043">
                  <a:moveTo>
                    <a:pt x="725" y="0"/>
                  </a:moveTo>
                  <a:lnTo>
                    <a:pt x="0" y="1043"/>
                  </a:lnTo>
                  <a:lnTo>
                    <a:pt x="725" y="1043"/>
                  </a:lnTo>
                  <a:lnTo>
                    <a:pt x="725" y="0"/>
                  </a:lnTo>
                  <a:close/>
                </a:path>
              </a:pathLst>
            </a:custGeom>
            <a:solidFill>
              <a:srgbClr val="00B050"/>
            </a:solidFill>
            <a:ln w="28575">
              <a:solidFill>
                <a:schemeClr val="tx1"/>
              </a:solidFill>
            </a:ln>
            <a:extLst>
              <a:ext uri="{91240B29-F687-4F45-9708-019B960494DF}">
                <a14:hiddenLine xmlns:a14="http://schemas.microsoft.com/office/drawing/2010/main" w="9525">
                  <a:solidFill>
                    <a:srgbClr val="000000"/>
                  </a:solidFill>
                  <a:round/>
                </a14:hiddenLine>
              </a:ext>
            </a:extLst>
          </p:spPr>
          <p:txBody>
            <a:bodyPr wrap="none" lIns="67496" tIns="35098" rIns="67496" bIns="35098" anchor="ctr"/>
            <a:p>
              <a:pPr algn="ctr" fontAlgn="base">
                <a:spcBef>
                  <a:spcPct val="0"/>
                </a:spcBef>
                <a:spcAft>
                  <a:spcPct val="0"/>
                </a:spcAft>
              </a:pPr>
              <a:endParaRPr lang="zh-CN" altLang="en-US" sz="2700" b="1">
                <a:solidFill>
                  <a:prstClr val="black"/>
                </a:solidFill>
                <a:latin typeface="楷体" panose="02010609060101010101" pitchFamily="49" charset="-122"/>
                <a:ea typeface="楷体" panose="02010609060101010101" pitchFamily="49" charset="-122"/>
              </a:endParaRPr>
            </a:p>
          </p:txBody>
        </p:sp>
      </p:grpSp>
      <p:cxnSp>
        <p:nvCxnSpPr>
          <p:cNvPr id="17" name="直接箭头连接符 16"/>
          <p:cNvCxnSpPr/>
          <p:nvPr/>
        </p:nvCxnSpPr>
        <p:spPr>
          <a:xfrm>
            <a:off x="5144178" y="2510203"/>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7644662" y="2502583"/>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等腰三角形 18"/>
          <p:cNvSpPr/>
          <p:nvPr/>
        </p:nvSpPr>
        <p:spPr>
          <a:xfrm>
            <a:off x="3283088" y="3178805"/>
            <a:ext cx="1412801" cy="657826"/>
          </a:xfrm>
          <a:prstGeom prst="triangle">
            <a:avLst>
              <a:gd name="adj" fmla="val 20808"/>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箭头连接符 19"/>
          <p:cNvCxnSpPr/>
          <p:nvPr/>
        </p:nvCxnSpPr>
        <p:spPr>
          <a:xfrm>
            <a:off x="5144178" y="3503908"/>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等腰三角形 20"/>
          <p:cNvSpPr/>
          <p:nvPr/>
        </p:nvSpPr>
        <p:spPr>
          <a:xfrm>
            <a:off x="5807068" y="3178805"/>
            <a:ext cx="1412801" cy="657826"/>
          </a:xfrm>
          <a:prstGeom prst="triangle">
            <a:avLst>
              <a:gd name="adj" fmla="val 20808"/>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等腰三角形 21"/>
          <p:cNvSpPr/>
          <p:nvPr/>
        </p:nvSpPr>
        <p:spPr>
          <a:xfrm rot="10800000">
            <a:off x="6111852" y="3188329"/>
            <a:ext cx="1412801" cy="657826"/>
          </a:xfrm>
          <a:prstGeom prst="triangle">
            <a:avLst>
              <a:gd name="adj" fmla="val 20808"/>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3" name="直接箭头连接符 22"/>
          <p:cNvCxnSpPr/>
          <p:nvPr/>
        </p:nvCxnSpPr>
        <p:spPr>
          <a:xfrm>
            <a:off x="7647837" y="3433426"/>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3389762" y="4352851"/>
            <a:ext cx="1199453" cy="573375"/>
          </a:xfrm>
          <a:custGeom>
            <a:avLst/>
            <a:gdLst>
              <a:gd name="connsiteX0" fmla="*/ 0 w 4258"/>
              <a:gd name="connsiteY0" fmla="*/ 2523 h 2523"/>
              <a:gd name="connsiteX1" fmla="*/ 970 w 4258"/>
              <a:gd name="connsiteY1" fmla="*/ 16 h 2523"/>
              <a:gd name="connsiteX2" fmla="*/ 2720 w 4258"/>
              <a:gd name="connsiteY2" fmla="*/ 0 h 2523"/>
              <a:gd name="connsiteX3" fmla="*/ 4258 w 4258"/>
              <a:gd name="connsiteY3" fmla="*/ 2523 h 2523"/>
              <a:gd name="connsiteX4" fmla="*/ 0 w 4258"/>
              <a:gd name="connsiteY4" fmla="*/ 2523 h 2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8" h="2523">
                <a:moveTo>
                  <a:pt x="0" y="2523"/>
                </a:moveTo>
                <a:lnTo>
                  <a:pt x="970" y="16"/>
                </a:lnTo>
                <a:lnTo>
                  <a:pt x="2720" y="0"/>
                </a:lnTo>
                <a:lnTo>
                  <a:pt x="4258" y="2523"/>
                </a:lnTo>
                <a:lnTo>
                  <a:pt x="0" y="2523"/>
                </a:lnTo>
                <a:close/>
              </a:path>
            </a:pathLst>
          </a:cu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5" name="直接箭头连接符 24"/>
          <p:cNvCxnSpPr/>
          <p:nvPr/>
        </p:nvCxnSpPr>
        <p:spPr>
          <a:xfrm>
            <a:off x="5144178" y="4635411"/>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5676900" y="4352851"/>
            <a:ext cx="1199453" cy="573375"/>
          </a:xfrm>
          <a:custGeom>
            <a:avLst/>
            <a:gdLst>
              <a:gd name="connsiteX0" fmla="*/ 0 w 4258"/>
              <a:gd name="connsiteY0" fmla="*/ 2523 h 2523"/>
              <a:gd name="connsiteX1" fmla="*/ 970 w 4258"/>
              <a:gd name="connsiteY1" fmla="*/ 16 h 2523"/>
              <a:gd name="connsiteX2" fmla="*/ 2720 w 4258"/>
              <a:gd name="connsiteY2" fmla="*/ 0 h 2523"/>
              <a:gd name="connsiteX3" fmla="*/ 4258 w 4258"/>
              <a:gd name="connsiteY3" fmla="*/ 2523 h 2523"/>
              <a:gd name="connsiteX4" fmla="*/ 0 w 4258"/>
              <a:gd name="connsiteY4" fmla="*/ 2523 h 2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8" h="2523">
                <a:moveTo>
                  <a:pt x="0" y="2523"/>
                </a:moveTo>
                <a:lnTo>
                  <a:pt x="970" y="16"/>
                </a:lnTo>
                <a:lnTo>
                  <a:pt x="2720" y="0"/>
                </a:lnTo>
                <a:lnTo>
                  <a:pt x="4258" y="2523"/>
                </a:lnTo>
                <a:lnTo>
                  <a:pt x="0" y="2523"/>
                </a:lnTo>
                <a:close/>
              </a:path>
            </a:pathLst>
          </a:cu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nvSpPr>
        <p:spPr>
          <a:xfrm rot="10800000">
            <a:off x="6445210" y="4352851"/>
            <a:ext cx="1199453" cy="573375"/>
          </a:xfrm>
          <a:custGeom>
            <a:avLst/>
            <a:gdLst>
              <a:gd name="connsiteX0" fmla="*/ 0 w 4258"/>
              <a:gd name="connsiteY0" fmla="*/ 2523 h 2523"/>
              <a:gd name="connsiteX1" fmla="*/ 970 w 4258"/>
              <a:gd name="connsiteY1" fmla="*/ 16 h 2523"/>
              <a:gd name="connsiteX2" fmla="*/ 2720 w 4258"/>
              <a:gd name="connsiteY2" fmla="*/ 0 h 2523"/>
              <a:gd name="connsiteX3" fmla="*/ 4258 w 4258"/>
              <a:gd name="connsiteY3" fmla="*/ 2523 h 2523"/>
              <a:gd name="connsiteX4" fmla="*/ 0 w 4258"/>
              <a:gd name="connsiteY4" fmla="*/ 2523 h 2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8" h="2523">
                <a:moveTo>
                  <a:pt x="0" y="2523"/>
                </a:moveTo>
                <a:lnTo>
                  <a:pt x="970" y="16"/>
                </a:lnTo>
                <a:lnTo>
                  <a:pt x="2720" y="0"/>
                </a:lnTo>
                <a:lnTo>
                  <a:pt x="4258" y="2523"/>
                </a:lnTo>
                <a:lnTo>
                  <a:pt x="0" y="2523"/>
                </a:lnTo>
                <a:close/>
              </a:path>
            </a:pathLst>
          </a:cu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0" name="直接箭头连接符 29"/>
          <p:cNvCxnSpPr/>
          <p:nvPr/>
        </p:nvCxnSpPr>
        <p:spPr>
          <a:xfrm>
            <a:off x="7647837" y="4665255"/>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8277089" y="2145732"/>
            <a:ext cx="3906317" cy="521943"/>
            <a:chOff x="6289" y="9519"/>
            <a:chExt cx="4722" cy="822"/>
          </a:xfrm>
        </p:grpSpPr>
        <p:sp>
          <p:nvSpPr>
            <p:cNvPr id="32" name="文本框 31"/>
            <p:cNvSpPr txBox="1"/>
            <p:nvPr/>
          </p:nvSpPr>
          <p:spPr>
            <a:xfrm>
              <a:off x="6289" y="9519"/>
              <a:ext cx="4722" cy="822"/>
            </a:xfrm>
            <a:prstGeom prst="rect">
              <a:avLst/>
            </a:prstGeom>
            <a:noFill/>
          </p:spPr>
          <p:txBody>
            <a:bodyPr wrap="square" rtlCol="0">
              <a:spAutoFit/>
            </a:bodyPr>
            <a:p>
              <a:pPr algn="l"/>
              <a:r>
                <a:rPr lang="en-US" altLang="zh-CN" sz="2800">
                  <a:cs typeface="Arial" panose="020B0604020202020204" pitchFamily="34" charset="0"/>
                </a:rPr>
                <a:t>S           = </a:t>
              </a:r>
              <a:r>
                <a:rPr lang="zh-CN" altLang="en-US" sz="2800">
                  <a:cs typeface="Arial" panose="020B0604020202020204" pitchFamily="34" charset="0"/>
                  <a:sym typeface="+mn-ea"/>
                </a:rPr>
                <a:t>ɑ</a:t>
              </a:r>
              <a:r>
                <a:rPr lang="en-US" altLang="zh-CN" sz="2800">
                  <a:cs typeface="Arial" panose="020B0604020202020204" pitchFamily="34" charset="0"/>
                </a:rPr>
                <a:t> </a:t>
              </a:r>
              <a:r>
                <a:rPr lang="zh-CN" altLang="en-US" sz="2800">
                  <a:cs typeface="Arial" panose="020B0604020202020204" pitchFamily="34" charset="0"/>
                  <a:sym typeface="+mn-ea"/>
                </a:rPr>
                <a:t>×</a:t>
              </a:r>
              <a:r>
                <a:rPr lang="en-US" altLang="zh-CN" sz="2800">
                  <a:cs typeface="Arial" panose="020B0604020202020204" pitchFamily="34" charset="0"/>
                </a:rPr>
                <a:t> h</a:t>
              </a:r>
              <a:endParaRPr lang="en-US" altLang="zh-CN" sz="2800">
                <a:cs typeface="Arial" panose="020B0604020202020204" pitchFamily="34" charset="0"/>
              </a:endParaRPr>
            </a:p>
          </p:txBody>
        </p:sp>
        <p:sp>
          <p:nvSpPr>
            <p:cNvPr id="33" name="文本框 32"/>
            <p:cNvSpPr txBox="1"/>
            <p:nvPr/>
          </p:nvSpPr>
          <p:spPr>
            <a:xfrm>
              <a:off x="6594" y="9858"/>
              <a:ext cx="2088" cy="483"/>
            </a:xfrm>
            <a:prstGeom prst="rect">
              <a:avLst/>
            </a:prstGeom>
            <a:noFill/>
          </p:spPr>
          <p:txBody>
            <a:bodyPr wrap="square" rtlCol="0">
              <a:spAutoFit/>
            </a:bodyPr>
            <a:p>
              <a:r>
                <a:rPr lang="zh-CN" altLang="en-US" sz="1400" b="1"/>
                <a:t>平行四边形</a:t>
              </a:r>
              <a:r>
                <a:rPr lang="en-US" altLang="zh-CN" sz="1400" b="1"/>
                <a:t> </a:t>
              </a:r>
              <a:endParaRPr lang="en-US" altLang="zh-CN" sz="1400" b="1"/>
            </a:p>
          </p:txBody>
        </p:sp>
      </p:grpSp>
      <p:grpSp>
        <p:nvGrpSpPr>
          <p:cNvPr id="34" name="组合 33"/>
          <p:cNvGrpSpPr/>
          <p:nvPr/>
        </p:nvGrpSpPr>
        <p:grpSpPr>
          <a:xfrm>
            <a:off x="8311377" y="3114673"/>
            <a:ext cx="4347246" cy="521943"/>
            <a:chOff x="6289" y="9519"/>
            <a:chExt cx="5255" cy="822"/>
          </a:xfrm>
        </p:grpSpPr>
        <p:sp>
          <p:nvSpPr>
            <p:cNvPr id="35" name="文本框 34"/>
            <p:cNvSpPr txBox="1"/>
            <p:nvPr/>
          </p:nvSpPr>
          <p:spPr>
            <a:xfrm>
              <a:off x="6289" y="9519"/>
              <a:ext cx="5255" cy="822"/>
            </a:xfrm>
            <a:prstGeom prst="rect">
              <a:avLst/>
            </a:prstGeom>
            <a:noFill/>
          </p:spPr>
          <p:txBody>
            <a:bodyPr wrap="square" rtlCol="0">
              <a:spAutoFit/>
            </a:bodyPr>
            <a:p>
              <a:pPr algn="l"/>
              <a:r>
                <a:rPr lang="en-US" altLang="zh-CN" sz="2800">
                  <a:cs typeface="Arial" panose="020B0604020202020204" pitchFamily="34" charset="0"/>
                </a:rPr>
                <a:t>S       = </a:t>
              </a:r>
              <a:r>
                <a:rPr lang="zh-CN" altLang="en-US" sz="2800">
                  <a:cs typeface="Arial" panose="020B0604020202020204" pitchFamily="34" charset="0"/>
                  <a:sym typeface="+mn-ea"/>
                </a:rPr>
                <a:t>ɑ</a:t>
              </a:r>
              <a:r>
                <a:rPr lang="en-US" altLang="zh-CN" sz="2800">
                  <a:cs typeface="Arial" panose="020B0604020202020204" pitchFamily="34" charset="0"/>
                </a:rPr>
                <a:t> </a:t>
              </a:r>
              <a:r>
                <a:rPr lang="zh-CN" altLang="en-US" sz="2800">
                  <a:cs typeface="Arial" panose="020B0604020202020204" pitchFamily="34" charset="0"/>
                  <a:sym typeface="+mn-ea"/>
                </a:rPr>
                <a:t>×</a:t>
              </a:r>
              <a:r>
                <a:rPr lang="en-US" altLang="zh-CN" sz="2800">
                  <a:cs typeface="Arial" panose="020B0604020202020204" pitchFamily="34" charset="0"/>
                </a:rPr>
                <a:t> h </a:t>
              </a:r>
              <a:r>
                <a:rPr lang="zh-CN" altLang="en-US" sz="2800">
                  <a:sym typeface="+mn-ea"/>
                </a:rPr>
                <a:t>÷</a:t>
              </a:r>
              <a:r>
                <a:rPr lang="en-US" altLang="zh-CN" sz="2800">
                  <a:sym typeface="+mn-ea"/>
                </a:rPr>
                <a:t> 2</a:t>
              </a:r>
              <a:r>
                <a:rPr lang="en-US" altLang="zh-CN" sz="2800">
                  <a:cs typeface="Arial" panose="020B0604020202020204" pitchFamily="34" charset="0"/>
                </a:rPr>
                <a:t> </a:t>
              </a:r>
              <a:endParaRPr lang="en-US" altLang="zh-CN" sz="2800">
                <a:cs typeface="Arial" panose="020B0604020202020204" pitchFamily="34" charset="0"/>
              </a:endParaRPr>
            </a:p>
          </p:txBody>
        </p:sp>
        <p:sp>
          <p:nvSpPr>
            <p:cNvPr id="36" name="文本框 35"/>
            <p:cNvSpPr txBox="1"/>
            <p:nvPr/>
          </p:nvSpPr>
          <p:spPr>
            <a:xfrm>
              <a:off x="6678" y="9858"/>
              <a:ext cx="1037" cy="483"/>
            </a:xfrm>
            <a:prstGeom prst="rect">
              <a:avLst/>
            </a:prstGeom>
            <a:noFill/>
          </p:spPr>
          <p:txBody>
            <a:bodyPr wrap="square" rtlCol="0">
              <a:spAutoFit/>
            </a:bodyPr>
            <a:p>
              <a:r>
                <a:rPr lang="zh-CN" altLang="en-US" sz="1400" b="1"/>
                <a:t>三角形</a:t>
              </a:r>
              <a:endParaRPr lang="zh-CN" altLang="en-US" sz="1400" b="1"/>
            </a:p>
          </p:txBody>
        </p:sp>
      </p:grpSp>
      <p:grpSp>
        <p:nvGrpSpPr>
          <p:cNvPr id="37" name="组合 36"/>
          <p:cNvGrpSpPr/>
          <p:nvPr/>
        </p:nvGrpSpPr>
        <p:grpSpPr>
          <a:xfrm>
            <a:off x="8282726" y="4347771"/>
            <a:ext cx="5337474" cy="530832"/>
            <a:chOff x="6457" y="9624"/>
            <a:chExt cx="6452" cy="836"/>
          </a:xfrm>
        </p:grpSpPr>
        <p:sp>
          <p:nvSpPr>
            <p:cNvPr id="38" name="文本框 37"/>
            <p:cNvSpPr txBox="1"/>
            <p:nvPr/>
          </p:nvSpPr>
          <p:spPr>
            <a:xfrm>
              <a:off x="6457" y="9624"/>
              <a:ext cx="6452" cy="822"/>
            </a:xfrm>
            <a:prstGeom prst="rect">
              <a:avLst/>
            </a:prstGeom>
            <a:noFill/>
          </p:spPr>
          <p:txBody>
            <a:bodyPr wrap="square" rtlCol="0">
              <a:spAutoFit/>
            </a:bodyPr>
            <a:p>
              <a:pPr algn="l"/>
              <a:r>
                <a:rPr lang="en-US" altLang="zh-CN" sz="2800">
                  <a:cs typeface="Arial" panose="020B0604020202020204" pitchFamily="34" charset="0"/>
                </a:rPr>
                <a:t>S     = (</a:t>
              </a:r>
              <a:r>
                <a:rPr lang="zh-CN" altLang="en-US" sz="2800">
                  <a:cs typeface="Arial" panose="020B0604020202020204" pitchFamily="34" charset="0"/>
                  <a:sym typeface="+mn-ea"/>
                </a:rPr>
                <a:t>ɑ</a:t>
              </a:r>
              <a:r>
                <a:rPr lang="en-US" altLang="zh-CN" sz="2800">
                  <a:cs typeface="Arial" panose="020B0604020202020204" pitchFamily="34" charset="0"/>
                  <a:sym typeface="+mn-ea"/>
                </a:rPr>
                <a:t>+b)</a:t>
              </a:r>
              <a:r>
                <a:rPr lang="zh-CN" altLang="en-US" sz="2800">
                  <a:cs typeface="Arial" panose="020B0604020202020204" pitchFamily="34" charset="0"/>
                  <a:sym typeface="+mn-ea"/>
                </a:rPr>
                <a:t>×</a:t>
              </a:r>
              <a:r>
                <a:rPr lang="en-US" altLang="zh-CN" sz="2800">
                  <a:cs typeface="Arial" panose="020B0604020202020204" pitchFamily="34" charset="0"/>
                </a:rPr>
                <a:t> h</a:t>
              </a:r>
              <a:r>
                <a:rPr lang="zh-CN" altLang="en-US" sz="2800">
                  <a:sym typeface="+mn-ea"/>
                </a:rPr>
                <a:t>÷</a:t>
              </a:r>
              <a:r>
                <a:rPr lang="en-US" altLang="zh-CN" sz="2800">
                  <a:sym typeface="+mn-ea"/>
                </a:rPr>
                <a:t>2</a:t>
              </a:r>
              <a:r>
                <a:rPr lang="en-US" altLang="zh-CN" sz="2800">
                  <a:cs typeface="Arial" panose="020B0604020202020204" pitchFamily="34" charset="0"/>
                </a:rPr>
                <a:t> </a:t>
              </a:r>
              <a:endParaRPr lang="en-US" altLang="zh-CN" sz="2800">
                <a:cs typeface="Arial" panose="020B0604020202020204" pitchFamily="34" charset="0"/>
              </a:endParaRPr>
            </a:p>
          </p:txBody>
        </p:sp>
        <p:sp>
          <p:nvSpPr>
            <p:cNvPr id="39" name="文本框 38"/>
            <p:cNvSpPr txBox="1"/>
            <p:nvPr/>
          </p:nvSpPr>
          <p:spPr>
            <a:xfrm>
              <a:off x="6762" y="9977"/>
              <a:ext cx="1494" cy="483"/>
            </a:xfrm>
            <a:prstGeom prst="rect">
              <a:avLst/>
            </a:prstGeom>
            <a:noFill/>
          </p:spPr>
          <p:txBody>
            <a:bodyPr wrap="square" rtlCol="0">
              <a:spAutoFit/>
            </a:bodyPr>
            <a:p>
              <a:r>
                <a:rPr lang="zh-CN" altLang="en-US" sz="1400" b="1"/>
                <a:t>梯形</a:t>
              </a:r>
              <a:endParaRPr lang="zh-CN" altLang="en-US" sz="1400" b="1"/>
            </a:p>
          </p:txBody>
        </p:sp>
      </p:grpSp>
      <p:sp>
        <p:nvSpPr>
          <p:cNvPr id="40" name="椭圆 39"/>
          <p:cNvSpPr/>
          <p:nvPr/>
        </p:nvSpPr>
        <p:spPr>
          <a:xfrm>
            <a:off x="741320" y="2667675"/>
            <a:ext cx="1152000" cy="1153100"/>
          </a:xfrm>
          <a:prstGeom prst="ellipse">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1" name="直接箭头连接符 40"/>
          <p:cNvCxnSpPr/>
          <p:nvPr/>
        </p:nvCxnSpPr>
        <p:spPr>
          <a:xfrm>
            <a:off x="2169361" y="3349629"/>
            <a:ext cx="540357" cy="762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83225" y="1373612"/>
            <a:ext cx="1402080" cy="460375"/>
          </a:xfrm>
          <a:prstGeom prst="rect">
            <a:avLst/>
          </a:prstGeom>
          <a:noFill/>
        </p:spPr>
        <p:txBody>
          <a:bodyPr wrap="none" rtlCol="0">
            <a:spAutoFit/>
          </a:bodyPr>
          <a:p>
            <a:r>
              <a:rPr lang="zh-CN" altLang="en-US" sz="2400" b="1"/>
              <a:t>曲线图形</a:t>
            </a:r>
            <a:endParaRPr lang="zh-CN" altLang="en-US" sz="2400" b="1"/>
          </a:p>
        </p:txBody>
      </p:sp>
      <p:sp>
        <p:nvSpPr>
          <p:cNvPr id="43" name="文本框 42"/>
          <p:cNvSpPr txBox="1"/>
          <p:nvPr/>
        </p:nvSpPr>
        <p:spPr>
          <a:xfrm>
            <a:off x="3223403" y="1373612"/>
            <a:ext cx="1402080" cy="460375"/>
          </a:xfrm>
          <a:prstGeom prst="rect">
            <a:avLst/>
          </a:prstGeom>
          <a:noFill/>
        </p:spPr>
        <p:txBody>
          <a:bodyPr wrap="none" rtlCol="0">
            <a:spAutoFit/>
          </a:bodyPr>
          <a:p>
            <a:r>
              <a:rPr lang="zh-CN" altLang="en-US" sz="2400" b="1"/>
              <a:t>直线图形</a:t>
            </a:r>
            <a:endParaRPr lang="zh-CN" altLang="en-US" sz="2400" b="1"/>
          </a:p>
        </p:txBody>
      </p:sp>
      <p:cxnSp>
        <p:nvCxnSpPr>
          <p:cNvPr id="45" name="直接连接符 44"/>
          <p:cNvCxnSpPr/>
          <p:nvPr/>
        </p:nvCxnSpPr>
        <p:spPr>
          <a:xfrm>
            <a:off x="2872265" y="5181475"/>
            <a:ext cx="2152538" cy="0"/>
          </a:xfrm>
          <a:prstGeom prst="line">
            <a:avLst/>
          </a:prstGeom>
          <a:ln w="88900"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4996863" y="1990165"/>
            <a:ext cx="6985" cy="3240000"/>
          </a:xfrm>
          <a:prstGeom prst="line">
            <a:avLst/>
          </a:prstGeom>
          <a:ln w="88900"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844325" y="2011754"/>
            <a:ext cx="2152538" cy="0"/>
          </a:xfrm>
          <a:prstGeom prst="line">
            <a:avLst/>
          </a:prstGeom>
          <a:ln w="88900"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864644" y="3771882"/>
            <a:ext cx="7620" cy="1440000"/>
          </a:xfrm>
          <a:prstGeom prst="line">
            <a:avLst/>
          </a:prstGeom>
          <a:ln w="88900"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60200" y="2011754"/>
            <a:ext cx="7620" cy="2066182"/>
          </a:xfrm>
          <a:prstGeom prst="line">
            <a:avLst/>
          </a:prstGeom>
          <a:ln w="88900"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737235" y="2668905"/>
            <a:ext cx="1152000" cy="115200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left)">
                                      <p:cBhvr>
                                        <p:cTn id="31" dur="500"/>
                                        <p:tgtEl>
                                          <p:spTgt spid="43"/>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1000"/>
                            </p:stCondLst>
                            <p:childTnLst>
                              <p:par>
                                <p:cTn id="37" presetID="22" presetClass="entr" presetSubtype="4"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childTnLst>
                          </p:cTn>
                        </p:par>
                        <p:par>
                          <p:cTn id="40" fill="hold">
                            <p:stCondLst>
                              <p:cond delay="1500"/>
                            </p:stCondLst>
                            <p:childTnLst>
                              <p:par>
                                <p:cTn id="41" presetID="22" presetClass="entr" presetSubtype="2"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right)">
                                      <p:cBhvr>
                                        <p:cTn id="43" dur="500"/>
                                        <p:tgtEl>
                                          <p:spTgt spid="47"/>
                                        </p:tgtEl>
                                      </p:cBhvr>
                                    </p:animEffect>
                                  </p:childTnLst>
                                </p:cTn>
                              </p:par>
                            </p:childTnLst>
                          </p:cTn>
                        </p:par>
                        <p:par>
                          <p:cTn id="44" fill="hold">
                            <p:stCondLst>
                              <p:cond delay="2000"/>
                            </p:stCondLst>
                            <p:childTnLst>
                              <p:par>
                                <p:cTn id="45" presetID="22" presetClass="entr" presetSubtype="1"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0" grpId="0" bldLvl="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6" name="文本框 5"/>
          <p:cNvSpPr txBox="1"/>
          <p:nvPr/>
        </p:nvSpPr>
        <p:spPr>
          <a:xfrm>
            <a:off x="2101850" y="2888615"/>
            <a:ext cx="7498080" cy="1753235"/>
          </a:xfrm>
          <a:prstGeom prst="rect">
            <a:avLst/>
          </a:prstGeom>
          <a:noFill/>
        </p:spPr>
        <p:txBody>
          <a:bodyPr wrap="none" rtlCol="0">
            <a:spAutoFit/>
          </a:bodyPr>
          <a:p>
            <a:pPr algn="l">
              <a:lnSpc>
                <a:spcPct val="150000"/>
              </a:lnSpc>
            </a:pPr>
            <a:r>
              <a:rPr lang="zh-CN" altLang="en-US" sz="2400"/>
              <a:t>动手操作：利用剪拼的方法，把圆平均分成若干等份，</a:t>
            </a:r>
            <a:endParaRPr lang="zh-CN" altLang="en-US" sz="2400"/>
          </a:p>
          <a:p>
            <a:pPr algn="l">
              <a:lnSpc>
                <a:spcPct val="150000"/>
              </a:lnSpc>
            </a:pPr>
            <a:r>
              <a:rPr lang="en-US" altLang="zh-CN" sz="2400"/>
              <a:t>                  </a:t>
            </a:r>
            <a:r>
              <a:rPr lang="zh-CN" altLang="en-US" sz="2400"/>
              <a:t>剪开后，用这些近似于等腰三角形的小纸</a:t>
            </a:r>
            <a:endParaRPr lang="zh-CN" altLang="en-US" sz="2400"/>
          </a:p>
          <a:p>
            <a:pPr algn="l">
              <a:lnSpc>
                <a:spcPct val="150000"/>
              </a:lnSpc>
            </a:pPr>
            <a:r>
              <a:rPr lang="en-US" altLang="zh-CN" sz="2400"/>
              <a:t>                  </a:t>
            </a:r>
            <a:r>
              <a:rPr lang="zh-CN" altLang="en-US" sz="2400"/>
              <a:t>片拼一拼，看看你能发现什么。</a:t>
            </a:r>
            <a:endParaRPr lang="zh-CN" altLang="en-US" sz="2400"/>
          </a:p>
        </p:txBody>
      </p:sp>
      <p:grpSp>
        <p:nvGrpSpPr>
          <p:cNvPr id="8" name="组合 7"/>
          <p:cNvGrpSpPr/>
          <p:nvPr/>
        </p:nvGrpSpPr>
        <p:grpSpPr>
          <a:xfrm>
            <a:off x="2910840" y="4820920"/>
            <a:ext cx="4725670" cy="1201420"/>
            <a:chOff x="4584" y="7793"/>
            <a:chExt cx="7442" cy="1892"/>
          </a:xfrm>
        </p:grpSpPr>
        <p:pic>
          <p:nvPicPr>
            <p:cNvPr id="5" name="图片 4" descr="81659598-4df0-42b7-9006-38b12fa79385"/>
            <p:cNvPicPr>
              <a:picLocks noChangeAspect="1"/>
            </p:cNvPicPr>
            <p:nvPr/>
          </p:nvPicPr>
          <p:blipFill>
            <a:blip r:embed="rId2"/>
            <a:stretch>
              <a:fillRect/>
            </a:stretch>
          </p:blipFill>
          <p:spPr>
            <a:xfrm>
              <a:off x="4584" y="7793"/>
              <a:ext cx="7443" cy="1893"/>
            </a:xfrm>
            <a:prstGeom prst="rect">
              <a:avLst/>
            </a:prstGeom>
          </p:spPr>
        </p:pic>
        <p:sp>
          <p:nvSpPr>
            <p:cNvPr id="7" name="文本框 6"/>
            <p:cNvSpPr txBox="1"/>
            <p:nvPr/>
          </p:nvSpPr>
          <p:spPr>
            <a:xfrm>
              <a:off x="5124" y="8440"/>
              <a:ext cx="6048" cy="725"/>
            </a:xfrm>
            <a:prstGeom prst="rect">
              <a:avLst/>
            </a:prstGeom>
            <a:noFill/>
          </p:spPr>
          <p:txBody>
            <a:bodyPr wrap="none" rtlCol="0">
              <a:spAutoFit/>
            </a:bodyPr>
            <a:p>
              <a:r>
                <a:rPr lang="zh-CN" altLang="en-US" sz="2400">
                  <a:solidFill>
                    <a:srgbClr val="FF0000"/>
                  </a:solidFill>
                </a:rPr>
                <a:t>使用剪刀时要注意安全哦！</a:t>
              </a:r>
              <a:endParaRPr lang="zh-CN" altLang="en-US" sz="2400">
                <a:solidFill>
                  <a:srgbClr val="FF0000"/>
                </a:solidFill>
              </a:endParaRPr>
            </a:p>
          </p:txBody>
        </p:sp>
      </p:grpSp>
      <p:grpSp>
        <p:nvGrpSpPr>
          <p:cNvPr id="9" name="组合 8"/>
          <p:cNvGrpSpPr/>
          <p:nvPr/>
        </p:nvGrpSpPr>
        <p:grpSpPr>
          <a:xfrm>
            <a:off x="4658360" y="1471295"/>
            <a:ext cx="2319020" cy="699770"/>
            <a:chOff x="1151" y="4374"/>
            <a:chExt cx="3652" cy="1102"/>
          </a:xfrm>
        </p:grpSpPr>
        <p:sp>
          <p:nvSpPr>
            <p:cNvPr id="11" name="圆角矩形 10"/>
            <p:cNvSpPr/>
            <p:nvPr/>
          </p:nvSpPr>
          <p:spPr>
            <a:xfrm>
              <a:off x="1151" y="4374"/>
              <a:ext cx="3652"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447" y="4514"/>
              <a:ext cx="3088" cy="822"/>
            </a:xfrm>
            <a:prstGeom prst="rect">
              <a:avLst/>
            </a:prstGeom>
            <a:noFill/>
          </p:spPr>
          <p:txBody>
            <a:bodyPr wrap="none" rtlCol="0">
              <a:spAutoFit/>
            </a:bodyPr>
            <a:p>
              <a:r>
                <a:rPr lang="zh-CN" altLang="en-US" sz="2800"/>
                <a:t>学习任务三</a:t>
              </a:r>
              <a:endParaRPr lang="zh-CN" altLang="en-US" sz="280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学生剪拼">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p="http://schemas.openxmlformats.org/presentationml/2006/main">
  <p:tag name="KSO_WM_UNIT_PLACING_PICTURE_USER_VIEWPORT" val="{&quot;height&quot;:10800,&quot;width&quot;:12462}"/>
</p:tagLst>
</file>

<file path=ppt/tags/tag2.xml><?xml version="1.0" encoding="utf-8"?>
<p:tagLst xmlns:p="http://schemas.openxmlformats.org/presentationml/2006/main">
  <p:tag name="KSO_WM_UNIT_PLACING_PICTURE_USER_VIEWPORT" val="{&quot;height&quot;:10800,&quot;width&quot;:12462}"/>
</p:tagLst>
</file>

<file path=ppt/tags/tag3.xml><?xml version="1.0" encoding="utf-8"?>
<p:tagLst xmlns:p="http://schemas.openxmlformats.org/presentationml/2006/main">
  <p:tag name="KSO_WM_MEDIACOVER_FLAG" val="1"/>
  <p:tag name="KSO_WM_UNIT_MEDIACOVER_BTN_STATE" val="1"/>
  <p:tag name="KSO_WM_UNIT_MEDIACOVER_BTNRECT" val="9025*4825*1149*1149"/>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xml><?xml version="1.0" encoding="utf-8"?>
<p:tagLst xmlns:p="http://schemas.openxmlformats.org/presentationml/2006/main">
  <p:tag name="KSO_WM_MEDIACOVER_FLAG" val="1"/>
  <p:tag name="KSO_WM_UNIT_MEDIACOVER_BTN_STATE" val="1"/>
  <p:tag name="KSO_WM_UNIT_MEDIACOVER_BTNRECT" val="9025*4825*1149*1149"/>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5.xml><?xml version="1.0" encoding="utf-8"?>
<p:tagLst xmlns:p="http://schemas.openxmlformats.org/presentationml/2006/main">
  <p:tag name="KSO_WM_MEDIACOVER_FLAG" val="1"/>
  <p:tag name="KSO_WM_UNIT_MEDIACOVER_BTN_STATE" val="1"/>
  <p:tag name="KSO_WM_UNIT_MEDIACOVER_BTNRECT" val="8905*4825*1149*1149"/>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xml><?xml version="1.0" encoding="utf-8"?>
<p:tagLst xmlns:p="http://schemas.openxmlformats.org/presentationml/2006/main">
  <p:tag name="KSO_WM_UNIT_PLACING_PICTURE_USER_VIEWPORT" val="{&quot;height&quot;:2371,&quot;width&quot;:6698}"/>
</p:tagLst>
</file>

<file path=ppt/tags/tag7.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1133</Words>
  <Application>WPS 演示</Application>
  <PresentationFormat>宽屏</PresentationFormat>
  <Paragraphs>258</Paragraphs>
  <Slides>22</Slides>
  <Notes>0</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1</vt:i4>
      </vt:variant>
      <vt:variant>
        <vt:lpstr>幻灯片标题</vt:lpstr>
      </vt:variant>
      <vt:variant>
        <vt:i4>22</vt:i4>
      </vt:variant>
    </vt:vector>
  </HeadingPairs>
  <TitlesOfParts>
    <vt:vector size="39"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902F89BC007F4C669040434F302CFEB3</vt:lpwstr>
  </property>
</Properties>
</file>