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59" r:id="rId5"/>
    <p:sldId id="260" r:id="rId6"/>
    <p:sldId id="261" r:id="rId7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58" r:id="rId21"/>
    <p:sldId id="277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b="0" strike="noStrike" noProof="1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2052" name="幻灯片图像占位符 819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8196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b="0" strike="noStrike" noProof="1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92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70" name="文本占位符 921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 indent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717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22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2" name="文本占位符 12290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 indent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102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Text Box 2"/>
          <p:cNvSpPr txBox="1"/>
          <p:nvPr/>
        </p:nvSpPr>
        <p:spPr>
          <a:xfrm>
            <a:off x="1763713" y="1052513"/>
            <a:ext cx="5956300" cy="338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zh-CN" sz="5400" b="0" dirty="0">
                <a:latin typeface="Arial" panose="020B0604020202020204" pitchFamily="34" charset="0"/>
                <a:ea typeface="宋体" panose="02010600030101010101" pitchFamily="2" charset="-122"/>
              </a:rPr>
              <a:t>Unit 3</a:t>
            </a:r>
            <a:endParaRPr lang="en-US" altLang="zh-CN" sz="5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5400" b="0" dirty="0">
                <a:latin typeface="Arial" panose="020B0604020202020204" pitchFamily="34" charset="0"/>
                <a:ea typeface="宋体" panose="02010600030101010101" pitchFamily="2" charset="-122"/>
              </a:rPr>
              <a:t>Winter in Canada </a:t>
            </a:r>
            <a:endParaRPr lang="en-US" altLang="zh-CN" sz="5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5400" b="0" dirty="0">
                <a:latin typeface="Arial" panose="020B0604020202020204" pitchFamily="34" charset="0"/>
                <a:ea typeface="宋体" panose="02010600030101010101" pitchFamily="2" charset="-122"/>
              </a:rPr>
              <a:t>Lesson 14</a:t>
            </a:r>
            <a:endParaRPr lang="zh-CN" altLang="zh-CN" sz="54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5400" b="0" dirty="0">
                <a:latin typeface="Arial" panose="020B0604020202020204" pitchFamily="34" charset="0"/>
                <a:ea typeface="宋体" panose="02010600030101010101" pitchFamily="2" charset="-122"/>
              </a:rPr>
              <a:t>Snow! It’s Winter!</a:t>
            </a:r>
            <a:endParaRPr lang="zh-CN" altLang="zh-CN" sz="5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7409" descr="Dann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3478213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圆角矩形标注 17410"/>
          <p:cNvSpPr/>
          <p:nvPr/>
        </p:nvSpPr>
        <p:spPr>
          <a:xfrm>
            <a:off x="3563938" y="1557338"/>
            <a:ext cx="5329237" cy="5040312"/>
          </a:xfrm>
          <a:prstGeom prst="wedgeRoundRectCallout">
            <a:avLst>
              <a:gd name="adj1" fmla="val -75500"/>
              <a:gd name="adj2" fmla="val -3960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851275" y="1628775"/>
            <a:ext cx="5468938" cy="466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Oh, no! I’m going to take 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off my winter hat and scarf.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I’m too hot.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8433" descr="Dann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765175"/>
            <a:ext cx="3478212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圆角矩形标注 18434"/>
          <p:cNvSpPr/>
          <p:nvPr/>
        </p:nvSpPr>
        <p:spPr>
          <a:xfrm>
            <a:off x="3563938" y="1628775"/>
            <a:ext cx="5329237" cy="4968875"/>
          </a:xfrm>
          <a:prstGeom prst="wedgeRoundRectCallout">
            <a:avLst>
              <a:gd name="adj1" fmla="val -75500"/>
              <a:gd name="adj2" fmla="val -36551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779838" y="1773238"/>
            <a:ext cx="5565775" cy="466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Oh, no! I’m 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cold. I’m going to put on my winter hat and scarf again . 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9457" descr="Dann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92150"/>
            <a:ext cx="3478212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圆角矩形标注 19458"/>
          <p:cNvSpPr/>
          <p:nvPr/>
        </p:nvSpPr>
        <p:spPr>
          <a:xfrm>
            <a:off x="3635375" y="1916113"/>
            <a:ext cx="5329238" cy="3024187"/>
          </a:xfrm>
          <a:prstGeom prst="wedgeRoundRectCallout">
            <a:avLst>
              <a:gd name="adj1" fmla="val -75500"/>
              <a:gd name="adj2" fmla="val -27898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4030663" y="2349500"/>
            <a:ext cx="5113337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Oh , no ! I’m hot again. </a:t>
            </a:r>
            <a:endParaRPr lang="en-US" altLang="zh-CN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14"/>
          <p:cNvGrpSpPr/>
          <p:nvPr/>
        </p:nvGrpSpPr>
        <p:grpSpPr>
          <a:xfrm>
            <a:off x="914400" y="341313"/>
            <a:ext cx="7239000" cy="5983287"/>
            <a:chOff x="600" y="167"/>
            <a:chExt cx="4560" cy="3769"/>
          </a:xfrm>
        </p:grpSpPr>
        <p:pic>
          <p:nvPicPr>
            <p:cNvPr id="17410" name="Picture 12"/>
            <p:cNvPicPr>
              <a:picLocks noChangeAspect="1"/>
            </p:cNvPicPr>
            <p:nvPr/>
          </p:nvPicPr>
          <p:blipFill>
            <a:blip r:embed="rId1"/>
            <a:srcRect l="5882" t="9412" r="62093" b="48235"/>
            <a:stretch>
              <a:fillRect/>
            </a:stretch>
          </p:blipFill>
          <p:spPr>
            <a:xfrm>
              <a:off x="600" y="167"/>
              <a:ext cx="4560" cy="37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1" name="Picture 13"/>
            <p:cNvPicPr>
              <a:picLocks noChangeAspect="1"/>
            </p:cNvPicPr>
            <p:nvPr/>
          </p:nvPicPr>
          <p:blipFill>
            <a:blip r:embed="rId2"/>
            <a:srcRect l="6190" t="18051" r="78094" b="66286"/>
            <a:stretch>
              <a:fillRect/>
            </a:stretch>
          </p:blipFill>
          <p:spPr>
            <a:xfrm>
              <a:off x="672" y="912"/>
              <a:ext cx="2208" cy="14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4"/>
          <p:cNvPicPr>
            <a:picLocks noChangeAspect="1"/>
          </p:cNvPicPr>
          <p:nvPr/>
        </p:nvPicPr>
        <p:blipFill>
          <a:blip r:embed="rId1"/>
          <a:srcRect l="5882" t="51242" r="62093" b="10065"/>
          <a:stretch>
            <a:fillRect/>
          </a:stretch>
        </p:blipFill>
        <p:spPr>
          <a:xfrm>
            <a:off x="647700" y="465138"/>
            <a:ext cx="7848600" cy="592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26625"/>
          <p:cNvSpPr>
            <a:spLocks noGrp="1"/>
          </p:cNvSpPr>
          <p:nvPr>
            <p:ph idx="1"/>
          </p:nvPr>
        </p:nvSpPr>
        <p:spPr>
          <a:xfrm>
            <a:off x="179388" y="333375"/>
            <a:ext cx="8964612" cy="6335713"/>
          </a:xfrm>
        </p:spPr>
        <p:txBody>
          <a:bodyPr anchor="t" anchorCtr="0"/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下面各句中有处错误，找出并改正。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1. Here is your scarf and hat.</a:t>
            </a:r>
            <a:endParaRPr lang="en-US" altLang="zh-CN" sz="4000" b="1">
              <a:solidFill>
                <a:srgbClr val="000000"/>
              </a:solidFill>
            </a:endParaRPr>
          </a:p>
          <a:p>
            <a:pPr>
              <a:buNone/>
            </a:pPr>
            <a:endParaRPr lang="en-US" altLang="zh-CN" sz="4000" b="1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2. Jenny and Li Ming puts on their winter hats.</a:t>
            </a:r>
            <a:endParaRPr lang="en-US" altLang="zh-CN" sz="4000" b="1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3. What do you like to do at winter?</a:t>
            </a:r>
            <a:endParaRPr lang="en-US" altLang="zh-CN" sz="4000" b="1">
              <a:solidFill>
                <a:srgbClr val="000000"/>
              </a:solidFill>
            </a:endParaRPr>
          </a:p>
          <a:p>
            <a:pPr>
              <a:buNone/>
            </a:pPr>
            <a:endParaRPr lang="en-US" altLang="zh-CN" sz="4000" b="1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4. Danny puts his scarf</a:t>
            </a:r>
            <a:r>
              <a:rPr lang="en-US" altLang="zh-CN" sz="4000" b="1"/>
              <a:t>. </a:t>
            </a:r>
            <a:endParaRPr lang="en-US" altLang="zh-CN" sz="4000" b="1"/>
          </a:p>
        </p:txBody>
      </p:sp>
      <p:sp>
        <p:nvSpPr>
          <p:cNvPr id="26627" name="文本框 26626"/>
          <p:cNvSpPr txBox="1"/>
          <p:nvPr/>
        </p:nvSpPr>
        <p:spPr>
          <a:xfrm>
            <a:off x="3132138" y="1577975"/>
            <a:ext cx="2470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is---are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4211638" y="3141663"/>
            <a:ext cx="30321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puts---put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3132138" y="4508500"/>
            <a:ext cx="26606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 --- in 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3851275" y="5734050"/>
            <a:ext cx="44132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puts---put on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/>
              <a:t>1.</a:t>
            </a:r>
            <a:r>
              <a:rPr lang="zh-CN" altLang="zh-CN"/>
              <a:t>背诵单词和课文</a:t>
            </a:r>
            <a:endParaRPr lang="zh-CN" altLang="zh-CN"/>
          </a:p>
          <a:p>
            <a:r>
              <a:rPr lang="en-US" altLang="zh-CN"/>
              <a:t>2.</a:t>
            </a:r>
            <a:r>
              <a:rPr lang="zh-CN" altLang="en-US"/>
              <a:t>练习对话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掌握介词</a:t>
            </a:r>
            <a:r>
              <a:rPr lang="en-US" altLang="zh-CN"/>
              <a:t>at</a:t>
            </a:r>
            <a:r>
              <a:rPr lang="zh-CN" altLang="en-US"/>
              <a:t>，</a:t>
            </a:r>
            <a:r>
              <a:rPr lang="en-US" altLang="zh-CN"/>
              <a:t>in</a:t>
            </a:r>
            <a:r>
              <a:rPr lang="zh-CN" altLang="en-US"/>
              <a:t>的用法。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3073"/>
          <p:cNvSpPr/>
          <p:nvPr/>
        </p:nvSpPr>
        <p:spPr>
          <a:xfrm>
            <a:off x="1116013" y="2133600"/>
            <a:ext cx="6769100" cy="23749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noFill/>
                <a:latin typeface="黑体" panose="02010609060101010101" charset="-122"/>
                <a:ea typeface="黑体" panose="02010609060101010101" charset="-122"/>
              </a:rPr>
              <a:t>Good-bye!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8" descr="0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0"/>
            <a:ext cx="5257800" cy="400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矩形 5122"/>
          <p:cNvSpPr/>
          <p:nvPr/>
        </p:nvSpPr>
        <p:spPr>
          <a:xfrm>
            <a:off x="0" y="3933825"/>
            <a:ext cx="9144000" cy="1366838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5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1.Put on your winter clothes!</a:t>
            </a:r>
            <a:endParaRPr lang="en-US" altLang="zh-CN" sz="5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145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538" y="3284538"/>
            <a:ext cx="4716462" cy="357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0" y="0"/>
            <a:ext cx="8964613" cy="3751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Today is Saturday, December </a:t>
            </a:r>
            <a:r>
              <a:rPr lang="en-US" altLang="zh-CN" sz="48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ninth</a:t>
            </a:r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altLang="zh-CN" sz="4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Jenny and Li Ming are </a:t>
            </a:r>
            <a:r>
              <a:rPr lang="en-US" altLang="zh-CN" sz="48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going out  </a:t>
            </a:r>
            <a:endParaRPr lang="en-US" altLang="zh-CN" sz="480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8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play with Danny</a:t>
            </a:r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 .</a:t>
            </a:r>
            <a:endParaRPr lang="en-US" altLang="zh-CN" sz="4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It is cold and snowy this morning.</a:t>
            </a:r>
            <a:endParaRPr lang="en-US" altLang="zh-CN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468313" y="4221163"/>
            <a:ext cx="330517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nine—ninth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91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716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1125538"/>
            <a:ext cx="6011862" cy="454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圆角矩形标注 7170"/>
          <p:cNvSpPr/>
          <p:nvPr/>
        </p:nvSpPr>
        <p:spPr>
          <a:xfrm>
            <a:off x="2051050" y="0"/>
            <a:ext cx="4679950" cy="1439863"/>
          </a:xfrm>
          <a:prstGeom prst="wedgeRoundRectCallout">
            <a:avLst>
              <a:gd name="adj1" fmla="val 39079"/>
              <a:gd name="adj2" fmla="val 837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195513" y="0"/>
            <a:ext cx="4608512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Please </a:t>
            </a:r>
            <a:r>
              <a:rPr lang="en-US" altLang="zh-CN" sz="44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put on</a:t>
            </a: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 your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 scarf and gloves.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圆角矩形标注 7172"/>
          <p:cNvSpPr/>
          <p:nvPr/>
        </p:nvSpPr>
        <p:spPr>
          <a:xfrm>
            <a:off x="250825" y="4652963"/>
            <a:ext cx="8713788" cy="2016125"/>
          </a:xfrm>
          <a:prstGeom prst="wedgeRoundRectCallout">
            <a:avLst>
              <a:gd name="adj1" fmla="val -6093"/>
              <a:gd name="adj2" fmla="val -2763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58775" y="4581525"/>
            <a:ext cx="8785225" cy="210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Jenny and Li Ming put on their 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Winter coats. Li Ming puts on his 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Scarf and winter hat , too.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8" descr="0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0"/>
            <a:ext cx="5257800" cy="400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10242"/>
          <p:cNvSpPr/>
          <p:nvPr/>
        </p:nvSpPr>
        <p:spPr>
          <a:xfrm>
            <a:off x="0" y="3933825"/>
            <a:ext cx="9144000" cy="1366838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72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2.A cold, snowy day</a:t>
            </a:r>
            <a:endParaRPr lang="en-US" altLang="zh-CN" sz="72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126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圆角矩形标注 11266"/>
          <p:cNvSpPr/>
          <p:nvPr/>
        </p:nvSpPr>
        <p:spPr>
          <a:xfrm>
            <a:off x="1692275" y="333375"/>
            <a:ext cx="6192838" cy="1439863"/>
          </a:xfrm>
          <a:prstGeom prst="wedgeRoundRectCallout">
            <a:avLst>
              <a:gd name="adj1" fmla="val -10727"/>
              <a:gd name="adj2" fmla="val 129384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What a cold, </a:t>
            </a: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snowy</a:t>
            </a: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 day!</a:t>
            </a:r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Says Danny.</a:t>
            </a:r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文本占位符 13313" descr="丹尼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95738" y="3308350"/>
            <a:ext cx="2687637" cy="3549650"/>
          </a:xfrm>
        </p:spPr>
      </p:pic>
      <p:sp>
        <p:nvSpPr>
          <p:cNvPr id="13315" name="圆角矩形标注 13314"/>
          <p:cNvSpPr/>
          <p:nvPr/>
        </p:nvSpPr>
        <p:spPr>
          <a:xfrm>
            <a:off x="900113" y="333375"/>
            <a:ext cx="6192837" cy="2781300"/>
          </a:xfrm>
          <a:prstGeom prst="wedgeRoundRectCallout">
            <a:avLst>
              <a:gd name="adj1" fmla="val -10727"/>
              <a:gd name="adj2" fmla="val 91097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What a cold , snowy day! I want to go out to play. I’m putting on my winter hat .</a:t>
            </a:r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5362" descr="Dann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773238"/>
            <a:ext cx="3459162" cy="494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圆角矩形标注 15363"/>
          <p:cNvSpPr/>
          <p:nvPr/>
        </p:nvSpPr>
        <p:spPr>
          <a:xfrm>
            <a:off x="250825" y="2133600"/>
            <a:ext cx="5689600" cy="2087563"/>
          </a:xfrm>
          <a:prstGeom prst="wedgeRoundRectCallout">
            <a:avLst>
              <a:gd name="adj1" fmla="val 61079"/>
              <a:gd name="adj2" fmla="val -2625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395288" y="2349500"/>
            <a:ext cx="5251450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Now I’m going</a:t>
            </a:r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endParaRPr lang="en-US" altLang="zh-CN" sz="5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put on my coat.</a:t>
            </a:r>
            <a:endParaRPr lang="en-US" altLang="zh-CN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6386" descr="Dann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765175"/>
            <a:ext cx="3559175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圆角矩形标注 16387"/>
          <p:cNvSpPr/>
          <p:nvPr/>
        </p:nvSpPr>
        <p:spPr>
          <a:xfrm>
            <a:off x="323850" y="1125538"/>
            <a:ext cx="5329238" cy="2087562"/>
          </a:xfrm>
          <a:prstGeom prst="wedgeRoundRectCallout">
            <a:avLst>
              <a:gd name="adj1" fmla="val 68259"/>
              <a:gd name="adj2" fmla="val -5968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539750" y="1268413"/>
            <a:ext cx="5213350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Now I’m putting</a:t>
            </a:r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on my scarf.</a:t>
            </a:r>
            <a:endParaRPr lang="en-US" altLang="zh-CN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0" name="圆角矩形标注 16389"/>
          <p:cNvSpPr/>
          <p:nvPr/>
        </p:nvSpPr>
        <p:spPr>
          <a:xfrm>
            <a:off x="1116013" y="4365625"/>
            <a:ext cx="3671887" cy="1150938"/>
          </a:xfrm>
          <a:prstGeom prst="wedgeRoundRectCallout">
            <a:avLst>
              <a:gd name="adj1" fmla="val 60333"/>
              <a:gd name="adj2" fmla="val -111792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en-US" altLang="zh-CN" sz="5400">
                <a:latin typeface="Arial" panose="020B0604020202020204" pitchFamily="34" charset="0"/>
                <a:ea typeface="宋体" panose="02010600030101010101" pitchFamily="2" charset="-122"/>
              </a:rPr>
              <a:t>There!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/>
      <p:bldP spid="16390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983</Words>
  <Application>WPS 演示</Application>
  <PresentationFormat>在屏幕上显示</PresentationFormat>
  <Paragraphs>74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Cambria</vt:lpstr>
      <vt:lpstr>Arial</vt:lpstr>
      <vt:lpstr>等线</vt:lpstr>
      <vt:lpstr>Calibri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2016-10-19T15:53:00Z</dcterms:created>
  <dcterms:modified xsi:type="dcterms:W3CDTF">2023-09-30T11:55:03Z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31A04E7BD2E84DA4A40A97D54C264B22_13</vt:lpwstr>
  </property>
</Properties>
</file>