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47"/>
  </p:notesMasterIdLst>
  <p:handoutMasterIdLst>
    <p:handoutMasterId r:id="rId48"/>
  </p:handoutMasterIdLst>
  <p:sldIdLst>
    <p:sldId id="362" r:id="rId4"/>
    <p:sldId id="390" r:id="rId5"/>
    <p:sldId id="391" r:id="rId6"/>
    <p:sldId id="394" r:id="rId7"/>
    <p:sldId id="402" r:id="rId8"/>
    <p:sldId id="403" r:id="rId9"/>
    <p:sldId id="404" r:id="rId10"/>
    <p:sldId id="405" r:id="rId11"/>
    <p:sldId id="395" r:id="rId12"/>
    <p:sldId id="406" r:id="rId13"/>
    <p:sldId id="407" r:id="rId14"/>
    <p:sldId id="410" r:id="rId15"/>
    <p:sldId id="408" r:id="rId16"/>
    <p:sldId id="411" r:id="rId17"/>
    <p:sldId id="396" r:id="rId18"/>
    <p:sldId id="413" r:id="rId19"/>
    <p:sldId id="393" r:id="rId20"/>
    <p:sldId id="397" r:id="rId21"/>
    <p:sldId id="414" r:id="rId22"/>
    <p:sldId id="398" r:id="rId23"/>
    <p:sldId id="415" r:id="rId24"/>
    <p:sldId id="416" r:id="rId25"/>
    <p:sldId id="399" r:id="rId26"/>
    <p:sldId id="417" r:id="rId27"/>
    <p:sldId id="418" r:id="rId28"/>
    <p:sldId id="419" r:id="rId29"/>
    <p:sldId id="420" r:id="rId30"/>
    <p:sldId id="422" r:id="rId31"/>
    <p:sldId id="423" r:id="rId32"/>
    <p:sldId id="421" r:id="rId33"/>
    <p:sldId id="425" r:id="rId34"/>
    <p:sldId id="424" r:id="rId35"/>
    <p:sldId id="426" r:id="rId36"/>
    <p:sldId id="400" r:id="rId37"/>
    <p:sldId id="427" r:id="rId38"/>
    <p:sldId id="431" r:id="rId39"/>
    <p:sldId id="432" r:id="rId40"/>
    <p:sldId id="433" r:id="rId41"/>
    <p:sldId id="428" r:id="rId42"/>
    <p:sldId id="401" r:id="rId43"/>
    <p:sldId id="429" r:id="rId44"/>
    <p:sldId id="430" r:id="rId45"/>
    <p:sldId id="441" r:id="rId46"/>
  </p:sldIdLst>
  <p:sldSz cx="9144000" cy="5143500"/>
  <p:notesSz cx="6858000" cy="9144000"/>
  <p:custDataLst>
    <p:tags r:id="rId5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C45162"/>
    <a:srgbClr val="0000FF"/>
    <a:srgbClr val="FF00FF"/>
    <a:srgbClr val="93FF93"/>
    <a:srgbClr val="00FF00"/>
    <a:srgbClr val="0066FF"/>
    <a:srgbClr val="00000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727"/>
    <p:restoredTop sz="94660"/>
  </p:normalViewPr>
  <p:slideViewPr>
    <p:cSldViewPr showGuides="1">
      <p:cViewPr varScale="1">
        <p:scale>
          <a:sx n="138" d="100"/>
          <a:sy n="138" d="100"/>
        </p:scale>
        <p:origin x="348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gs" Target="tags/tag1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notesMaster" Target="notesMasters/notes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BAE516-1F2E-453B-AD4C-26C0F82F303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C46AB8-9CCE-47C6-A3A6-072274CCDB7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85BAE-F331-4B28-9678-80BCFB72736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1C9BD8-4D6C-4074-B5D8-98871E974B3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rcRect l="2274" r="227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3595356">
            <a:off x="-123825" y="-179387"/>
            <a:ext cx="1098550" cy="1098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9075" y="-111125"/>
            <a:ext cx="2851150" cy="1014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762" y="-14287"/>
            <a:ext cx="9148763" cy="5157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6125" y="793750"/>
            <a:ext cx="2124075" cy="769938"/>
          </a:xfrm>
          <a:prstGeom prst="rect">
            <a:avLst/>
          </a:prstGeom>
          <a:pattFill prst="lgGrid">
            <a:fgClr>
              <a:srgbClr val="FFFF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514600" y="-14287"/>
            <a:ext cx="6350" cy="16160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392863" y="-1587"/>
            <a:ext cx="7938" cy="16144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693988" y="2505075"/>
            <a:ext cx="6350" cy="16144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 rot="5400000">
            <a:off x="896938" y="3475038"/>
            <a:ext cx="766763" cy="2570163"/>
          </a:xfrm>
          <a:prstGeom prst="rect">
            <a:avLst/>
          </a:prstGeom>
          <a:pattFill prst="dashUpDiag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65650" y="2573338"/>
            <a:ext cx="4562475" cy="2543175"/>
          </a:xfrm>
          <a:prstGeom prst="rect">
            <a:avLst/>
          </a:prstGeom>
          <a:pattFill prst="dash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8" y="1762125"/>
            <a:ext cx="601663" cy="2543175"/>
          </a:xfrm>
          <a:prstGeom prst="rect">
            <a:avLst/>
          </a:prstGeom>
          <a:solidFill>
            <a:srgbClr val="EDC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7888" y="3175"/>
            <a:ext cx="5421313" cy="762000"/>
          </a:xfrm>
          <a:prstGeom prst="rect">
            <a:avLst/>
          </a:prstGeom>
          <a:pattFill prst="solidDmnd">
            <a:fgClr>
              <a:srgbClr val="EDC2C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>
          <a:xfrm rot="20404778">
            <a:off x="-141287" y="3175000"/>
            <a:ext cx="642938" cy="693738"/>
          </a:xfrm>
          <a:custGeom>
            <a:avLst/>
            <a:gdLst>
              <a:gd name="connsiteX0" fmla="*/ 643545 w 643545"/>
              <a:gd name="connsiteY0" fmla="*/ 0 h 693668"/>
              <a:gd name="connsiteX1" fmla="*/ 643545 w 643545"/>
              <a:gd name="connsiteY1" fmla="*/ 693668 h 693668"/>
              <a:gd name="connsiteX2" fmla="*/ 0 w 643545"/>
              <a:gd name="connsiteY2" fmla="*/ 693668 h 693668"/>
              <a:gd name="connsiteX3" fmla="*/ 251383 w 643545"/>
              <a:gd name="connsiteY3" fmla="*/ 0 h 69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3545" h="693668">
                <a:moveTo>
                  <a:pt x="643545" y="0"/>
                </a:moveTo>
                <a:lnTo>
                  <a:pt x="643545" y="693668"/>
                </a:lnTo>
                <a:lnTo>
                  <a:pt x="0" y="693668"/>
                </a:lnTo>
                <a:lnTo>
                  <a:pt x="251383" y="0"/>
                </a:lnTo>
                <a:close/>
              </a:path>
            </a:pathLst>
          </a:custGeom>
          <a:pattFill prst="horzBrick">
            <a:fgClr>
              <a:schemeClr val="bg2">
                <a:lumMod val="5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3" name="等腰三角形 12"/>
          <p:cNvSpPr/>
          <p:nvPr/>
        </p:nvSpPr>
        <p:spPr>
          <a:xfrm rot="20010022">
            <a:off x="20638" y="247650"/>
            <a:ext cx="793750" cy="677863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4" name="等腰三角形 13"/>
          <p:cNvSpPr/>
          <p:nvPr/>
        </p:nvSpPr>
        <p:spPr>
          <a:xfrm rot="20010022">
            <a:off x="157163" y="14288"/>
            <a:ext cx="793750" cy="677863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1334940">
            <a:off x="7275513" y="1041400"/>
            <a:ext cx="1103313" cy="941388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336675" y="1901825"/>
            <a:ext cx="1289050" cy="127793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7" name="不完整圆 17"/>
          <p:cNvSpPr/>
          <p:nvPr/>
        </p:nvSpPr>
        <p:spPr>
          <a:xfrm>
            <a:off x="4021138" y="3752850"/>
            <a:ext cx="1089025" cy="1079500"/>
          </a:xfrm>
          <a:prstGeom prst="pie">
            <a:avLst>
              <a:gd name="adj1" fmla="val 5413424"/>
              <a:gd name="adj2" fmla="val 162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8" name="不完整圆 18"/>
          <p:cNvSpPr/>
          <p:nvPr/>
        </p:nvSpPr>
        <p:spPr>
          <a:xfrm rot="5400000">
            <a:off x="1462881" y="2029619"/>
            <a:ext cx="1077913" cy="1089025"/>
          </a:xfrm>
          <a:prstGeom prst="pie">
            <a:avLst>
              <a:gd name="adj1" fmla="val 5413424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-4762" y="1395413"/>
            <a:ext cx="688975" cy="1277938"/>
          </a:xfrm>
          <a:custGeom>
            <a:avLst/>
            <a:gdLst>
              <a:gd name="connsiteX0" fmla="*/ 44939 w 689536"/>
              <a:gd name="connsiteY0" fmla="*/ 0 h 1276878"/>
              <a:gd name="connsiteX1" fmla="*/ 689536 w 689536"/>
              <a:gd name="connsiteY1" fmla="*/ 638439 h 1276878"/>
              <a:gd name="connsiteX2" fmla="*/ 44939 w 689536"/>
              <a:gd name="connsiteY2" fmla="*/ 1276878 h 1276878"/>
              <a:gd name="connsiteX3" fmla="*/ 0 w 689536"/>
              <a:gd name="connsiteY3" fmla="*/ 1272391 h 1276878"/>
              <a:gd name="connsiteX4" fmla="*/ 0 w 689536"/>
              <a:gd name="connsiteY4" fmla="*/ 4487 h 127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9536" h="1276878">
                <a:moveTo>
                  <a:pt x="44939" y="0"/>
                </a:moveTo>
                <a:cubicBezTo>
                  <a:pt x="400940" y="0"/>
                  <a:pt x="689536" y="285839"/>
                  <a:pt x="689536" y="638439"/>
                </a:cubicBezTo>
                <a:cubicBezTo>
                  <a:pt x="689536" y="991039"/>
                  <a:pt x="400940" y="1276878"/>
                  <a:pt x="44939" y="1276878"/>
                </a:cubicBezTo>
                <a:lnTo>
                  <a:pt x="0" y="1272391"/>
                </a:lnTo>
                <a:lnTo>
                  <a:pt x="0" y="4487"/>
                </a:lnTo>
                <a:close/>
              </a:path>
            </a:pathLst>
          </a:custGeom>
          <a:pattFill prst="ltVert">
            <a:fgClr>
              <a:schemeClr val="tx1">
                <a:lumMod val="95000"/>
                <a:lumOff val="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84400" y="1644650"/>
            <a:ext cx="4762500" cy="1854200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0010022">
            <a:off x="7551738" y="3506788"/>
            <a:ext cx="793750" cy="677863"/>
          </a:xfrm>
          <a:prstGeom prst="triangle">
            <a:avLst/>
          </a:prstGeom>
          <a:pattFill prst="pct40">
            <a:fgClr>
              <a:srgbClr val="FFFF00"/>
            </a:fgClr>
            <a:bgClr>
              <a:schemeClr val="bg1"/>
            </a:bgClr>
          </a:patt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0010022">
            <a:off x="7910513" y="3844925"/>
            <a:ext cx="577850" cy="493713"/>
          </a:xfrm>
          <a:prstGeom prst="triangle">
            <a:avLst/>
          </a:prstGeom>
          <a:solidFill>
            <a:srgbClr val="EDC2C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216400" y="3894138"/>
            <a:ext cx="858838" cy="850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4" name="任意多边形: 形状 30"/>
          <p:cNvSpPr/>
          <p:nvPr/>
        </p:nvSpPr>
        <p:spPr>
          <a:xfrm rot="8650525">
            <a:off x="1387475" y="3625850"/>
            <a:ext cx="1454150" cy="584200"/>
          </a:xfrm>
          <a:custGeom>
            <a:avLst/>
            <a:gdLst>
              <a:gd name="connsiteX0" fmla="*/ 0 w 1943100"/>
              <a:gd name="connsiteY0" fmla="*/ 788708 h 788708"/>
              <a:gd name="connsiteX1" fmla="*/ 381000 w 1943100"/>
              <a:gd name="connsiteY1" fmla="*/ 293408 h 788708"/>
              <a:gd name="connsiteX2" fmla="*/ 812800 w 1943100"/>
              <a:gd name="connsiteY2" fmla="*/ 750608 h 788708"/>
              <a:gd name="connsiteX3" fmla="*/ 1117600 w 1943100"/>
              <a:gd name="connsiteY3" fmla="*/ 331508 h 788708"/>
              <a:gd name="connsiteX4" fmla="*/ 1270000 w 1943100"/>
              <a:gd name="connsiteY4" fmla="*/ 255308 h 788708"/>
              <a:gd name="connsiteX5" fmla="*/ 1511300 w 1943100"/>
              <a:gd name="connsiteY5" fmla="*/ 585508 h 788708"/>
              <a:gd name="connsiteX6" fmla="*/ 1600200 w 1943100"/>
              <a:gd name="connsiteY6" fmla="*/ 1308 h 788708"/>
              <a:gd name="connsiteX7" fmla="*/ 1943100 w 1943100"/>
              <a:gd name="connsiteY7" fmla="*/ 458508 h 78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100" h="788708">
                <a:moveTo>
                  <a:pt x="0" y="788708"/>
                </a:moveTo>
                <a:cubicBezTo>
                  <a:pt x="122766" y="544233"/>
                  <a:pt x="245533" y="299758"/>
                  <a:pt x="381000" y="293408"/>
                </a:cubicBezTo>
                <a:cubicBezTo>
                  <a:pt x="516467" y="287058"/>
                  <a:pt x="690033" y="744258"/>
                  <a:pt x="812800" y="750608"/>
                </a:cubicBezTo>
                <a:cubicBezTo>
                  <a:pt x="935567" y="756958"/>
                  <a:pt x="1041400" y="414058"/>
                  <a:pt x="1117600" y="331508"/>
                </a:cubicBezTo>
                <a:cubicBezTo>
                  <a:pt x="1193800" y="248958"/>
                  <a:pt x="1204383" y="212975"/>
                  <a:pt x="1270000" y="255308"/>
                </a:cubicBezTo>
                <a:cubicBezTo>
                  <a:pt x="1335617" y="297641"/>
                  <a:pt x="1456267" y="627841"/>
                  <a:pt x="1511300" y="585508"/>
                </a:cubicBezTo>
                <a:cubicBezTo>
                  <a:pt x="1566333" y="543175"/>
                  <a:pt x="1528233" y="22475"/>
                  <a:pt x="1600200" y="1308"/>
                </a:cubicBezTo>
                <a:cubicBezTo>
                  <a:pt x="1672167" y="-19859"/>
                  <a:pt x="1807633" y="219324"/>
                  <a:pt x="1943100" y="4585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cxnSp>
        <p:nvCxnSpPr>
          <p:cNvPr id="25" name="连接符: 曲线 33"/>
          <p:cNvCxnSpPr/>
          <p:nvPr/>
        </p:nvCxnSpPr>
        <p:spPr>
          <a:xfrm rot="10800000">
            <a:off x="1692275" y="603250"/>
            <a:ext cx="573088" cy="527050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曲线 42"/>
          <p:cNvCxnSpPr/>
          <p:nvPr/>
        </p:nvCxnSpPr>
        <p:spPr>
          <a:xfrm rot="10800000">
            <a:off x="1566863" y="719138"/>
            <a:ext cx="573088" cy="525463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曲线 43"/>
          <p:cNvCxnSpPr/>
          <p:nvPr/>
        </p:nvCxnSpPr>
        <p:spPr>
          <a:xfrm rot="10800000">
            <a:off x="1433513" y="850900"/>
            <a:ext cx="571500" cy="527050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等腰三角形 27"/>
          <p:cNvSpPr/>
          <p:nvPr/>
        </p:nvSpPr>
        <p:spPr>
          <a:xfrm rot="2315709">
            <a:off x="2997200" y="346075"/>
            <a:ext cx="881063" cy="752475"/>
          </a:xfrm>
          <a:prstGeom prst="triangle">
            <a:avLst/>
          </a:prstGeom>
          <a:pattFill prst="pct75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9" name="等腰三角形 28"/>
          <p:cNvSpPr/>
          <p:nvPr/>
        </p:nvSpPr>
        <p:spPr>
          <a:xfrm rot="2315709">
            <a:off x="3370263" y="403225"/>
            <a:ext cx="881063" cy="750888"/>
          </a:xfrm>
          <a:prstGeom prst="triangle">
            <a:avLst/>
          </a:prstGeom>
          <a:pattFill prst="wdUpDiag">
            <a:fgClr>
              <a:schemeClr val="accent5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762" y="-14287"/>
            <a:ext cx="9148763" cy="5157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8288" y="4114800"/>
            <a:ext cx="2135188" cy="782638"/>
          </a:xfrm>
          <a:prstGeom prst="rect">
            <a:avLst/>
          </a:prstGeom>
          <a:pattFill prst="lgGrid">
            <a:fgClr>
              <a:srgbClr val="FFFF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744788" y="-47625"/>
            <a:ext cx="6350" cy="16383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311900" y="-15875"/>
            <a:ext cx="7938" cy="16383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525" y="2560638"/>
            <a:ext cx="779463" cy="2582863"/>
          </a:xfrm>
          <a:prstGeom prst="rect">
            <a:avLst/>
          </a:prstGeom>
          <a:pattFill prst="dashUpDiag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40250" y="2586038"/>
            <a:ext cx="4587875" cy="2581275"/>
          </a:xfrm>
          <a:prstGeom prst="rect">
            <a:avLst/>
          </a:prstGeom>
          <a:pattFill prst="dash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00288" y="1482725"/>
            <a:ext cx="4103688" cy="2528888"/>
          </a:xfrm>
          <a:prstGeom prst="rect">
            <a:avLst/>
          </a:prstGeom>
          <a:pattFill prst="pct30">
            <a:fgClr>
              <a:srgbClr val="EDC2C9"/>
            </a:fgClr>
            <a:bgClr>
              <a:schemeClr val="bg1"/>
            </a:bgClr>
          </a:patt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935913" y="31750"/>
            <a:ext cx="1208088" cy="1443038"/>
          </a:xfrm>
          <a:custGeom>
            <a:avLst/>
            <a:gdLst>
              <a:gd name="connsiteX0" fmla="*/ 27012 w 1208468"/>
              <a:gd name="connsiteY0" fmla="*/ 0 h 1443389"/>
              <a:gd name="connsiteX1" fmla="*/ 1208468 w 1208468"/>
              <a:gd name="connsiteY1" fmla="*/ 0 h 1443389"/>
              <a:gd name="connsiteX2" fmla="*/ 1208468 w 1208468"/>
              <a:gd name="connsiteY2" fmla="*/ 1442571 h 1443389"/>
              <a:gd name="connsiteX3" fmla="*/ 1192260 w 1208468"/>
              <a:gd name="connsiteY3" fmla="*/ 1443389 h 1443389"/>
              <a:gd name="connsiteX4" fmla="*/ 0 w 1208468"/>
              <a:gd name="connsiteY4" fmla="*/ 251129 h 1443389"/>
              <a:gd name="connsiteX5" fmla="*/ 24223 w 1208468"/>
              <a:gd name="connsiteY5" fmla="*/ 10847 h 1443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8468" h="1443389">
                <a:moveTo>
                  <a:pt x="27012" y="0"/>
                </a:moveTo>
                <a:lnTo>
                  <a:pt x="1208468" y="0"/>
                </a:lnTo>
                <a:lnTo>
                  <a:pt x="1208468" y="1442571"/>
                </a:lnTo>
                <a:lnTo>
                  <a:pt x="1192260" y="1443389"/>
                </a:lnTo>
                <a:cubicBezTo>
                  <a:pt x="533793" y="1443389"/>
                  <a:pt x="0" y="909596"/>
                  <a:pt x="0" y="251129"/>
                </a:cubicBezTo>
                <a:cubicBezTo>
                  <a:pt x="0" y="168821"/>
                  <a:pt x="8341" y="88460"/>
                  <a:pt x="24223" y="1084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95700" y="6350"/>
            <a:ext cx="5448300" cy="773113"/>
          </a:xfrm>
          <a:prstGeom prst="rect">
            <a:avLst/>
          </a:prstGeom>
          <a:pattFill prst="solidDmnd">
            <a:fgClr>
              <a:srgbClr val="EDC2C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2" name="等腰三角形 11"/>
          <p:cNvSpPr/>
          <p:nvPr/>
        </p:nvSpPr>
        <p:spPr>
          <a:xfrm rot="20010022">
            <a:off x="862013" y="638175"/>
            <a:ext cx="798513" cy="687388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3" name="等腰三角形 12"/>
          <p:cNvSpPr/>
          <p:nvPr/>
        </p:nvSpPr>
        <p:spPr>
          <a:xfrm rot="20010022">
            <a:off x="998538" y="400050"/>
            <a:ext cx="798513" cy="687388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261350" y="3602038"/>
            <a:ext cx="882650" cy="1295400"/>
          </a:xfrm>
          <a:custGeom>
            <a:avLst/>
            <a:gdLst>
              <a:gd name="connsiteX0" fmla="*/ 648043 w 882208"/>
              <a:gd name="connsiteY0" fmla="*/ 0 h 1296086"/>
              <a:gd name="connsiteX1" fmla="*/ 778646 w 882208"/>
              <a:gd name="connsiteY1" fmla="*/ 13166 h 1296086"/>
              <a:gd name="connsiteX2" fmla="*/ 882208 w 882208"/>
              <a:gd name="connsiteY2" fmla="*/ 45314 h 1296086"/>
              <a:gd name="connsiteX3" fmla="*/ 882208 w 882208"/>
              <a:gd name="connsiteY3" fmla="*/ 1250773 h 1296086"/>
              <a:gd name="connsiteX4" fmla="*/ 778646 w 882208"/>
              <a:gd name="connsiteY4" fmla="*/ 1282920 h 1296086"/>
              <a:gd name="connsiteX5" fmla="*/ 648043 w 882208"/>
              <a:gd name="connsiteY5" fmla="*/ 1296086 h 1296086"/>
              <a:gd name="connsiteX6" fmla="*/ 0 w 882208"/>
              <a:gd name="connsiteY6" fmla="*/ 648043 h 1296086"/>
              <a:gd name="connsiteX7" fmla="*/ 648043 w 882208"/>
              <a:gd name="connsiteY7" fmla="*/ 0 h 129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2208" h="1296086">
                <a:moveTo>
                  <a:pt x="648043" y="0"/>
                </a:moveTo>
                <a:cubicBezTo>
                  <a:pt x="692781" y="0"/>
                  <a:pt x="736460" y="4534"/>
                  <a:pt x="778646" y="13166"/>
                </a:cubicBezTo>
                <a:lnTo>
                  <a:pt x="882208" y="45314"/>
                </a:lnTo>
                <a:lnTo>
                  <a:pt x="882208" y="1250773"/>
                </a:lnTo>
                <a:lnTo>
                  <a:pt x="778646" y="1282920"/>
                </a:lnTo>
                <a:cubicBezTo>
                  <a:pt x="736460" y="1291553"/>
                  <a:pt x="692781" y="1296086"/>
                  <a:pt x="648043" y="1296086"/>
                </a:cubicBezTo>
                <a:cubicBezTo>
                  <a:pt x="290139" y="1296086"/>
                  <a:pt x="0" y="1005947"/>
                  <a:pt x="0" y="648043"/>
                </a:cubicBezTo>
                <a:cubicBezTo>
                  <a:pt x="0" y="290139"/>
                  <a:pt x="290139" y="0"/>
                  <a:pt x="648043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5" name="不完整圆 17"/>
          <p:cNvSpPr/>
          <p:nvPr/>
        </p:nvSpPr>
        <p:spPr>
          <a:xfrm>
            <a:off x="8362950" y="3697288"/>
            <a:ext cx="1093788" cy="1095375"/>
          </a:xfrm>
          <a:prstGeom prst="pie">
            <a:avLst>
              <a:gd name="adj1" fmla="val 5413424"/>
              <a:gd name="adj2" fmla="val 162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1533525"/>
            <a:ext cx="622300" cy="1290638"/>
          </a:xfrm>
          <a:custGeom>
            <a:avLst/>
            <a:gdLst>
              <a:gd name="connsiteX0" fmla="*/ 0 w 622986"/>
              <a:gd name="connsiteY0" fmla="*/ 0 h 1291034"/>
              <a:gd name="connsiteX1" fmla="*/ 105546 w 622986"/>
              <a:gd name="connsiteY1" fmla="*/ 10640 h 1291034"/>
              <a:gd name="connsiteX2" fmla="*/ 622986 w 622986"/>
              <a:gd name="connsiteY2" fmla="*/ 645517 h 1291034"/>
              <a:gd name="connsiteX3" fmla="*/ 105546 w 622986"/>
              <a:gd name="connsiteY3" fmla="*/ 1280394 h 1291034"/>
              <a:gd name="connsiteX4" fmla="*/ 0 w 622986"/>
              <a:gd name="connsiteY4" fmla="*/ 1291034 h 129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86" h="1291034">
                <a:moveTo>
                  <a:pt x="0" y="0"/>
                </a:moveTo>
                <a:lnTo>
                  <a:pt x="105546" y="10640"/>
                </a:lnTo>
                <a:cubicBezTo>
                  <a:pt x="400848" y="71068"/>
                  <a:pt x="622986" y="332351"/>
                  <a:pt x="622986" y="645517"/>
                </a:cubicBezTo>
                <a:cubicBezTo>
                  <a:pt x="622986" y="958683"/>
                  <a:pt x="400848" y="1219967"/>
                  <a:pt x="105546" y="1280394"/>
                </a:cubicBezTo>
                <a:lnTo>
                  <a:pt x="0" y="1291034"/>
                </a:lnTo>
                <a:close/>
              </a:path>
            </a:pathLst>
          </a:custGeom>
          <a:pattFill prst="ltVert">
            <a:fgClr>
              <a:schemeClr val="tx1">
                <a:lumMod val="95000"/>
                <a:lumOff val="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90800" y="1193800"/>
            <a:ext cx="3944938" cy="2579688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8" name="任意多边形: 形状 20"/>
          <p:cNvSpPr/>
          <p:nvPr/>
        </p:nvSpPr>
        <p:spPr>
          <a:xfrm rot="8650525">
            <a:off x="296863" y="4714875"/>
            <a:ext cx="1462088" cy="593725"/>
          </a:xfrm>
          <a:custGeom>
            <a:avLst/>
            <a:gdLst>
              <a:gd name="connsiteX0" fmla="*/ 0 w 1943100"/>
              <a:gd name="connsiteY0" fmla="*/ 788708 h 788708"/>
              <a:gd name="connsiteX1" fmla="*/ 381000 w 1943100"/>
              <a:gd name="connsiteY1" fmla="*/ 293408 h 788708"/>
              <a:gd name="connsiteX2" fmla="*/ 812800 w 1943100"/>
              <a:gd name="connsiteY2" fmla="*/ 750608 h 788708"/>
              <a:gd name="connsiteX3" fmla="*/ 1117600 w 1943100"/>
              <a:gd name="connsiteY3" fmla="*/ 331508 h 788708"/>
              <a:gd name="connsiteX4" fmla="*/ 1270000 w 1943100"/>
              <a:gd name="connsiteY4" fmla="*/ 255308 h 788708"/>
              <a:gd name="connsiteX5" fmla="*/ 1511300 w 1943100"/>
              <a:gd name="connsiteY5" fmla="*/ 585508 h 788708"/>
              <a:gd name="connsiteX6" fmla="*/ 1600200 w 1943100"/>
              <a:gd name="connsiteY6" fmla="*/ 1308 h 788708"/>
              <a:gd name="connsiteX7" fmla="*/ 1943100 w 1943100"/>
              <a:gd name="connsiteY7" fmla="*/ 458508 h 78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100" h="788708">
                <a:moveTo>
                  <a:pt x="0" y="788708"/>
                </a:moveTo>
                <a:cubicBezTo>
                  <a:pt x="122766" y="544233"/>
                  <a:pt x="245533" y="299758"/>
                  <a:pt x="381000" y="293408"/>
                </a:cubicBezTo>
                <a:cubicBezTo>
                  <a:pt x="516467" y="287058"/>
                  <a:pt x="690033" y="744258"/>
                  <a:pt x="812800" y="750608"/>
                </a:cubicBezTo>
                <a:cubicBezTo>
                  <a:pt x="935567" y="756958"/>
                  <a:pt x="1041400" y="414058"/>
                  <a:pt x="1117600" y="331508"/>
                </a:cubicBezTo>
                <a:cubicBezTo>
                  <a:pt x="1193800" y="248958"/>
                  <a:pt x="1204383" y="212975"/>
                  <a:pt x="1270000" y="255308"/>
                </a:cubicBezTo>
                <a:cubicBezTo>
                  <a:pt x="1335617" y="297641"/>
                  <a:pt x="1456267" y="627841"/>
                  <a:pt x="1511300" y="585508"/>
                </a:cubicBezTo>
                <a:cubicBezTo>
                  <a:pt x="1566333" y="543175"/>
                  <a:pt x="1528233" y="22475"/>
                  <a:pt x="1600200" y="1308"/>
                </a:cubicBezTo>
                <a:cubicBezTo>
                  <a:pt x="1672167" y="-19859"/>
                  <a:pt x="1807633" y="219324"/>
                  <a:pt x="1943100" y="4585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20010022">
            <a:off x="7529513" y="2055813"/>
            <a:ext cx="798513" cy="688975"/>
          </a:xfrm>
          <a:prstGeom prst="triangle">
            <a:avLst/>
          </a:prstGeom>
          <a:pattFill prst="pct40">
            <a:fgClr>
              <a:srgbClr val="FFFF00"/>
            </a:fgClr>
            <a:bgClr>
              <a:schemeClr val="bg1"/>
            </a:bgClr>
          </a:patt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0010022">
            <a:off x="7889875" y="2400300"/>
            <a:ext cx="582613" cy="501650"/>
          </a:xfrm>
          <a:prstGeom prst="triangle">
            <a:avLst/>
          </a:prstGeom>
          <a:solidFill>
            <a:srgbClr val="EDC2C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227263" y="4051300"/>
            <a:ext cx="862013" cy="86201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2" name="任意多边形: 形状 30"/>
          <p:cNvSpPr/>
          <p:nvPr/>
        </p:nvSpPr>
        <p:spPr>
          <a:xfrm rot="8650525">
            <a:off x="468313" y="4911725"/>
            <a:ext cx="1462088" cy="593725"/>
          </a:xfrm>
          <a:custGeom>
            <a:avLst/>
            <a:gdLst>
              <a:gd name="connsiteX0" fmla="*/ 0 w 1943100"/>
              <a:gd name="connsiteY0" fmla="*/ 788708 h 788708"/>
              <a:gd name="connsiteX1" fmla="*/ 381000 w 1943100"/>
              <a:gd name="connsiteY1" fmla="*/ 293408 h 788708"/>
              <a:gd name="connsiteX2" fmla="*/ 812800 w 1943100"/>
              <a:gd name="connsiteY2" fmla="*/ 750608 h 788708"/>
              <a:gd name="connsiteX3" fmla="*/ 1117600 w 1943100"/>
              <a:gd name="connsiteY3" fmla="*/ 331508 h 788708"/>
              <a:gd name="connsiteX4" fmla="*/ 1270000 w 1943100"/>
              <a:gd name="connsiteY4" fmla="*/ 255308 h 788708"/>
              <a:gd name="connsiteX5" fmla="*/ 1511300 w 1943100"/>
              <a:gd name="connsiteY5" fmla="*/ 585508 h 788708"/>
              <a:gd name="connsiteX6" fmla="*/ 1600200 w 1943100"/>
              <a:gd name="connsiteY6" fmla="*/ 1308 h 788708"/>
              <a:gd name="connsiteX7" fmla="*/ 1943100 w 1943100"/>
              <a:gd name="connsiteY7" fmla="*/ 458508 h 78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100" h="788708">
                <a:moveTo>
                  <a:pt x="0" y="788708"/>
                </a:moveTo>
                <a:cubicBezTo>
                  <a:pt x="122766" y="544233"/>
                  <a:pt x="245533" y="299758"/>
                  <a:pt x="381000" y="293408"/>
                </a:cubicBezTo>
                <a:cubicBezTo>
                  <a:pt x="516467" y="287058"/>
                  <a:pt x="690033" y="744258"/>
                  <a:pt x="812800" y="750608"/>
                </a:cubicBezTo>
                <a:cubicBezTo>
                  <a:pt x="935567" y="756958"/>
                  <a:pt x="1041400" y="414058"/>
                  <a:pt x="1117600" y="331508"/>
                </a:cubicBezTo>
                <a:cubicBezTo>
                  <a:pt x="1193800" y="248958"/>
                  <a:pt x="1204383" y="212975"/>
                  <a:pt x="1270000" y="255308"/>
                </a:cubicBezTo>
                <a:cubicBezTo>
                  <a:pt x="1335617" y="297641"/>
                  <a:pt x="1456267" y="627841"/>
                  <a:pt x="1511300" y="585508"/>
                </a:cubicBezTo>
                <a:cubicBezTo>
                  <a:pt x="1566333" y="543175"/>
                  <a:pt x="1528233" y="22475"/>
                  <a:pt x="1600200" y="1308"/>
                </a:cubicBezTo>
                <a:cubicBezTo>
                  <a:pt x="1672167" y="-19859"/>
                  <a:pt x="1807633" y="219324"/>
                  <a:pt x="1943100" y="4585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7096125" y="0"/>
            <a:ext cx="1528763" cy="1150938"/>
          </a:xfrm>
          <a:custGeom>
            <a:avLst/>
            <a:gdLst>
              <a:gd name="connsiteX0" fmla="*/ 108239 w 1528776"/>
              <a:gd name="connsiteY0" fmla="*/ 0 h 1150667"/>
              <a:gd name="connsiteX1" fmla="*/ 1420538 w 1528776"/>
              <a:gd name="connsiteY1" fmla="*/ 0 h 1150667"/>
              <a:gd name="connsiteX2" fmla="*/ 1468707 w 1528776"/>
              <a:gd name="connsiteY2" fmla="*/ 88745 h 1150667"/>
              <a:gd name="connsiteX3" fmla="*/ 1528776 w 1528776"/>
              <a:gd name="connsiteY3" fmla="*/ 386279 h 1150667"/>
              <a:gd name="connsiteX4" fmla="*/ 764388 w 1528776"/>
              <a:gd name="connsiteY4" fmla="*/ 1150667 h 1150667"/>
              <a:gd name="connsiteX5" fmla="*/ 0 w 1528776"/>
              <a:gd name="connsiteY5" fmla="*/ 386279 h 1150667"/>
              <a:gd name="connsiteX6" fmla="*/ 60070 w 1528776"/>
              <a:gd name="connsiteY6" fmla="*/ 88745 h 1150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8776" h="1150667">
                <a:moveTo>
                  <a:pt x="108239" y="0"/>
                </a:moveTo>
                <a:lnTo>
                  <a:pt x="1420538" y="0"/>
                </a:lnTo>
                <a:lnTo>
                  <a:pt x="1468707" y="88745"/>
                </a:lnTo>
                <a:cubicBezTo>
                  <a:pt x="1507387" y="180195"/>
                  <a:pt x="1528776" y="280739"/>
                  <a:pt x="1528776" y="386279"/>
                </a:cubicBezTo>
                <a:cubicBezTo>
                  <a:pt x="1528776" y="808439"/>
                  <a:pt x="1186548" y="1150667"/>
                  <a:pt x="764388" y="1150667"/>
                </a:cubicBezTo>
                <a:cubicBezTo>
                  <a:pt x="342228" y="1150667"/>
                  <a:pt x="0" y="808439"/>
                  <a:pt x="0" y="386279"/>
                </a:cubicBezTo>
                <a:cubicBezTo>
                  <a:pt x="0" y="280739"/>
                  <a:pt x="21390" y="180195"/>
                  <a:pt x="60070" y="88745"/>
                </a:cubicBezTo>
                <a:close/>
              </a:path>
            </a:pathLst>
          </a:custGeom>
          <a:pattFill prst="wdUpDiag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cxnSp>
        <p:nvCxnSpPr>
          <p:cNvPr id="24" name="连接符: 曲线 33"/>
          <p:cNvCxnSpPr/>
          <p:nvPr/>
        </p:nvCxnSpPr>
        <p:spPr>
          <a:xfrm rot="10800000">
            <a:off x="2543175" y="998538"/>
            <a:ext cx="574675" cy="534988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曲线 42"/>
          <p:cNvCxnSpPr/>
          <p:nvPr/>
        </p:nvCxnSpPr>
        <p:spPr>
          <a:xfrm rot="10800000">
            <a:off x="2417763" y="1114425"/>
            <a:ext cx="574675" cy="534988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曲线 43"/>
          <p:cNvCxnSpPr/>
          <p:nvPr/>
        </p:nvCxnSpPr>
        <p:spPr>
          <a:xfrm rot="10800000">
            <a:off x="2282825" y="1249363"/>
            <a:ext cx="574675" cy="534988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/>
          <p:cNvSpPr/>
          <p:nvPr/>
        </p:nvSpPr>
        <p:spPr>
          <a:xfrm rot="2315709">
            <a:off x="1139825" y="1797050"/>
            <a:ext cx="885825" cy="763588"/>
          </a:xfrm>
          <a:prstGeom prst="triangle">
            <a:avLst/>
          </a:prstGeom>
          <a:pattFill prst="pct75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28" name="等腰三角形 27"/>
          <p:cNvSpPr/>
          <p:nvPr/>
        </p:nvSpPr>
        <p:spPr>
          <a:xfrm rot="2315709">
            <a:off x="1457325" y="1804988"/>
            <a:ext cx="885825" cy="763588"/>
          </a:xfrm>
          <a:prstGeom prst="triangle">
            <a:avLst/>
          </a:prstGeom>
          <a:pattFill prst="pct5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17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 1"/>
          <p:cNvSpPr txBox="1"/>
          <p:nvPr/>
        </p:nvSpPr>
        <p:spPr>
          <a:xfrm>
            <a:off x="2579688" y="1708150"/>
            <a:ext cx="3984625" cy="757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语文园地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图片 2"/>
          <p:cNvPicPr>
            <a:picLocks noChangeAspect="1"/>
          </p:cNvPicPr>
          <p:nvPr/>
        </p:nvPicPr>
        <p:blipFill>
          <a:blip r:embed="rId1"/>
          <a:srcRect l="36111"/>
          <a:stretch>
            <a:fillRect/>
          </a:stretch>
        </p:blipFill>
        <p:spPr>
          <a:xfrm>
            <a:off x="3492500" y="2932113"/>
            <a:ext cx="2293938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3850" y="842963"/>
            <a:ext cx="8748713" cy="2192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过年的时候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吃年糕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：寓意万事如意年年高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过年的时候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吃鱼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______________________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　　　　　　　　　　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建筑上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雕刻蝙蝠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______________________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22738" y="1706563"/>
            <a:ext cx="471646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寓意有头有尾，年年有余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03688" y="2371725"/>
            <a:ext cx="471646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寓意福从天降，福运到来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088" y="3074988"/>
            <a:ext cx="7561262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除了这些寓意吉祥的习俗，你还了解其他有吉祥寓意的习俗吗？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 txBox="1"/>
          <p:nvPr/>
        </p:nvSpPr>
        <p:spPr bwMode="auto">
          <a:xfrm>
            <a:off x="34925" y="85725"/>
            <a:ext cx="3095625" cy="75723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50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-150" normalizeH="0" baseline="0" noProof="0" dirty="0">
                <a:ln w="0"/>
                <a:solidFill>
                  <a:srgbClr val="C4516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同义词学习</a:t>
            </a:r>
            <a:endParaRPr kumimoji="0" lang="zh-CN" altLang="en-US" sz="3600" b="1" i="0" u="none" strike="noStrike" kern="1200" cap="none" spc="-150" normalizeH="0" baseline="0" noProof="0" dirty="0">
              <a:ln w="0"/>
              <a:solidFill>
                <a:srgbClr val="C45162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59" name="矩形 7"/>
          <p:cNvSpPr/>
          <p:nvPr/>
        </p:nvSpPr>
        <p:spPr>
          <a:xfrm>
            <a:off x="719138" y="1382713"/>
            <a:ext cx="770572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自由读句子，把句子读通顺。理解句中加点的词的意思。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说一说：关于句中加点的词，你发现了什么？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组合 1"/>
          <p:cNvGrpSpPr/>
          <p:nvPr/>
        </p:nvGrpSpPr>
        <p:grpSpPr>
          <a:xfrm>
            <a:off x="647700" y="1492250"/>
            <a:ext cx="7848600" cy="2241550"/>
            <a:chOff x="647700" y="1131888"/>
            <a:chExt cx="7848600" cy="2241971"/>
          </a:xfrm>
        </p:grpSpPr>
        <p:sp>
          <p:nvSpPr>
            <p:cNvPr id="20483" name="矩形 1"/>
            <p:cNvSpPr/>
            <p:nvPr/>
          </p:nvSpPr>
          <p:spPr>
            <a:xfrm>
              <a:off x="647700" y="1131888"/>
              <a:ext cx="7848600" cy="19220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457200" indent="-457200" eaLnBrk="1" hangingPunct="1">
                <a:lnSpc>
                  <a:spcPct val="130000"/>
                </a:lnSpc>
                <a:buFont typeface="Wingdings" panose="05000000000000000000" pitchFamily="2" charset="2"/>
                <a:buChar char="u"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有名的老铺都要挂出几百盏灯来：有的一律是玻璃的，有的清一色是牛角的，有的都是纱灯。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84" name="矩形 2"/>
            <p:cNvSpPr/>
            <p:nvPr/>
          </p:nvSpPr>
          <p:spPr>
            <a:xfrm>
              <a:off x="1115616" y="2172816"/>
              <a:ext cx="1008062" cy="585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</a:t>
              </a:r>
              <a:endParaRPr lang="zh-CN" altLang="en-US" sz="3200" dirty="0">
                <a:solidFill>
                  <a:srgbClr val="FF00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485" name="矩形 3"/>
            <p:cNvSpPr/>
            <p:nvPr/>
          </p:nvSpPr>
          <p:spPr>
            <a:xfrm>
              <a:off x="4788024" y="2172815"/>
              <a:ext cx="1419225" cy="585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···</a:t>
              </a:r>
              <a:endParaRPr lang="zh-CN" altLang="en-US" sz="3200" dirty="0">
                <a:solidFill>
                  <a:srgbClr val="FF00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486" name="矩形 4"/>
            <p:cNvSpPr/>
            <p:nvPr/>
          </p:nvSpPr>
          <p:spPr>
            <a:xfrm>
              <a:off x="1928485" y="2788072"/>
              <a:ext cx="1008063" cy="585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</a:t>
              </a:r>
              <a:endParaRPr lang="zh-CN" altLang="en-US" sz="3200" dirty="0">
                <a:solidFill>
                  <a:srgbClr val="FF00FF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684213" y="1131888"/>
            <a:ext cx="78486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全校运动会上，大山在短跑比赛中勇夺第一，志杰在跳高比赛中喜获金牌，思雨在跳远比赛中摘得桂冠，宁宁在游泳比赛中拔得头筹。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矩形 2"/>
          <p:cNvSpPr/>
          <p:nvPr/>
        </p:nvSpPr>
        <p:spPr>
          <a:xfrm>
            <a:off x="7272338" y="1531938"/>
            <a:ext cx="100965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200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  <p:sp>
        <p:nvSpPr>
          <p:cNvPr id="21508" name="矩形 3"/>
          <p:cNvSpPr/>
          <p:nvPr/>
        </p:nvSpPr>
        <p:spPr>
          <a:xfrm>
            <a:off x="1162050" y="2176463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200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  <p:sp>
        <p:nvSpPr>
          <p:cNvPr id="21509" name="矩形 4"/>
          <p:cNvSpPr/>
          <p:nvPr/>
        </p:nvSpPr>
        <p:spPr>
          <a:xfrm>
            <a:off x="5616575" y="2176463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····</a:t>
            </a:r>
            <a:endParaRPr lang="zh-CN" altLang="en-US" sz="3200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  <p:sp>
        <p:nvSpPr>
          <p:cNvPr id="21510" name="矩形 5"/>
          <p:cNvSpPr/>
          <p:nvPr/>
        </p:nvSpPr>
        <p:spPr>
          <a:xfrm>
            <a:off x="4002088" y="2827338"/>
            <a:ext cx="183197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····</a:t>
            </a:r>
            <a:endParaRPr lang="zh-CN" altLang="en-US" sz="3200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  <p:sp>
        <p:nvSpPr>
          <p:cNvPr id="21511" name="矩形 6"/>
          <p:cNvSpPr/>
          <p:nvPr/>
        </p:nvSpPr>
        <p:spPr>
          <a:xfrm>
            <a:off x="2365375" y="3427413"/>
            <a:ext cx="18335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····</a:t>
            </a:r>
            <a:endParaRPr lang="zh-CN" altLang="en-US" sz="3200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5650" y="1611313"/>
            <a:ext cx="7632700" cy="1920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相同语境的语句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里，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相同的意思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，我们尽量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用不同的词语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来表达，可以避免语言的重复，使语言表达更加丰富生动。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1"/>
          <p:cNvSpPr txBox="1"/>
          <p:nvPr/>
        </p:nvSpPr>
        <p:spPr>
          <a:xfrm>
            <a:off x="684213" y="230188"/>
            <a:ext cx="4392612" cy="7572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850900" eaLnBrk="1" hangingPunct="1"/>
            <a:r>
              <a:rPr lang="zh-CN" altLang="en-US" sz="4400" b="1" dirty="0">
                <a:solidFill>
                  <a:srgbClr val="C45162"/>
                </a:solidFill>
                <a:latin typeface="宋体" panose="02010600030101010101" pitchFamily="2" charset="-122"/>
              </a:rPr>
              <a:t>学习“书写提示”</a:t>
            </a:r>
            <a:endParaRPr lang="zh-CN" altLang="en-US" sz="4400" b="1" dirty="0">
              <a:solidFill>
                <a:srgbClr val="C45162"/>
              </a:solidFill>
              <a:latin typeface="宋体" panose="02010600030101010101" pitchFamily="2" charset="-122"/>
            </a:endParaRPr>
          </a:p>
        </p:txBody>
      </p:sp>
      <p:sp>
        <p:nvSpPr>
          <p:cNvPr id="23555" name="矩形 1"/>
          <p:cNvSpPr/>
          <p:nvPr/>
        </p:nvSpPr>
        <p:spPr>
          <a:xfrm>
            <a:off x="219075" y="1382713"/>
            <a:ext cx="31400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自由读文段，并观察文段里面的字，你发现了什么？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t="1961" b="4385"/>
          <a:stretch>
            <a:fillRect/>
          </a:stretch>
        </p:blipFill>
        <p:spPr>
          <a:xfrm>
            <a:off x="3563888" y="1333066"/>
            <a:ext cx="5161550" cy="25932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1731963" y="3817938"/>
            <a:ext cx="1422400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行楷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900113" y="842963"/>
            <a:ext cx="741680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是一种统称，分为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两种，今天我们所了解到的是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行楷是在楷书的基础上发展起来的，是</a:t>
            </a: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介于楷书和草书之间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的一种字体，是为了弥补楷书的书写速度太慢和草书的难于辨认而产生的。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1"/>
          <p:cNvSpPr txBox="1"/>
          <p:nvPr/>
        </p:nvSpPr>
        <p:spPr>
          <a:xfrm>
            <a:off x="2627313" y="2066925"/>
            <a:ext cx="3983037" cy="757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1"/>
          <p:cNvSpPr txBox="1"/>
          <p:nvPr/>
        </p:nvSpPr>
        <p:spPr>
          <a:xfrm>
            <a:off x="611188" y="212725"/>
            <a:ext cx="5281612" cy="757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850900" eaLnBrk="1" hangingPunct="1"/>
            <a:r>
              <a:rPr lang="zh-CN" altLang="en-US" sz="4400" b="1" dirty="0">
                <a:solidFill>
                  <a:srgbClr val="C45162"/>
                </a:solidFill>
                <a:latin typeface="宋体" panose="02010600030101010101" pitchFamily="2" charset="-122"/>
              </a:rPr>
              <a:t>创设情境，导入新课</a:t>
            </a:r>
            <a:endParaRPr lang="zh-CN" altLang="en-US" sz="4400" b="1" dirty="0">
              <a:solidFill>
                <a:srgbClr val="C45162"/>
              </a:solidFill>
              <a:latin typeface="宋体" panose="02010600030101010101" pitchFamily="2" charset="-122"/>
            </a:endParaRPr>
          </a:p>
        </p:txBody>
      </p:sp>
      <p:sp>
        <p:nvSpPr>
          <p:cNvPr id="26627" name="矩形 1"/>
          <p:cNvSpPr/>
          <p:nvPr/>
        </p:nvSpPr>
        <p:spPr>
          <a:xfrm>
            <a:off x="520700" y="1173163"/>
            <a:ext cx="8137525" cy="2563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中国是文化大国，而中国的古诗就像一朵馨香独具的奇葩，盛开在世界文苑之中。学习古诗，能领略古代诗人的风采，受到古典艺术的熏陶，收获人生的启迪。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8175" y="3940175"/>
            <a:ext cx="53641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背一背你最喜欢的一首古诗。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12"/>
          <p:cNvPicPr>
            <a:picLocks noChangeAspect="1"/>
          </p:cNvPicPr>
          <p:nvPr/>
        </p:nvPicPr>
        <p:blipFill>
          <a:blip r:embed="rId1"/>
          <a:srcRect t="7883" b="17104"/>
          <a:stretch>
            <a:fillRect/>
          </a:stretch>
        </p:blipFill>
        <p:spPr>
          <a:xfrm>
            <a:off x="0" y="0"/>
            <a:ext cx="9142413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651" name="组合 13"/>
          <p:cNvGrpSpPr/>
          <p:nvPr/>
        </p:nvGrpSpPr>
        <p:grpSpPr>
          <a:xfrm>
            <a:off x="1331913" y="987425"/>
            <a:ext cx="4032250" cy="1728788"/>
            <a:chOff x="3707904" y="1398711"/>
            <a:chExt cx="4032314" cy="1728192"/>
          </a:xfrm>
        </p:grpSpPr>
        <p:pic>
          <p:nvPicPr>
            <p:cNvPr id="2765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7904" y="1398711"/>
              <a:ext cx="3924436" cy="17281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7" name="矩形 15"/>
            <p:cNvSpPr/>
            <p:nvPr/>
          </p:nvSpPr>
          <p:spPr>
            <a:xfrm>
              <a:off x="4211960" y="1864332"/>
              <a:ext cx="3528258" cy="9045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长歌行</a:t>
              </a:r>
              <a:r>
                <a:rPr lang="en-US" altLang="zh-CN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endPara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955925" y="1454150"/>
            <a:ext cx="1331913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歌行</a:t>
            </a:r>
            <a:endParaRPr lang="en-US" altLang="zh-CN" sz="4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0" y="2716213"/>
            <a:ext cx="9144000" cy="1943100"/>
            <a:chOff x="0" y="2715765"/>
            <a:chExt cx="9144000" cy="1944217"/>
          </a:xfrm>
        </p:grpSpPr>
        <p:sp>
          <p:nvSpPr>
            <p:cNvPr id="27654" name="文本框 18"/>
            <p:cNvSpPr txBox="1"/>
            <p:nvPr/>
          </p:nvSpPr>
          <p:spPr>
            <a:xfrm>
              <a:off x="0" y="2715765"/>
              <a:ext cx="9144000" cy="1944217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7655" name="矩形 19"/>
            <p:cNvSpPr/>
            <p:nvPr/>
          </p:nvSpPr>
          <p:spPr>
            <a:xfrm>
              <a:off x="793218" y="2794551"/>
              <a:ext cx="7850697" cy="17866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《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长歌行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是一首汉乐府民歌，歌行是我国古代诗歌的一种体裁，也叫“歌”或“行”。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>
            <a:hlinkClick r:id="rId1" action="ppaction://hlinksldjump"/>
          </p:cNvPr>
          <p:cNvSpPr txBox="1"/>
          <p:nvPr/>
        </p:nvSpPr>
        <p:spPr>
          <a:xfrm>
            <a:off x="2268538" y="2066925"/>
            <a:ext cx="2303462" cy="757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标题 1">
            <a:hlinkClick r:id="rId2" action="ppaction://hlinksldjump"/>
          </p:cNvPr>
          <p:cNvSpPr txBox="1"/>
          <p:nvPr/>
        </p:nvSpPr>
        <p:spPr>
          <a:xfrm>
            <a:off x="4541838" y="2066925"/>
            <a:ext cx="2303462" cy="757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1"/>
          <p:cNvSpPr txBox="1"/>
          <p:nvPr/>
        </p:nvSpPr>
        <p:spPr>
          <a:xfrm>
            <a:off x="647700" y="268288"/>
            <a:ext cx="5281613" cy="7556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850900" eaLnBrk="1" hangingPunct="1"/>
            <a:r>
              <a:rPr lang="zh-CN" altLang="en-US" sz="4400" b="1" dirty="0">
                <a:solidFill>
                  <a:srgbClr val="C45162"/>
                </a:solidFill>
                <a:latin typeface="宋体" panose="02010600030101010101" pitchFamily="2" charset="-122"/>
              </a:rPr>
              <a:t>朗读古诗，读出韵味</a:t>
            </a:r>
            <a:endParaRPr lang="zh-CN" altLang="en-US" sz="4400" b="1" dirty="0">
              <a:solidFill>
                <a:srgbClr val="C45162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31988" y="1041400"/>
            <a:ext cx="5280025" cy="3559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长歌行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青青园中葵，朝露待日晞。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阳春布德泽，万物生光辉。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常恐秋节至，焜黄华叶衰。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百川东到海，何时复西归？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少壮不努力，老大徒伤悲！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96963" y="1290638"/>
            <a:ext cx="6950075" cy="2562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划节奏，读出韵味。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标出诗歌的停顿，再有节奏地读。要注意停顿的长短、语速的快慢、声调的高低。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35150" y="268288"/>
            <a:ext cx="6084888" cy="44084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75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长歌行</a:t>
            </a:r>
            <a:endParaRPr kumimoji="0" lang="zh-CN" altLang="en-US" sz="3200" b="1" i="0" u="none" strike="noStrike" kern="1200" cap="none" spc="75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75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青青园中葵，朝露待日晞。</a:t>
            </a:r>
            <a:endParaRPr kumimoji="0" lang="en-US" altLang="zh-CN" sz="3200" b="1" i="0" u="none" strike="noStrike" kern="1200" cap="none" spc="75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75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阳春布德泽，万物生光辉。</a:t>
            </a:r>
            <a:endParaRPr kumimoji="0" lang="en-US" altLang="zh-CN" sz="3200" b="1" i="0" u="none" strike="noStrike" kern="1200" cap="none" spc="75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75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常恐秋节至，焜黄华叶衰。</a:t>
            </a:r>
            <a:endParaRPr kumimoji="0" lang="en-US" altLang="zh-CN" sz="3200" b="1" i="0" u="none" strike="noStrike" kern="1200" cap="none" spc="75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75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百川东到海，何时复西归？</a:t>
            </a:r>
            <a:endParaRPr kumimoji="0" lang="en-US" altLang="zh-CN" sz="3200" b="1" i="0" u="none" strike="noStrike" kern="1200" cap="none" spc="75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75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少壮不努力，老大徒伤悲！</a:t>
            </a:r>
            <a:endParaRPr kumimoji="0" lang="zh-CN" altLang="en-US" sz="3200" b="1" i="0" u="none" strike="noStrike" kern="1200" cap="none" spc="75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 rot="21180060">
            <a:off x="2573338" y="1030288"/>
            <a:ext cx="5715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 rot="21180060">
            <a:off x="5607050" y="1030288"/>
            <a:ext cx="57308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 rot="21180060">
            <a:off x="2600325" y="1784350"/>
            <a:ext cx="57308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 rot="21180060">
            <a:off x="5635625" y="1784350"/>
            <a:ext cx="57308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 rot="21180060">
            <a:off x="2581275" y="2482850"/>
            <a:ext cx="57308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 rot="21180060">
            <a:off x="5616575" y="2482850"/>
            <a:ext cx="57308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 rot="21180060">
            <a:off x="2609850" y="3236913"/>
            <a:ext cx="5715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 rot="21180060">
            <a:off x="5621338" y="3236913"/>
            <a:ext cx="57308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 rot="21180060">
            <a:off x="2613025" y="3948113"/>
            <a:ext cx="57308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 rot="21180060">
            <a:off x="5614988" y="3948113"/>
            <a:ext cx="57308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/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1"/>
          <p:cNvSpPr txBox="1"/>
          <p:nvPr/>
        </p:nvSpPr>
        <p:spPr>
          <a:xfrm>
            <a:off x="684213" y="261938"/>
            <a:ext cx="5281612" cy="7572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850900" eaLnBrk="1" hangingPunct="1"/>
            <a:r>
              <a:rPr lang="zh-CN" altLang="en-US" sz="4400" b="1" dirty="0">
                <a:solidFill>
                  <a:srgbClr val="C45162"/>
                </a:solidFill>
                <a:latin typeface="宋体" panose="02010600030101010101" pitchFamily="2" charset="-122"/>
              </a:rPr>
              <a:t>精读古诗，想象理解</a:t>
            </a:r>
            <a:endParaRPr lang="zh-CN" altLang="en-US" sz="4400" b="1" dirty="0">
              <a:solidFill>
                <a:srgbClr val="C45162"/>
              </a:solidFill>
              <a:latin typeface="宋体" panose="02010600030101010101" pitchFamily="2" charset="-122"/>
            </a:endParaRPr>
          </a:p>
        </p:txBody>
      </p:sp>
      <p:sp>
        <p:nvSpPr>
          <p:cNvPr id="31747" name="矩形 3"/>
          <p:cNvSpPr/>
          <p:nvPr/>
        </p:nvSpPr>
        <p:spPr>
          <a:xfrm>
            <a:off x="1106488" y="1290638"/>
            <a:ext cx="7129462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请大家自由诵读全诗，边读边想这首诗抒发了什么情感。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4675" y="2571750"/>
            <a:ext cx="7994650" cy="1858963"/>
            <a:chOff x="467019" y="2845172"/>
            <a:chExt cx="7993413" cy="1858489"/>
          </a:xfrm>
        </p:grpSpPr>
        <p:pic>
          <p:nvPicPr>
            <p:cNvPr id="31749" name="图片 4"/>
            <p:cNvPicPr>
              <a:picLocks noChangeAspect="1"/>
            </p:cNvPicPr>
            <p:nvPr/>
          </p:nvPicPr>
          <p:blipFill>
            <a:blip r:embed="rId1"/>
            <a:srcRect l="4910" t="26199" r="1964" b="27106"/>
            <a:stretch>
              <a:fillRect/>
            </a:stretch>
          </p:blipFill>
          <p:spPr>
            <a:xfrm>
              <a:off x="467019" y="2845172"/>
              <a:ext cx="7993413" cy="18584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矩形 1"/>
            <p:cNvSpPr/>
            <p:nvPr/>
          </p:nvSpPr>
          <p:spPr>
            <a:xfrm>
              <a:off x="971766" y="3176875"/>
              <a:ext cx="7056933" cy="119508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劝导人们要珍惜时间，把握现在，趁着青春努力奋斗。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323850" y="842963"/>
            <a:ext cx="86042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诗中写的是什么季节的景物？是从诗中哪些词语看出来的呢？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89075" y="2746375"/>
            <a:ext cx="6232525" cy="1565275"/>
            <a:chOff x="1467644" y="2890768"/>
            <a:chExt cx="6232572" cy="1565918"/>
          </a:xfrm>
        </p:grpSpPr>
        <p:pic>
          <p:nvPicPr>
            <p:cNvPr id="14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635920" y="3071817"/>
              <a:ext cx="5896019" cy="131499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67644" y="2890768"/>
              <a:ext cx="176214" cy="1527802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524003" y="2928884"/>
              <a:ext cx="176213" cy="1527802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" name="矩形 2"/>
            <p:cNvSpPr/>
            <p:nvPr/>
          </p:nvSpPr>
          <p:spPr>
            <a:xfrm>
              <a:off x="1964536" y="3089288"/>
              <a:ext cx="5281652" cy="11958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青青园中葵，朝露待日晞。</a:t>
              </a:r>
              <a:endPara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阳春布德泽，万物生光辉。</a:t>
              </a:r>
              <a:endPara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858963" y="2965450"/>
            <a:ext cx="11525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青青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58963" y="3551238"/>
            <a:ext cx="110490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阳春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27663" y="3551238"/>
            <a:ext cx="153670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生光辉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56211" y="1707803"/>
            <a:ext cx="1652608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春天</a:t>
            </a:r>
            <a:endParaRPr kumimoji="0" lang="en-US" altLang="zh-CN" sz="5400" b="0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4" name="组合 6"/>
          <p:cNvGrpSpPr/>
          <p:nvPr/>
        </p:nvGrpSpPr>
        <p:grpSpPr>
          <a:xfrm>
            <a:off x="-4762" y="0"/>
            <a:ext cx="9148762" cy="5143500"/>
            <a:chOff x="-4863" y="0"/>
            <a:chExt cx="9148863" cy="5143500"/>
          </a:xfrm>
        </p:grpSpPr>
        <p:pic>
          <p:nvPicPr>
            <p:cNvPr id="33796" name="图片 3"/>
            <p:cNvPicPr>
              <a:picLocks noChangeAspect="1"/>
            </p:cNvPicPr>
            <p:nvPr/>
          </p:nvPicPr>
          <p:blipFill>
            <a:blip r:embed="rId1"/>
            <a:srcRect t="10567" b="16058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7" name="文本框 4"/>
            <p:cNvSpPr txBox="1"/>
            <p:nvPr/>
          </p:nvSpPr>
          <p:spPr>
            <a:xfrm>
              <a:off x="-4863" y="1599640"/>
              <a:ext cx="9144000" cy="1944217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3798" name="矩形 1"/>
            <p:cNvSpPr/>
            <p:nvPr/>
          </p:nvSpPr>
          <p:spPr>
            <a:xfrm>
              <a:off x="1115616" y="1678428"/>
              <a:ext cx="7036605" cy="17866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诗人先从“园中葵”写起，再写自然万物，运用了由点到面的写法，描绘了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眼前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之景。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174038" y="1677988"/>
            <a:ext cx="828675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眼前</a:t>
            </a:r>
            <a:endParaRPr lang="zh-CN" altLang="en-US" sz="5400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1"/>
          <p:cNvSpPr/>
          <p:nvPr/>
        </p:nvSpPr>
        <p:spPr>
          <a:xfrm>
            <a:off x="1258888" y="2211388"/>
            <a:ext cx="46624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诗人只描写了春天吗？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4762" y="0"/>
            <a:ext cx="9148762" cy="5143500"/>
            <a:chOff x="-4863" y="0"/>
            <a:chExt cx="9148863" cy="5143500"/>
          </a:xfrm>
        </p:grpSpPr>
        <p:pic>
          <p:nvPicPr>
            <p:cNvPr id="34821" name="图片 10"/>
            <p:cNvPicPr>
              <a:picLocks noChangeAspect="1"/>
            </p:cNvPicPr>
            <p:nvPr/>
          </p:nvPicPr>
          <p:blipFill>
            <a:blip r:embed="rId1"/>
            <a:srcRect b="25000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2" name="文本框 11"/>
            <p:cNvSpPr txBox="1"/>
            <p:nvPr/>
          </p:nvSpPr>
          <p:spPr>
            <a:xfrm>
              <a:off x="-4863" y="1599640"/>
              <a:ext cx="9144000" cy="1944217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4823" name="矩形 12"/>
            <p:cNvSpPr/>
            <p:nvPr/>
          </p:nvSpPr>
          <p:spPr>
            <a:xfrm>
              <a:off x="480937" y="1973892"/>
              <a:ext cx="8172400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诗人不仅描写了春天，还描写了秋天，但对秋天的描写是诗人的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想象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174038" y="1677988"/>
            <a:ext cx="828675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</a:t>
            </a:r>
            <a:endParaRPr lang="zh-CN" altLang="en-US" sz="5400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611188" y="842963"/>
            <a:ext cx="81724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为什么说对秋天的描写是诗人的想象呢？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188" y="3314700"/>
            <a:ext cx="81724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恐”字说明是诗人的担忧，实际上秋季还并未到来。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393825" y="1635125"/>
            <a:ext cx="5988050" cy="1301750"/>
            <a:chOff x="1394355" y="1851670"/>
            <a:chExt cx="5987609" cy="1300759"/>
          </a:xfrm>
        </p:grpSpPr>
        <p:grpSp>
          <p:nvGrpSpPr>
            <p:cNvPr id="35846" name="组合 14"/>
            <p:cNvGrpSpPr/>
            <p:nvPr/>
          </p:nvGrpSpPr>
          <p:grpSpPr>
            <a:xfrm>
              <a:off x="1394355" y="1851670"/>
              <a:ext cx="5987609" cy="1300759"/>
              <a:chOff x="1394355" y="1851670"/>
              <a:chExt cx="5987609" cy="1300759"/>
            </a:xfrm>
          </p:grpSpPr>
          <p:pic>
            <p:nvPicPr>
              <p:cNvPr id="12" name="Picture 7" descr="C:\Users\Administrator\Desktop\png\素材CNN-sccnn.com_201406210812-恢复的.psd_0002_图层-3-拷贝.png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535633" y="1992850"/>
                <a:ext cx="5678069" cy="985086"/>
              </a:xfrm>
              <a:prstGeom prst="rect">
                <a:avLst/>
              </a:prstGeom>
              <a:noFill/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" name="Picture 3" descr="C:\Users\Administrator\Desktop\png\素材CNN-sccnn.com_201406210812-恢复的.psd_0000_图层-2-拷贝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394355" y="1851670"/>
                <a:ext cx="146039" cy="1262688"/>
              </a:xfrm>
              <a:prstGeom prst="rect">
                <a:avLst/>
              </a:prstGeom>
              <a:noFill/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" name="Picture 3" descr="C:\Users\Administrator\Desktop\png\素材CNN-sccnn.com_201406210812-恢复的.psd_0000_图层-2-拷贝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235925" y="1889741"/>
                <a:ext cx="146039" cy="1262688"/>
              </a:xfrm>
              <a:prstGeom prst="rect">
                <a:avLst/>
              </a:prstGeom>
              <a:noFill/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4" name="矩形 3"/>
            <p:cNvSpPr/>
            <p:nvPr/>
          </p:nvSpPr>
          <p:spPr>
            <a:xfrm>
              <a:off x="1968988" y="2183205"/>
              <a:ext cx="5281224" cy="6043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常恐秋节至，焜黄华叶衰。</a:t>
              </a:r>
              <a:endPara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316163" y="1966913"/>
            <a:ext cx="56991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恐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1"/>
          <p:cNvSpPr/>
          <p:nvPr/>
        </p:nvSpPr>
        <p:spPr>
          <a:xfrm>
            <a:off x="792163" y="1138238"/>
            <a:ext cx="81724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读了前六句，你明白了什么道理？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8888" y="1873250"/>
            <a:ext cx="7200900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从明媚的、灿烂的、生机勃勃的春景写到萧瑟的、枯败的秋景，这种变化让我们明白了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世间万物都会由盛而衰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1"/>
          <p:cNvSpPr/>
          <p:nvPr/>
        </p:nvSpPr>
        <p:spPr>
          <a:xfrm>
            <a:off x="395288" y="1246188"/>
            <a:ext cx="8172450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世间万物都是这样的生长过程，我们人也不例外。诗中的春天、秋天分别比喻人生的哪个阶段？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7575" y="3292475"/>
            <a:ext cx="73088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春天比喻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时期，秋天比喻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 txBox="1"/>
          <p:nvPr/>
        </p:nvSpPr>
        <p:spPr>
          <a:xfrm>
            <a:off x="2700338" y="2101850"/>
            <a:ext cx="3983037" cy="757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6"/>
          <p:cNvSpPr/>
          <p:nvPr/>
        </p:nvSpPr>
        <p:spPr>
          <a:xfrm>
            <a:off x="466725" y="1611313"/>
            <a:ext cx="8208963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既然诗人已经说明了人也会由盛而衰，为什么不直接写最后一句呢？为什么还要写第七、八句？可以删掉吗？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938" name="组合 1"/>
          <p:cNvGrpSpPr/>
          <p:nvPr/>
        </p:nvGrpSpPr>
        <p:grpSpPr>
          <a:xfrm>
            <a:off x="0" y="0"/>
            <a:ext cx="9144000" cy="5143500"/>
            <a:chOff x="-2" y="0"/>
            <a:chExt cx="9144003" cy="5143500"/>
          </a:xfrm>
        </p:grpSpPr>
        <p:pic>
          <p:nvPicPr>
            <p:cNvPr id="39940" name="图片 2"/>
            <p:cNvPicPr>
              <a:picLocks noChangeAspect="1"/>
            </p:cNvPicPr>
            <p:nvPr/>
          </p:nvPicPr>
          <p:blipFill>
            <a:blip r:embed="rId1"/>
            <a:srcRect t="15788"/>
            <a:stretch>
              <a:fillRect/>
            </a:stretch>
          </p:blipFill>
          <p:spPr>
            <a:xfrm>
              <a:off x="1" y="0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41" name="文本框 3"/>
            <p:cNvSpPr txBox="1"/>
            <p:nvPr/>
          </p:nvSpPr>
          <p:spPr>
            <a:xfrm>
              <a:off x="-2" y="987574"/>
              <a:ext cx="9144001" cy="3168352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9942" name="矩形 6"/>
            <p:cNvSpPr/>
            <p:nvPr/>
          </p:nvSpPr>
          <p:spPr>
            <a:xfrm>
              <a:off x="827584" y="1087497"/>
              <a:ext cx="7488832" cy="29685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这两句诗把光阴比作流水，一去不复返，是诗人的感慨。由季节交替联想到时光易逝，合乎情理，而且前面的景物描写是为后面的感慨做铺垫的，所以第七、八句不可以删掉。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174038" y="1677988"/>
            <a:ext cx="828675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感慨</a:t>
            </a:r>
            <a:endParaRPr lang="zh-CN" altLang="en-US" sz="5400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6"/>
          <p:cNvSpPr/>
          <p:nvPr/>
        </p:nvSpPr>
        <p:spPr>
          <a:xfrm>
            <a:off x="719138" y="903288"/>
            <a:ext cx="770572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揭示诗歌主旨的是哪两句诗？你是怎么理解这两句诗的？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536700" y="2752725"/>
            <a:ext cx="5988050" cy="1301750"/>
            <a:chOff x="1536691" y="2753153"/>
            <a:chExt cx="5987609" cy="1300759"/>
          </a:xfrm>
        </p:grpSpPr>
        <p:grpSp>
          <p:nvGrpSpPr>
            <p:cNvPr id="40964" name="组合 3"/>
            <p:cNvGrpSpPr/>
            <p:nvPr/>
          </p:nvGrpSpPr>
          <p:grpSpPr>
            <a:xfrm>
              <a:off x="1536691" y="2753153"/>
              <a:ext cx="5987609" cy="1300759"/>
              <a:chOff x="1536691" y="2753153"/>
              <a:chExt cx="5987609" cy="1300759"/>
            </a:xfrm>
          </p:grpSpPr>
          <p:pic>
            <p:nvPicPr>
              <p:cNvPr id="9" name="Picture 7" descr="C:\Users\Administrator\Desktop\png\素材CNN-sccnn.com_201406210812-恢复的.psd_0002_图层-3-拷贝.png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677969" y="2894333"/>
                <a:ext cx="5678069" cy="985086"/>
              </a:xfrm>
              <a:prstGeom prst="rect">
                <a:avLst/>
              </a:prstGeom>
              <a:noFill/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" name="Picture 3" descr="C:\Users\Administrator\Desktop\png\素材CNN-sccnn.com_201406210812-恢复的.psd_0000_图层-2-拷贝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536691" y="2753153"/>
                <a:ext cx="146039" cy="1262688"/>
              </a:xfrm>
              <a:prstGeom prst="rect">
                <a:avLst/>
              </a:prstGeom>
              <a:noFill/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" name="Picture 3" descr="C:\Users\Administrator\Desktop\png\素材CNN-sccnn.com_201406210812-恢复的.psd_0000_图层-2-拷贝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378261" y="2791224"/>
                <a:ext cx="146039" cy="1262688"/>
              </a:xfrm>
              <a:prstGeom prst="rect">
                <a:avLst/>
              </a:prstGeom>
              <a:noFill/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8" name="矩形 7"/>
            <p:cNvSpPr/>
            <p:nvPr/>
          </p:nvSpPr>
          <p:spPr>
            <a:xfrm>
              <a:off x="1931950" y="3084688"/>
              <a:ext cx="5281223" cy="6059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少壮不努力，老大徒伤悲！</a:t>
              </a:r>
              <a:endPara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2"/>
          <p:cNvPicPr>
            <a:picLocks noChangeAspect="1"/>
          </p:cNvPicPr>
          <p:nvPr/>
        </p:nvPicPr>
        <p:blipFill>
          <a:blip r:embed="rId1"/>
          <a:srcRect b="24985"/>
          <a:stretch>
            <a:fillRect/>
          </a:stretch>
        </p:blipFill>
        <p:spPr>
          <a:xfrm>
            <a:off x="0" y="0"/>
            <a:ext cx="9142413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文本框 7"/>
          <p:cNvSpPr txBox="1"/>
          <p:nvPr/>
        </p:nvSpPr>
        <p:spPr>
          <a:xfrm>
            <a:off x="-4762" y="1600200"/>
            <a:ext cx="9144000" cy="1943100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988" name="矩形 6"/>
          <p:cNvSpPr/>
          <p:nvPr/>
        </p:nvSpPr>
        <p:spPr>
          <a:xfrm>
            <a:off x="611188" y="1677988"/>
            <a:ext cx="7634287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少壮不努力，老大徒伤悲！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这两句诗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人们要珍惜时间，努力学习，把握今天。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74038" y="1677988"/>
            <a:ext cx="828675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劝诫</a:t>
            </a:r>
            <a:endParaRPr lang="zh-CN" altLang="en-US" sz="5400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1"/>
          <p:cNvSpPr txBox="1"/>
          <p:nvPr/>
        </p:nvSpPr>
        <p:spPr>
          <a:xfrm>
            <a:off x="722313" y="268288"/>
            <a:ext cx="5281612" cy="7556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850900" eaLnBrk="1" hangingPunct="1"/>
            <a:r>
              <a:rPr lang="zh-CN" altLang="en-US" sz="4400" b="1" dirty="0">
                <a:solidFill>
                  <a:srgbClr val="C45162"/>
                </a:solidFill>
                <a:latin typeface="宋体" panose="02010600030101010101" pitchFamily="2" charset="-122"/>
              </a:rPr>
              <a:t>朗诵古诗，背诵古诗</a:t>
            </a:r>
            <a:endParaRPr lang="zh-CN" altLang="en-US" sz="4400" b="1" dirty="0">
              <a:solidFill>
                <a:srgbClr val="C45162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32063" y="1535113"/>
            <a:ext cx="41052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游戏：“看图找诗句”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1838" y="2241550"/>
            <a:ext cx="770572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请大家根据每张图片上的画面朗诵出相应的诗句。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图片 2"/>
          <p:cNvPicPr>
            <a:picLocks noChangeAspect="1"/>
          </p:cNvPicPr>
          <p:nvPr/>
        </p:nvPicPr>
        <p:blipFill>
          <a:blip r:embed="rId1"/>
          <a:srcRect b="3442"/>
          <a:stretch>
            <a:fillRect/>
          </a:stretch>
        </p:blipFill>
        <p:spPr>
          <a:xfrm>
            <a:off x="468313" y="519113"/>
            <a:ext cx="5667375" cy="410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6227763" y="1973263"/>
            <a:ext cx="2640013" cy="1196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常恐秋节至，焜黄华叶衰。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2"/>
          <p:cNvPicPr>
            <a:picLocks noChangeAspect="1"/>
          </p:cNvPicPr>
          <p:nvPr/>
        </p:nvPicPr>
        <p:blipFill>
          <a:blip r:embed="rId1"/>
          <a:srcRect b="4262"/>
          <a:stretch>
            <a:fillRect/>
          </a:stretch>
        </p:blipFill>
        <p:spPr>
          <a:xfrm>
            <a:off x="539750" y="536575"/>
            <a:ext cx="5667375" cy="4070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6227763" y="1973263"/>
            <a:ext cx="2640013" cy="1196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青青园中葵，朝露待日晞。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2"/>
          <p:cNvPicPr>
            <a:picLocks noChangeAspect="1"/>
          </p:cNvPicPr>
          <p:nvPr/>
        </p:nvPicPr>
        <p:blipFill>
          <a:blip r:embed="rId1"/>
          <a:srcRect r="17413" b="13332"/>
          <a:stretch>
            <a:fillRect/>
          </a:stretch>
        </p:blipFill>
        <p:spPr>
          <a:xfrm>
            <a:off x="539750" y="717550"/>
            <a:ext cx="5299075" cy="370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6084888" y="1973263"/>
            <a:ext cx="2640013" cy="1196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百川东到海，何时复西归？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图片 2"/>
          <p:cNvPicPr>
            <a:picLocks noChangeAspect="1"/>
          </p:cNvPicPr>
          <p:nvPr/>
        </p:nvPicPr>
        <p:blipFill>
          <a:blip r:embed="rId1"/>
          <a:srcRect b="5280"/>
          <a:stretch>
            <a:fillRect/>
          </a:stretch>
        </p:blipFill>
        <p:spPr>
          <a:xfrm>
            <a:off x="539750" y="711200"/>
            <a:ext cx="5153025" cy="3660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5940425" y="1943100"/>
            <a:ext cx="2640013" cy="1196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阳春布德泽，万物生光辉。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1"/>
          <p:cNvSpPr txBox="1"/>
          <p:nvPr/>
        </p:nvSpPr>
        <p:spPr>
          <a:xfrm>
            <a:off x="468313" y="85725"/>
            <a:ext cx="1584325" cy="757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850900" eaLnBrk="1" hangingPunct="1"/>
            <a:r>
              <a:rPr lang="zh-CN" altLang="en-US" sz="3600" b="1" dirty="0">
                <a:solidFill>
                  <a:srgbClr val="C45162"/>
                </a:solidFill>
                <a:latin typeface="宋体" panose="02010600030101010101" pitchFamily="2" charset="-122"/>
              </a:rPr>
              <a:t>背一背</a:t>
            </a:r>
            <a:endParaRPr lang="zh-CN" altLang="en-US" sz="3600" b="1" dirty="0">
              <a:solidFill>
                <a:srgbClr val="C45162"/>
              </a:solidFill>
              <a:latin typeface="宋体" panose="02010600030101010101" pitchFamily="2" charset="-122"/>
            </a:endParaRPr>
          </a:p>
        </p:txBody>
      </p:sp>
      <p:sp>
        <p:nvSpPr>
          <p:cNvPr id="48131" name="矩形 2"/>
          <p:cNvSpPr/>
          <p:nvPr/>
        </p:nvSpPr>
        <p:spPr>
          <a:xfrm>
            <a:off x="863600" y="1290638"/>
            <a:ext cx="74168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请同学们选择自己喜欢的方式试着背一背。你可以摇头晃脑地背，也可以踱着方步边走边背，还可以一边做动作一边背，甚至可以唱着背。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 txBox="1"/>
          <p:nvPr/>
        </p:nvSpPr>
        <p:spPr bwMode="auto">
          <a:xfrm>
            <a:off x="611188" y="847725"/>
            <a:ext cx="4575175" cy="75723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50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-150" normalizeH="0" baseline="0" noProof="0" dirty="0">
                <a:ln w="0"/>
                <a:solidFill>
                  <a:srgbClr val="C4516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学习“交流平台”</a:t>
            </a:r>
            <a:endParaRPr kumimoji="0" lang="zh-CN" altLang="en-US" sz="4400" b="1" i="0" u="none" strike="noStrike" kern="1200" cap="none" spc="-150" normalizeH="0" baseline="0" noProof="0" dirty="0">
              <a:ln w="0"/>
              <a:solidFill>
                <a:srgbClr val="C45162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188" y="1924050"/>
            <a:ext cx="80645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自由读“交流平台”，想一想：你读懂了什么？画出相关语句，在旁边做批注，写下自己的感受。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标题 1"/>
          <p:cNvSpPr txBox="1"/>
          <p:nvPr/>
        </p:nvSpPr>
        <p:spPr>
          <a:xfrm>
            <a:off x="755650" y="268288"/>
            <a:ext cx="5281613" cy="7556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850900" eaLnBrk="1" hangingPunct="1"/>
            <a:r>
              <a:rPr lang="zh-CN" altLang="en-US" sz="4400" b="1" dirty="0">
                <a:solidFill>
                  <a:srgbClr val="C45162"/>
                </a:solidFill>
                <a:latin typeface="宋体" panose="02010600030101010101" pitchFamily="2" charset="-122"/>
              </a:rPr>
              <a:t>拓展延伸，课堂小结</a:t>
            </a:r>
            <a:endParaRPr lang="zh-CN" altLang="en-US" sz="4400" b="1" dirty="0">
              <a:solidFill>
                <a:srgbClr val="C45162"/>
              </a:solidFill>
              <a:latin typeface="宋体" panose="02010600030101010101" pitchFamily="2" charset="-122"/>
            </a:endParaRPr>
          </a:p>
        </p:txBody>
      </p:sp>
      <p:sp>
        <p:nvSpPr>
          <p:cNvPr id="49155" name="矩形 1"/>
          <p:cNvSpPr/>
          <p:nvPr/>
        </p:nvSpPr>
        <p:spPr>
          <a:xfrm>
            <a:off x="1042988" y="1930400"/>
            <a:ext cx="691197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大家还读过哪些劝诫人们要珍惜时间、勤奋努力的句子呢？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1188" y="411163"/>
            <a:ext cx="7488238" cy="41513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一寸光阴一寸金，寸金难买寸光阴。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莫等闲，白了少年头，空悲切。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三更灯火五更鸡，正是男儿读书时。黑发不知勤学早，白首方悔读书迟。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花有重开日，人无再少年。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明日复明日，明日何其多。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我生待明日，万事成蹉跎。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1"/>
          <p:cNvSpPr txBox="1"/>
          <p:nvPr/>
        </p:nvSpPr>
        <p:spPr>
          <a:xfrm>
            <a:off x="250825" y="50800"/>
            <a:ext cx="2232025" cy="757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850900" eaLnBrk="1" hangingPunct="1"/>
            <a:r>
              <a:rPr lang="zh-CN" altLang="en-US" sz="3600" b="1" dirty="0">
                <a:solidFill>
                  <a:srgbClr val="C45162"/>
                </a:solidFill>
                <a:latin typeface="宋体" panose="02010600030101010101" pitchFamily="2" charset="-122"/>
              </a:rPr>
              <a:t>诗歌小结</a:t>
            </a:r>
            <a:endParaRPr lang="zh-CN" altLang="en-US" sz="3600" b="1" dirty="0">
              <a:solidFill>
                <a:srgbClr val="C45162"/>
              </a:solidFill>
              <a:latin typeface="宋体" panose="02010600030101010101" pitchFamily="2" charset="-122"/>
            </a:endParaRPr>
          </a:p>
        </p:txBody>
      </p:sp>
      <p:sp>
        <p:nvSpPr>
          <p:cNvPr id="51203" name="矩形 2"/>
          <p:cNvSpPr/>
          <p:nvPr/>
        </p:nvSpPr>
        <p:spPr>
          <a:xfrm>
            <a:off x="719138" y="969963"/>
            <a:ext cx="7705725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长歌行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这首诗先写眼前之实景，再写想象之虚景，最后抒发感慨，劝诫我们要珍惜青春年华，发奋努力，不要等到老了再后悔。希望同学们能牢记这首古诗，时时提醒自己珍惜时间，努力奋斗。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2"/>
          <p:cNvSpPr/>
          <p:nvPr/>
        </p:nvSpPr>
        <p:spPr>
          <a:xfrm>
            <a:off x="863600" y="915988"/>
            <a:ext cx="74168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读文章时，分清文章的主次，体会作者详略得当的写作方法。（以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北京的春节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为例）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3600" y="2789238"/>
            <a:ext cx="74168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文中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详写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了哪些日子？都写了些什么？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文中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了哪些日子？都写了些什么？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1087438"/>
            <a:ext cx="7993062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作者在写北京的春节时运用了详略得当的写作方法，想一想作者为什么要这样写。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联系自己本单元的习作，说一说在你的习作中你都写了什么，哪些是详写的，哪些是略写的，为什么这样写。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标题 1"/>
          <p:cNvSpPr txBox="1"/>
          <p:nvPr/>
        </p:nvSpPr>
        <p:spPr>
          <a:xfrm>
            <a:off x="250825" y="63500"/>
            <a:ext cx="2232025" cy="757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850900" eaLnBrk="1" hangingPunct="1"/>
            <a:r>
              <a:rPr lang="zh-CN" altLang="en-US" sz="3600" b="1" dirty="0">
                <a:solidFill>
                  <a:srgbClr val="C45162"/>
                </a:solidFill>
                <a:latin typeface="宋体" panose="02010600030101010101" pitchFamily="2" charset="-122"/>
              </a:rPr>
              <a:t>讨论交流</a:t>
            </a:r>
            <a:endParaRPr lang="zh-CN" altLang="en-US" sz="3600" b="1" dirty="0">
              <a:solidFill>
                <a:srgbClr val="C4516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7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charRg st="37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charRg st="37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37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792163" y="969963"/>
            <a:ext cx="7559675" cy="3843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读文章的时候，分清文章内容的主次，就能领会作者要表达的主要意思。习作的时候，先想好要表达哪些主要内容，把它们写得具体详细一点儿，次要内容则写得简略一点儿。详略安排得当，中心突出，才能让别人了解自己想表达的意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785813" y="1611313"/>
            <a:ext cx="75723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读文章时，不仅要分清文章的主次，体会作者详略得当的写作方法，还要将这样的方法运用到自己的习作中去。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 txBox="1"/>
          <p:nvPr/>
        </p:nvSpPr>
        <p:spPr>
          <a:xfrm>
            <a:off x="739775" y="268288"/>
            <a:ext cx="4991100" cy="7556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850900" eaLnBrk="1" hangingPunct="1"/>
            <a:r>
              <a:rPr lang="zh-CN" altLang="en-US" sz="4400" b="1" dirty="0">
                <a:solidFill>
                  <a:srgbClr val="C45162"/>
                </a:solidFill>
                <a:latin typeface="宋体" panose="02010600030101010101" pitchFamily="2" charset="-122"/>
              </a:rPr>
              <a:t>学习“词句段运用”</a:t>
            </a:r>
            <a:endParaRPr lang="zh-CN" altLang="en-US" sz="4400" b="1" dirty="0">
              <a:solidFill>
                <a:srgbClr val="C45162"/>
              </a:solidFill>
              <a:latin typeface="宋体" panose="02010600030101010101" pitchFamily="2" charset="-122"/>
            </a:endParaRPr>
          </a:p>
        </p:txBody>
      </p:sp>
      <p:sp>
        <p:nvSpPr>
          <p:cNvPr id="17411" name="矩形 1"/>
          <p:cNvSpPr/>
          <p:nvPr/>
        </p:nvSpPr>
        <p:spPr>
          <a:xfrm>
            <a:off x="827088" y="1635125"/>
            <a:ext cx="724535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你知道我们日常生活中有哪些习俗吗？这些习俗都有什么寓意？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2330</Words>
  <Application>WPS 演示</Application>
  <PresentationFormat>全屏显示(16:9)</PresentationFormat>
  <Paragraphs>225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Cambria</vt:lpstr>
      <vt:lpstr>黑体</vt:lpstr>
      <vt:lpstr>字魂59号-创粗黑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yitifen.tmall.com易提分旗舰店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2023-11-01T00:31:00Z</dcterms:created>
  <dcterms:modified xsi:type="dcterms:W3CDTF">2023-11-13T12:03:47Z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3A41BEF93751483883AC25988A807645_13</vt:lpwstr>
  </property>
  <property fmtid="{D5CDD505-2E9C-101B-9397-08002B2CF9AE}" pid="4" name="KSOProductBuildVer">
    <vt:lpwstr>2052-12.1.0.15374</vt:lpwstr>
  </property>
</Properties>
</file>