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10"/>
  </p:notesMasterIdLst>
  <p:handoutMasterIdLst>
    <p:handoutMasterId r:id="rId28"/>
  </p:handoutMasterIdLst>
  <p:sldIdLst>
    <p:sldId id="371" r:id="rId4"/>
    <p:sldId id="372" r:id="rId5"/>
    <p:sldId id="256" r:id="rId6"/>
    <p:sldId id="373" r:id="rId7"/>
    <p:sldId id="374" r:id="rId8"/>
    <p:sldId id="364" r:id="rId9"/>
    <p:sldId id="341" r:id="rId11"/>
    <p:sldId id="365" r:id="rId12"/>
    <p:sldId id="375" r:id="rId13"/>
    <p:sldId id="376" r:id="rId14"/>
    <p:sldId id="377" r:id="rId15"/>
    <p:sldId id="366" r:id="rId16"/>
    <p:sldId id="378" r:id="rId17"/>
    <p:sldId id="379" r:id="rId18"/>
    <p:sldId id="380" r:id="rId19"/>
    <p:sldId id="381" r:id="rId20"/>
    <p:sldId id="382" r:id="rId21"/>
    <p:sldId id="383" r:id="rId22"/>
    <p:sldId id="315" r:id="rId23"/>
    <p:sldId id="316" r:id="rId24"/>
    <p:sldId id="384" r:id="rId25"/>
    <p:sldId id="385" r:id="rId26"/>
    <p:sldId id="393" r:id="rId27"/>
  </p:sldIdLst>
  <p:sldSz cx="9144000" cy="5143500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F3FEFA"/>
    <a:srgbClr val="FF00FF"/>
    <a:srgbClr val="66FFFF"/>
    <a:srgbClr val="FFCCFF"/>
    <a:srgbClr val="66FF99"/>
    <a:srgbClr val="CC00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196"/>
    <p:restoredTop sz="96256"/>
  </p:normalViewPr>
  <p:slideViewPr>
    <p:cSldViewPr snapToGrid="0" showGuides="1">
      <p:cViewPr>
        <p:scale>
          <a:sx n="155" d="100"/>
          <a:sy n="155" d="100"/>
        </p:scale>
        <p:origin x="-276" y="-20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pitchFamily="49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pitchFamily="49" charset="-122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3AFEA9C-3701-4ADC-A82B-44FDCFCC940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pitchFamily="49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>
                <a:latin typeface="黑体" panose="02010609060101010101" pitchFamily="49" charset="-122"/>
              </a:rPr>
            </a:fld>
            <a:endParaRPr lang="zh-CN" altLang="en-US" sz="1200" dirty="0">
              <a:latin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黑体" panose="02010609060101010101" pitchFamily="49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黑体" panose="02010609060101010101" pitchFamily="49" charset="-122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33B553-4E6E-429E-B408-5C18D77AC5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黑体" panose="02010609060101010101" pitchFamily="49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黑体" panose="02010609060101010101" pitchFamily="49" charset="-122"/>
              </a:rPr>
            </a:fld>
            <a:endParaRPr lang="zh-CN" altLang="en-US" sz="1200" dirty="0">
              <a:latin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867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>
              <a:latin typeface="黑体" panose="02010609060101010101" pitchFamily="49" charset="-122"/>
            </a:endParaRPr>
          </a:p>
        </p:txBody>
      </p:sp>
      <p:sp>
        <p:nvSpPr>
          <p:cNvPr id="2867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>
              <a:latin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970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>
              <a:latin typeface="黑体" panose="02010609060101010101" pitchFamily="49" charset="-122"/>
            </a:endParaRPr>
          </a:p>
        </p:txBody>
      </p:sp>
      <p:sp>
        <p:nvSpPr>
          <p:cNvPr id="2970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>
              <a:latin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9769" y="128986"/>
            <a:ext cx="8904461" cy="4885527"/>
            <a:chOff x="89210" y="156090"/>
            <a:chExt cx="12032165" cy="660157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" name="矩形 10"/>
            <p:cNvSpPr/>
            <p:nvPr/>
          </p:nvSpPr>
          <p:spPr>
            <a:xfrm>
              <a:off x="345687" y="156090"/>
              <a:ext cx="11519211" cy="6579271"/>
            </a:xfrm>
            <a:prstGeom prst="rect">
              <a:avLst/>
            </a:prstGeom>
            <a:solidFill>
              <a:srgbClr val="F8FC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字魂59号-创粗黑" panose="00000500000000000000" pitchFamily="2" charset="-122"/>
                <a:ea typeface="+mn-ea"/>
                <a:cs typeface="+mn-cs"/>
              </a:endParaRPr>
            </a:p>
          </p:txBody>
        </p:sp>
        <p:pic>
          <p:nvPicPr>
            <p:cNvPr id="12" name="图片 11" descr="图片包含 事情&#10;&#10;已生成高可信度的说明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644" t="6512" r="-130" b="11130"/>
            <a:stretch>
              <a:fillRect/>
            </a:stretch>
          </p:blipFill>
          <p:spPr>
            <a:xfrm>
              <a:off x="11864898" y="156090"/>
              <a:ext cx="256477" cy="6601574"/>
            </a:xfrm>
            <a:prstGeom prst="rect">
              <a:avLst/>
            </a:prstGeom>
          </p:spPr>
        </p:pic>
        <p:pic>
          <p:nvPicPr>
            <p:cNvPr id="13" name="图片 12" descr="图片包含 事情&#10;&#10;已生成高可信度的说明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644" t="6512" r="-130" b="11130"/>
            <a:stretch>
              <a:fillRect/>
            </a:stretch>
          </p:blipFill>
          <p:spPr>
            <a:xfrm flipH="1">
              <a:off x="89210" y="156090"/>
              <a:ext cx="256477" cy="6601574"/>
            </a:xfrm>
            <a:prstGeom prst="rect">
              <a:avLst/>
            </a:prstGeom>
          </p:spPr>
        </p:pic>
      </p:grpSp>
      <p:pic>
        <p:nvPicPr>
          <p:cNvPr id="2055" name="图片 1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063" y="52388"/>
            <a:ext cx="1189037" cy="8397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6" name="组合 16"/>
          <p:cNvGrpSpPr/>
          <p:nvPr userDrawn="1"/>
        </p:nvGrpSpPr>
        <p:grpSpPr>
          <a:xfrm>
            <a:off x="8158163" y="4108450"/>
            <a:ext cx="1352550" cy="1089025"/>
            <a:chOff x="7960789" y="3973418"/>
            <a:chExt cx="1540530" cy="124100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8239205" y="3973418"/>
              <a:ext cx="1262114" cy="1241008"/>
            </a:xfrm>
            <a:custGeom>
              <a:avLst/>
              <a:gdLst>
                <a:gd name="connsiteX0" fmla="*/ 0 w 3645415"/>
                <a:gd name="connsiteY0" fmla="*/ 0 h 3584455"/>
                <a:gd name="connsiteX1" fmla="*/ 3645415 w 3645415"/>
                <a:gd name="connsiteY1" fmla="*/ 0 h 3584455"/>
                <a:gd name="connsiteX2" fmla="*/ 3645415 w 3645415"/>
                <a:gd name="connsiteY2" fmla="*/ 3584455 h 3584455"/>
                <a:gd name="connsiteX3" fmla="*/ 2685509 w 3645415"/>
                <a:gd name="connsiteY3" fmla="*/ 3584455 h 3584455"/>
                <a:gd name="connsiteX4" fmla="*/ 2764656 w 3645415"/>
                <a:gd name="connsiteY4" fmla="*/ 3580459 h 3584455"/>
                <a:gd name="connsiteX5" fmla="*/ 3459780 w 3645415"/>
                <a:gd name="connsiteY5" fmla="*/ 2810165 h 3584455"/>
                <a:gd name="connsiteX6" fmla="*/ 2685489 w 3645415"/>
                <a:gd name="connsiteY6" fmla="*/ 2035874 h 3584455"/>
                <a:gd name="connsiteX7" fmla="*/ 1911198 w 3645415"/>
                <a:gd name="connsiteY7" fmla="*/ 2810165 h 3584455"/>
                <a:gd name="connsiteX8" fmla="*/ 2606322 w 3645415"/>
                <a:gd name="connsiteY8" fmla="*/ 3580459 h 3584455"/>
                <a:gd name="connsiteX9" fmla="*/ 2685469 w 3645415"/>
                <a:gd name="connsiteY9" fmla="*/ 3584455 h 3584455"/>
                <a:gd name="connsiteX10" fmla="*/ 0 w 3645415"/>
                <a:gd name="connsiteY10" fmla="*/ 3584455 h 3584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45415" h="3584455">
                  <a:moveTo>
                    <a:pt x="0" y="0"/>
                  </a:moveTo>
                  <a:lnTo>
                    <a:pt x="3645415" y="0"/>
                  </a:lnTo>
                  <a:lnTo>
                    <a:pt x="3645415" y="3584455"/>
                  </a:lnTo>
                  <a:lnTo>
                    <a:pt x="2685509" y="3584455"/>
                  </a:lnTo>
                  <a:lnTo>
                    <a:pt x="2764656" y="3580459"/>
                  </a:lnTo>
                  <a:cubicBezTo>
                    <a:pt x="3155097" y="3540807"/>
                    <a:pt x="3459780" y="3211067"/>
                    <a:pt x="3459780" y="2810165"/>
                  </a:cubicBezTo>
                  <a:cubicBezTo>
                    <a:pt x="3459780" y="2382536"/>
                    <a:pt x="3113118" y="2035874"/>
                    <a:pt x="2685489" y="2035874"/>
                  </a:cubicBezTo>
                  <a:cubicBezTo>
                    <a:pt x="2257860" y="2035874"/>
                    <a:pt x="1911198" y="2382536"/>
                    <a:pt x="1911198" y="2810165"/>
                  </a:cubicBezTo>
                  <a:cubicBezTo>
                    <a:pt x="1911198" y="3211067"/>
                    <a:pt x="2215882" y="3540807"/>
                    <a:pt x="2606322" y="3580459"/>
                  </a:cubicBezTo>
                  <a:lnTo>
                    <a:pt x="2685469" y="3584455"/>
                  </a:lnTo>
                  <a:lnTo>
                    <a:pt x="0" y="3584455"/>
                  </a:lnTo>
                  <a:close/>
                </a:path>
              </a:pathLst>
            </a:custGeom>
          </p:spPr>
        </p:pic>
        <p:sp>
          <p:nvSpPr>
            <p:cNvPr id="17" name="文本框 17"/>
            <p:cNvSpPr txBox="1">
              <a:spLocks noChangeArrowheads="1"/>
            </p:cNvSpPr>
            <p:nvPr/>
          </p:nvSpPr>
          <p:spPr bwMode="auto">
            <a:xfrm>
              <a:off x="7960789" y="3973418"/>
              <a:ext cx="363434" cy="738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龙</a:t>
              </a:r>
              <a:endPara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小</a:t>
              </a:r>
              <a:endPara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可</a:t>
              </a:r>
              <a:endPara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057" name="图片 19"/>
          <p:cNvPicPr>
            <a:picLocks noChangeAspect="1"/>
          </p:cNvPicPr>
          <p:nvPr userDrawn="1"/>
        </p:nvPicPr>
        <p:blipFill>
          <a:blip r:embed="rId6"/>
          <a:srcRect l="21001" t="66019" r="23001" b="4582"/>
          <a:stretch>
            <a:fillRect/>
          </a:stretch>
        </p:blipFill>
        <p:spPr>
          <a:xfrm>
            <a:off x="-107950" y="4300538"/>
            <a:ext cx="1943100" cy="1020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 10" descr="图片包含 文字&#10;&#10;自动生成的说明"/>
          <p:cNvPicPr>
            <a:picLocks noChangeAspect="1"/>
          </p:cNvPicPr>
          <p:nvPr userDrawn="1"/>
        </p:nvPicPr>
        <p:blipFill>
          <a:blip r:embed="rId3"/>
          <a:srcRect l="17142" t="28888" r="18915" b="28889"/>
          <a:stretch>
            <a:fillRect/>
          </a:stretch>
        </p:blipFill>
        <p:spPr>
          <a:xfrm>
            <a:off x="-4762" y="0"/>
            <a:ext cx="1511300" cy="996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9" name="组合 10"/>
          <p:cNvGrpSpPr/>
          <p:nvPr userDrawn="1"/>
        </p:nvGrpSpPr>
        <p:grpSpPr>
          <a:xfrm>
            <a:off x="179388" y="1588"/>
            <a:ext cx="8785225" cy="4946650"/>
            <a:chOff x="990600" y="561442"/>
            <a:chExt cx="10210800" cy="5566375"/>
          </a:xfrm>
        </p:grpSpPr>
        <p:grpSp>
          <p:nvGrpSpPr>
            <p:cNvPr id="12" name="组合 11"/>
            <p:cNvGrpSpPr/>
            <p:nvPr/>
          </p:nvGrpSpPr>
          <p:grpSpPr>
            <a:xfrm>
              <a:off x="990600" y="743016"/>
              <a:ext cx="10210800" cy="5384801"/>
              <a:chOff x="990600" y="743016"/>
              <a:chExt cx="10210800" cy="53848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矩形 14"/>
              <p:cNvSpPr/>
              <p:nvPr/>
            </p:nvSpPr>
            <p:spPr>
              <a:xfrm>
                <a:off x="990600" y="743016"/>
                <a:ext cx="10210800" cy="5384801"/>
              </a:xfrm>
              <a:prstGeom prst="rect">
                <a:avLst/>
              </a:prstGeom>
              <a:solidFill>
                <a:srgbClr val="6F9A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121520" y="876871"/>
                <a:ext cx="9957812" cy="51066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3" name="矩形: 圆角 7"/>
            <p:cNvSpPr/>
            <p:nvPr/>
          </p:nvSpPr>
          <p:spPr>
            <a:xfrm>
              <a:off x="2551557" y="561442"/>
              <a:ext cx="239863" cy="92356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矩形: 圆角 8"/>
            <p:cNvSpPr/>
            <p:nvPr/>
          </p:nvSpPr>
          <p:spPr>
            <a:xfrm>
              <a:off x="9145955" y="561442"/>
              <a:ext cx="241708" cy="92356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3080" name="图片 17"/>
          <p:cNvPicPr>
            <a:picLocks noChangeAspect="1"/>
          </p:cNvPicPr>
          <p:nvPr userDrawn="1"/>
        </p:nvPicPr>
        <p:blipFill>
          <a:blip r:embed="rId4"/>
          <a:srcRect t="46870" b="36497"/>
          <a:stretch>
            <a:fillRect/>
          </a:stretch>
        </p:blipFill>
        <p:spPr>
          <a:xfrm>
            <a:off x="2195513" y="-20637"/>
            <a:ext cx="4762500" cy="792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175"/>
            <a:ext cx="9144000" cy="5140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jpeg"/><Relationship Id="rId6" Type="http://schemas.openxmlformats.org/officeDocument/2006/relationships/image" Target="../media/image9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5.png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9" name="组合 8"/>
          <p:cNvGrpSpPr/>
          <p:nvPr userDrawn="1"/>
        </p:nvGrpSpPr>
        <p:grpSpPr>
          <a:xfrm>
            <a:off x="39688" y="-482600"/>
            <a:ext cx="9099550" cy="5297488"/>
            <a:chOff x="248070" y="-1943710"/>
            <a:chExt cx="13104243" cy="7626987"/>
          </a:xfrm>
        </p:grpSpPr>
        <p:pic>
          <p:nvPicPr>
            <p:cNvPr id="1030" name="图片 4"/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10075713" y="2705178"/>
              <a:ext cx="3276600" cy="140425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1" name="图片 5"/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 rot="3582991">
              <a:off x="458548" y="3226946"/>
              <a:ext cx="2446316" cy="24663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2" name="图片 6"/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12110234" y="-968279"/>
              <a:ext cx="866052" cy="154909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3" name="图片 7"/>
            <p:cNvPicPr>
              <a:picLocks noChangeAspect="1"/>
            </p:cNvPicPr>
            <p:nvPr userDrawn="1"/>
          </p:nvPicPr>
          <p:blipFill>
            <a:blip r:embed="rId12"/>
            <a:stretch>
              <a:fillRect/>
            </a:stretch>
          </p:blipFill>
          <p:spPr>
            <a:xfrm rot="-1895498">
              <a:off x="248070" y="-1943710"/>
              <a:ext cx="2591654" cy="273250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2" name="组合 8"/>
          <p:cNvGrpSpPr/>
          <p:nvPr/>
        </p:nvGrpSpPr>
        <p:grpSpPr>
          <a:xfrm>
            <a:off x="1906588" y="1563688"/>
            <a:ext cx="2454275" cy="731837"/>
            <a:chOff x="1614058" y="621320"/>
            <a:chExt cx="2453886" cy="732508"/>
          </a:xfrm>
        </p:grpSpPr>
        <p:grpSp>
          <p:nvGrpSpPr>
            <p:cNvPr id="5130" name="组合 1"/>
            <p:cNvGrpSpPr/>
            <p:nvPr/>
          </p:nvGrpSpPr>
          <p:grpSpPr>
            <a:xfrm>
              <a:off x="1619672" y="699542"/>
              <a:ext cx="2403900" cy="576064"/>
              <a:chOff x="1619672" y="699542"/>
              <a:chExt cx="2403900" cy="576064"/>
            </a:xfrm>
          </p:grpSpPr>
          <p:pic>
            <p:nvPicPr>
              <p:cNvPr id="5132" name="图片 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619672" y="699542"/>
                <a:ext cx="576064" cy="5760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33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228951" y="699542"/>
                <a:ext cx="576064" cy="5760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34" name="图片 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838230" y="699542"/>
                <a:ext cx="576064" cy="5760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35" name="图片 7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3447508" y="699542"/>
                <a:ext cx="576064" cy="57606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6" name="文本框 1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614058" y="621320"/>
              <a:ext cx="2453886" cy="73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dist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1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课时</a:t>
              </a:r>
              <a:endPara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5123" name="组合 2"/>
          <p:cNvGrpSpPr/>
          <p:nvPr/>
        </p:nvGrpSpPr>
        <p:grpSpPr>
          <a:xfrm>
            <a:off x="4716463" y="1563688"/>
            <a:ext cx="2403475" cy="731837"/>
            <a:chOff x="1924312" y="2853568"/>
            <a:chExt cx="2403900" cy="732508"/>
          </a:xfrm>
        </p:grpSpPr>
        <p:grpSp>
          <p:nvGrpSpPr>
            <p:cNvPr id="5124" name="组合 9"/>
            <p:cNvGrpSpPr/>
            <p:nvPr/>
          </p:nvGrpSpPr>
          <p:grpSpPr>
            <a:xfrm>
              <a:off x="1924312" y="2931790"/>
              <a:ext cx="2403900" cy="576064"/>
              <a:chOff x="1619672" y="699542"/>
              <a:chExt cx="2403900" cy="576064"/>
            </a:xfrm>
          </p:grpSpPr>
          <p:pic>
            <p:nvPicPr>
              <p:cNvPr id="5126" name="图片 10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619672" y="699542"/>
                <a:ext cx="576064" cy="5760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27" name="图片 1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228951" y="699542"/>
                <a:ext cx="576064" cy="5760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28" name="图片 12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838230" y="699542"/>
                <a:ext cx="576064" cy="5760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29" name="图片 13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3447508" y="699542"/>
                <a:ext cx="576064" cy="57606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2" name="文本框 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954479" y="2853568"/>
              <a:ext cx="2373733" cy="73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dist">
                <a:lnSpc>
                  <a:spcPct val="130000"/>
                </a:lnSpc>
                <a:defRPr sz="3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dist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课时</a:t>
              </a:r>
              <a:endPara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286000" y="3667760"/>
            <a:ext cx="4572000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第一课件网</a:t>
            </a:r>
            <a:r>
              <a:rPr lang="en-US" altLang="zh-CN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-www.kejian1.com</a:t>
            </a:r>
            <a:endParaRPr lang="en-US" altLang="zh-CN" sz="2400" b="1" kern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6"/>
          <p:cNvSpPr txBox="1"/>
          <p:nvPr/>
        </p:nvSpPr>
        <p:spPr>
          <a:xfrm>
            <a:off x="754063" y="677863"/>
            <a:ext cx="1387475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9600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S</a:t>
            </a:r>
            <a:endParaRPr kumimoji="0" lang="en-US" altLang="zh-CN" sz="9600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  <p:pic>
        <p:nvPicPr>
          <p:cNvPr id="14339" name="Picture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7800" y="1071563"/>
            <a:ext cx="3070225" cy="300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3"/>
          <p:cNvSpPr txBox="1"/>
          <p:nvPr/>
        </p:nvSpPr>
        <p:spPr>
          <a:xfrm>
            <a:off x="4697413" y="1014413"/>
            <a:ext cx="3719512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图中蚕宝宝在干什么？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3" name="文本框 4"/>
          <p:cNvSpPr txBox="1"/>
          <p:nvPr/>
        </p:nvSpPr>
        <p:spPr>
          <a:xfrm>
            <a:off x="6111875" y="3040063"/>
            <a:ext cx="11144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吐丝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4" name="文本框 5"/>
          <p:cNvSpPr txBox="1"/>
          <p:nvPr/>
        </p:nvSpPr>
        <p:spPr>
          <a:xfrm>
            <a:off x="6346825" y="2557463"/>
            <a:ext cx="8794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sī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63813" y="2016125"/>
            <a:ext cx="5226050" cy="8302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8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8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sī</a:t>
            </a:r>
            <a:r>
              <a:rPr kumimoji="0" lang="en-US" altLang="zh-CN" sz="48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8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sí</a:t>
            </a:r>
            <a:r>
              <a:rPr kumimoji="0" lang="en-US" altLang="zh-CN" sz="48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8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sǐ</a:t>
            </a:r>
            <a:r>
              <a:rPr kumimoji="0" lang="en-US" altLang="zh-CN" sz="48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8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sì</a:t>
            </a:r>
            <a:r>
              <a:rPr kumimoji="0" lang="en-US" altLang="zh-CN" sz="48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endParaRPr kumimoji="0" lang="zh-CN" altLang="en-US" sz="4800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0950" y="2016125"/>
            <a:ext cx="928688" cy="8302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8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si</a:t>
            </a:r>
            <a:r>
              <a:rPr kumimoji="0" lang="en-US" altLang="zh-CN" sz="48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endParaRPr kumimoji="0" lang="zh-CN" altLang="en-US" sz="4800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605213" y="890588"/>
          <a:ext cx="4002088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002087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黑体" panose="02010609060101010101" pitchFamily="49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黑体" panose="02010609060101010101" pitchFamily="49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黑体" panose="02010609060101010101" pitchFamily="49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261938" y="2239963"/>
            <a:ext cx="8375650" cy="2135187"/>
            <a:chOff x="293379" y="2594707"/>
            <a:chExt cx="8376700" cy="2135385"/>
          </a:xfrm>
        </p:grpSpPr>
        <p:sp>
          <p:nvSpPr>
            <p:cNvPr id="5" name="Text Box 11"/>
            <p:cNvSpPr txBox="1">
              <a:spLocks noChangeArrowheads="1"/>
            </p:cNvSpPr>
            <p:nvPr/>
          </p:nvSpPr>
          <p:spPr bwMode="auto">
            <a:xfrm>
              <a:off x="1007844" y="3299622"/>
              <a:ext cx="7662235" cy="143047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写法：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先向左画半圆，再向右画半圆，一笔写成。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6398" name="Picture 4" descr="F:\课件用\图库\卡通\铅笔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3379" y="2594707"/>
              <a:ext cx="1170108" cy="117010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文本框 15"/>
          <p:cNvSpPr txBox="1"/>
          <p:nvPr/>
        </p:nvSpPr>
        <p:spPr>
          <a:xfrm>
            <a:off x="4449763" y="757238"/>
            <a:ext cx="19526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s</a:t>
            </a:r>
            <a:endParaRPr kumimoji="0" lang="zh-CN" altLang="en-US" sz="7200" b="1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  <p:pic>
        <p:nvPicPr>
          <p:cNvPr id="16396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4488" y="892175"/>
            <a:ext cx="1098550" cy="1187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3703638" y="0"/>
            <a:ext cx="18557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0688" y="1454150"/>
            <a:ext cx="1125537" cy="1450975"/>
            <a:chOff x="420688" y="1454150"/>
            <a:chExt cx="1125537" cy="1450975"/>
          </a:xfrm>
        </p:grpSpPr>
        <p:pic>
          <p:nvPicPr>
            <p:cNvPr id="17427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3257" t="71646" r="7359" b="3358"/>
            <a:stretch>
              <a:fillRect/>
            </a:stretch>
          </p:blipFill>
          <p:spPr>
            <a:xfrm>
              <a:off x="420688" y="1454150"/>
              <a:ext cx="1125537" cy="14509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3"/>
            <p:cNvSpPr txBox="1"/>
            <p:nvPr/>
          </p:nvSpPr>
          <p:spPr>
            <a:xfrm>
              <a:off x="769938" y="2011363"/>
              <a:ext cx="427037" cy="7683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buNone/>
                <a:defRPr/>
              </a:pPr>
              <a:r>
                <a:rPr kumimoji="0" lang="en-US" altLang="zh-CN" sz="4400" kern="1200" cap="none" spc="0" normalizeH="0" baseline="0" noProof="0" dirty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z</a:t>
              </a:r>
              <a:endParaRPr kumimoji="0" lang="zh-CN" altLang="en-US" sz="4400" kern="1200" cap="none" spc="0" normalizeH="0" baseline="0" noProof="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44650" y="1622425"/>
            <a:ext cx="1123950" cy="1450975"/>
            <a:chOff x="1644650" y="1622425"/>
            <a:chExt cx="1123950" cy="1450975"/>
          </a:xfrm>
        </p:grpSpPr>
        <p:pic>
          <p:nvPicPr>
            <p:cNvPr id="17425" name="图片 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3257" t="71646" r="7359" b="3358"/>
            <a:stretch>
              <a:fillRect/>
            </a:stretch>
          </p:blipFill>
          <p:spPr>
            <a:xfrm>
              <a:off x="1644650" y="1622425"/>
              <a:ext cx="1123950" cy="14509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文本框 7"/>
            <p:cNvSpPr txBox="1"/>
            <p:nvPr/>
          </p:nvSpPr>
          <p:spPr>
            <a:xfrm>
              <a:off x="1792288" y="2179638"/>
              <a:ext cx="830262" cy="7699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buNone/>
                <a:defRPr/>
              </a:pPr>
              <a:r>
                <a:rPr kumimoji="0" lang="en-US" altLang="zh-CN" sz="4400" kern="1200" cap="none" spc="0" normalizeH="0" baseline="0" noProof="0" dirty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zi</a:t>
              </a:r>
              <a:endParaRPr kumimoji="0" lang="zh-CN" altLang="en-US" sz="4400" kern="1200" cap="none" spc="0" normalizeH="0" baseline="0" noProof="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89263" y="2347913"/>
            <a:ext cx="1123950" cy="1450975"/>
            <a:chOff x="2989263" y="2347913"/>
            <a:chExt cx="1123950" cy="1450975"/>
          </a:xfrm>
        </p:grpSpPr>
        <p:pic>
          <p:nvPicPr>
            <p:cNvPr id="17423" name="图片 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3257" t="71646" r="7359" b="3358"/>
            <a:stretch>
              <a:fillRect/>
            </a:stretch>
          </p:blipFill>
          <p:spPr>
            <a:xfrm>
              <a:off x="2989263" y="2347913"/>
              <a:ext cx="1123950" cy="14509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文本框 10"/>
            <p:cNvSpPr txBox="1"/>
            <p:nvPr/>
          </p:nvSpPr>
          <p:spPr>
            <a:xfrm>
              <a:off x="3338513" y="2911475"/>
              <a:ext cx="425450" cy="7699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buNone/>
                <a:defRPr/>
              </a:pPr>
              <a:r>
                <a:rPr kumimoji="0" lang="en-US" altLang="zh-CN" sz="4400" kern="1200" cap="none" spc="0" normalizeH="0" baseline="0" noProof="0" dirty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4400" kern="1200" cap="none" spc="0" normalizeH="0" baseline="0" noProof="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211638" y="2347913"/>
            <a:ext cx="1125537" cy="1450975"/>
            <a:chOff x="4211638" y="2347913"/>
            <a:chExt cx="1125537" cy="1450975"/>
          </a:xfrm>
        </p:grpSpPr>
        <p:pic>
          <p:nvPicPr>
            <p:cNvPr id="17421" name="图片 1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3257" t="71646" r="7359" b="3358"/>
            <a:stretch>
              <a:fillRect/>
            </a:stretch>
          </p:blipFill>
          <p:spPr>
            <a:xfrm>
              <a:off x="4211638" y="2347913"/>
              <a:ext cx="1125537" cy="14509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文本框 13"/>
            <p:cNvSpPr txBox="1"/>
            <p:nvPr/>
          </p:nvSpPr>
          <p:spPr>
            <a:xfrm>
              <a:off x="4371975" y="2905125"/>
              <a:ext cx="874713" cy="7683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buNone/>
                <a:defRPr/>
              </a:pPr>
              <a:r>
                <a:rPr kumimoji="0" lang="en-US" altLang="zh-CN" sz="4400" kern="1200" cap="none" spc="0" normalizeH="0" baseline="0" noProof="0" dirty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ci</a:t>
              </a:r>
              <a:endParaRPr kumimoji="0" lang="zh-CN" altLang="en-US" sz="4400" kern="1200" cap="none" spc="0" normalizeH="0" baseline="0" noProof="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721350" y="1752600"/>
            <a:ext cx="1125538" cy="1450975"/>
            <a:chOff x="5721350" y="1752600"/>
            <a:chExt cx="1125538" cy="1450975"/>
          </a:xfrm>
        </p:grpSpPr>
        <p:pic>
          <p:nvPicPr>
            <p:cNvPr id="17419" name="图片 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3257" t="71646" r="7359" b="3358"/>
            <a:stretch>
              <a:fillRect/>
            </a:stretch>
          </p:blipFill>
          <p:spPr>
            <a:xfrm>
              <a:off x="5721350" y="1752600"/>
              <a:ext cx="1125538" cy="14509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文本框 16"/>
            <p:cNvSpPr txBox="1"/>
            <p:nvPr/>
          </p:nvSpPr>
          <p:spPr>
            <a:xfrm>
              <a:off x="6070600" y="2316163"/>
              <a:ext cx="427038" cy="7699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buNone/>
                <a:defRPr/>
              </a:pPr>
              <a:r>
                <a:rPr kumimoji="0" lang="en-US" altLang="zh-CN" sz="4400" kern="1200" cap="none" spc="0" normalizeH="0" baseline="0" noProof="0" dirty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s</a:t>
              </a:r>
              <a:endParaRPr kumimoji="0" lang="zh-CN" altLang="en-US" sz="4400" kern="1200" cap="none" spc="0" normalizeH="0" baseline="0" noProof="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164388" y="1519238"/>
            <a:ext cx="1125537" cy="1450975"/>
            <a:chOff x="7164388" y="1519238"/>
            <a:chExt cx="1125537" cy="1450975"/>
          </a:xfrm>
        </p:grpSpPr>
        <p:pic>
          <p:nvPicPr>
            <p:cNvPr id="17417" name="图片 1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3257" t="71646" r="7359" b="3358"/>
            <a:stretch>
              <a:fillRect/>
            </a:stretch>
          </p:blipFill>
          <p:spPr>
            <a:xfrm>
              <a:off x="7164388" y="1519238"/>
              <a:ext cx="1125537" cy="14509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" name="文本框 19"/>
            <p:cNvSpPr txBox="1"/>
            <p:nvPr/>
          </p:nvSpPr>
          <p:spPr>
            <a:xfrm>
              <a:off x="7394575" y="2076450"/>
              <a:ext cx="831850" cy="7683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buNone/>
                <a:defRPr/>
              </a:pPr>
              <a:r>
                <a:rPr kumimoji="0" lang="en-US" altLang="zh-CN" sz="4400" kern="1200" cap="none" spc="0" normalizeH="0" baseline="0" noProof="0" dirty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si</a:t>
              </a:r>
              <a:endParaRPr kumimoji="0" lang="zh-CN" altLang="en-US" sz="4400" kern="1200" cap="none" spc="0" normalizeH="0" baseline="0" noProof="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2"/>
          <p:cNvSpPr txBox="1"/>
          <p:nvPr/>
        </p:nvSpPr>
        <p:spPr>
          <a:xfrm>
            <a:off x="1773238" y="388938"/>
            <a:ext cx="4600575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韵母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ɑ  e  u  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89213" y="1866900"/>
            <a:ext cx="3289300" cy="70802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zá</a:t>
            </a:r>
            <a:r>
              <a:rPr kumimoji="0" lang="en-US" altLang="zh-CN" sz="40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0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zé</a:t>
            </a:r>
            <a:r>
              <a:rPr kumimoji="0" lang="en-US" altLang="zh-CN" sz="40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0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zǔ</a:t>
            </a:r>
            <a:r>
              <a:rPr kumimoji="0" lang="en-US" altLang="zh-CN" sz="40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4000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89213" y="2665413"/>
            <a:ext cx="3289300" cy="7080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cā</a:t>
            </a:r>
            <a:r>
              <a:rPr kumimoji="0" lang="en-US" altLang="zh-CN" sz="40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0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cè</a:t>
            </a:r>
            <a:r>
              <a:rPr kumimoji="0" lang="en-US" altLang="zh-CN" sz="40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0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cū</a:t>
            </a:r>
            <a:r>
              <a:rPr kumimoji="0" lang="en-US" altLang="zh-CN" sz="40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4000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89213" y="3462338"/>
            <a:ext cx="3289300" cy="7080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sǎ</a:t>
            </a:r>
            <a:r>
              <a:rPr kumimoji="0" lang="en-US" altLang="zh-CN" sz="40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0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sè</a:t>
            </a:r>
            <a:r>
              <a:rPr kumimoji="0" lang="en-US" altLang="zh-CN" sz="40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0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sú</a:t>
            </a:r>
            <a:r>
              <a:rPr kumimoji="0" lang="en-US" altLang="zh-CN" sz="40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4000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01813" y="1044575"/>
            <a:ext cx="4881563" cy="769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zuó</a:t>
            </a:r>
            <a:r>
              <a:rPr kumimoji="0" lang="en-US" altLang="zh-CN" sz="44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4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cuō</a:t>
            </a:r>
            <a:r>
              <a:rPr kumimoji="0" lang="en-US" altLang="zh-CN" sz="44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4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suǒ</a:t>
            </a:r>
            <a:endParaRPr kumimoji="0" lang="zh-CN" altLang="en-US" sz="4400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1388" y="2501900"/>
            <a:ext cx="6923088" cy="5857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声轻介快韵母响，三音连读很顺当。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1095375" y="1160463"/>
            <a:ext cx="693738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3" name="文本框 2"/>
          <p:cNvSpPr txBox="1"/>
          <p:nvPr/>
        </p:nvSpPr>
        <p:spPr>
          <a:xfrm>
            <a:off x="1095375" y="584200"/>
            <a:ext cx="893763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zì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05075" y="1160463"/>
            <a:ext cx="693738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46313" y="584200"/>
            <a:ext cx="1211262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xué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56000" y="1655763"/>
            <a:ext cx="1155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11700" y="1655763"/>
            <a:ext cx="11541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46625" y="2239963"/>
            <a:ext cx="10858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学问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56000" y="2246313"/>
            <a:ext cx="11557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上学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260725" y="1555750"/>
            <a:ext cx="2970213" cy="14239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直接箭头连接符 11"/>
          <p:cNvCxnSpPr>
            <a:stCxn id="10" idx="6"/>
          </p:cNvCxnSpPr>
          <p:nvPr/>
        </p:nvCxnSpPr>
        <p:spPr>
          <a:xfrm flipV="1">
            <a:off x="6230938" y="2268538"/>
            <a:ext cx="433388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773863" y="2062163"/>
            <a:ext cx="17811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词 语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78600" y="1531938"/>
            <a:ext cx="16144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cí yǔ</a:t>
            </a: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22375" y="3546475"/>
            <a:ext cx="153352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学生：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89238" y="3546475"/>
            <a:ext cx="280193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我是小学生。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505075" y="3565525"/>
            <a:ext cx="2970213" cy="6254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5475288" y="3878263"/>
            <a:ext cx="1189038" cy="1428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6773863" y="3732213"/>
            <a:ext cx="1385887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句 子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78600" y="3211513"/>
            <a:ext cx="1614488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jù zi</a:t>
            </a: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3" grpId="0"/>
      <p:bldP spid="14" grpId="0"/>
      <p:bldP spid="15" grpId="0"/>
      <p:bldP spid="16" grpId="0"/>
      <p:bldP spid="17" grpId="0" animBg="1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74763" y="1509713"/>
            <a:ext cx="571500" cy="584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学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6513" y="2344738"/>
            <a:ext cx="1079500" cy="5842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学生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4763" y="3159125"/>
            <a:ext cx="2792413" cy="584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我是小学生。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0400" y="1484313"/>
            <a:ext cx="571500" cy="5857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字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27700" y="2268538"/>
            <a:ext cx="1168400" cy="5857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词语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27700" y="3144838"/>
            <a:ext cx="1168400" cy="5857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句子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4144963" y="3521075"/>
            <a:ext cx="1471613" cy="1270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2811463" y="2568575"/>
            <a:ext cx="2805113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2543175" y="1778000"/>
            <a:ext cx="3073400" cy="2381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5" name="文本框 23"/>
          <p:cNvSpPr txBox="1"/>
          <p:nvPr/>
        </p:nvSpPr>
        <p:spPr>
          <a:xfrm>
            <a:off x="1306513" y="220663"/>
            <a:ext cx="44513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认识字、词语、句子。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圆角矩形 7"/>
          <p:cNvSpPr/>
          <p:nvPr/>
        </p:nvSpPr>
        <p:spPr>
          <a:xfrm>
            <a:off x="1525588" y="1601788"/>
            <a:ext cx="5680075" cy="219392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1" name="文本框 1"/>
          <p:cNvSpPr txBox="1"/>
          <p:nvPr/>
        </p:nvSpPr>
        <p:spPr>
          <a:xfrm>
            <a:off x="2085975" y="2406650"/>
            <a:ext cx="6953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文本框 2"/>
          <p:cNvSpPr txBox="1"/>
          <p:nvPr/>
        </p:nvSpPr>
        <p:spPr>
          <a:xfrm>
            <a:off x="2012950" y="1938338"/>
            <a:ext cx="8937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zì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24238" y="2468563"/>
            <a:ext cx="17795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词 语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27388" y="1938338"/>
            <a:ext cx="16160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cí yǔ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00675" y="2468563"/>
            <a:ext cx="13858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句 子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70488" y="1951038"/>
            <a:ext cx="161607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jù zi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32225" y="0"/>
            <a:ext cx="15684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j-ea"/>
                <a:ea typeface="+mj-ea"/>
                <a:cs typeface="+mn-cs"/>
              </a:rPr>
              <a:t>我会读</a:t>
            </a:r>
            <a:endParaRPr kumimoji="0" lang="zh-CN" altLang="en-US" sz="32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814388" y="844550"/>
            <a:ext cx="6273800" cy="354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2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过  桥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数 学 题，三 四 道，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 排 等 号  像  小  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90913" y="963613"/>
            <a:ext cx="2081213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+mn-cs"/>
              </a:rPr>
              <a:t>ɡ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uò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qiáo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1363" y="2243138"/>
            <a:ext cx="4537075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xué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tí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sān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sì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dào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5825" y="3340100"/>
            <a:ext cx="55880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yì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pái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děn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+mn-cs"/>
              </a:rPr>
              <a:t>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hào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xiàn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+mn-cs"/>
              </a:rPr>
              <a:t>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xiǎo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qiáo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3558" name="Picture 9" descr="http://img5.mypsd.com.cn/20111101/Mypsd_67396_201111011321430080B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2517" b="8711"/>
          <a:stretch>
            <a:fillRect/>
          </a:stretch>
        </p:blipFill>
        <p:spPr>
          <a:xfrm>
            <a:off x="5649913" y="1050925"/>
            <a:ext cx="2903537" cy="228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9" name="AutoShape 9" descr="http://www.xxjxsj.cn/article/UploadPic/2011-4/20114251218045055.jpg"/>
          <p:cNvSpPr>
            <a:spLocks noChangeAspect="1"/>
          </p:cNvSpPr>
          <p:nvPr/>
        </p:nvSpPr>
        <p:spPr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3862388" y="26988"/>
            <a:ext cx="14192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读儿歌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050" y="795338"/>
            <a:ext cx="3143250" cy="314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2"/>
          <p:cNvSpPr txBox="1"/>
          <p:nvPr/>
        </p:nvSpPr>
        <p:spPr>
          <a:xfrm>
            <a:off x="1363663" y="3786188"/>
            <a:ext cx="21526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过生日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8" name="文本框 3"/>
          <p:cNvSpPr txBox="1"/>
          <p:nvPr/>
        </p:nvSpPr>
        <p:spPr>
          <a:xfrm>
            <a:off x="4210050" y="1376363"/>
            <a:ext cx="447675" cy="1862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11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endParaRPr lang="zh-CN" altLang="en-US" sz="115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97463" y="1490663"/>
            <a:ext cx="3238500" cy="2487612"/>
            <a:chOff x="5096958" y="1490287"/>
            <a:chExt cx="3238500" cy="2488038"/>
          </a:xfrm>
        </p:grpSpPr>
        <p:sp>
          <p:nvSpPr>
            <p:cNvPr id="6" name="圆角矩形标注 5"/>
            <p:cNvSpPr/>
            <p:nvPr/>
          </p:nvSpPr>
          <p:spPr>
            <a:xfrm>
              <a:off x="5096958" y="1490287"/>
              <a:ext cx="3170237" cy="2488038"/>
            </a:xfrm>
            <a:prstGeom prst="wedgeRoundRectCallout">
              <a:avLst>
                <a:gd name="adj1" fmla="val -61614"/>
                <a:gd name="adj2" fmla="val 1301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52" name="文本框 4"/>
            <p:cNvSpPr txBox="1"/>
            <p:nvPr/>
          </p:nvSpPr>
          <p:spPr>
            <a:xfrm>
              <a:off x="5152521" y="1538551"/>
              <a:ext cx="3182937" cy="23775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希望大家帮我邀请三位新的拼音朋友来参加我的生日会。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50" name="文本框 1"/>
          <p:cNvSpPr txBox="1"/>
          <p:nvPr/>
        </p:nvSpPr>
        <p:spPr>
          <a:xfrm>
            <a:off x="1479550" y="134938"/>
            <a:ext cx="1890713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584200" y="696913"/>
            <a:ext cx="5135563" cy="385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做 对 了，走 过 桥，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做 错 了，过 不 了。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想 一  想，算 一 算，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快  快 乐 乐 过 了 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9275" y="696913"/>
            <a:ext cx="46418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zuò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 duì le   zǒu 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ɡ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uò qiáo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4200" y="1670050"/>
            <a:ext cx="46418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it-IT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zuò </a:t>
            </a:r>
            <a:r>
              <a:rPr lang="it-IT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cuò</a:t>
            </a:r>
            <a:r>
              <a:rPr lang="it-IT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 le   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ɡ</a:t>
            </a:r>
            <a:r>
              <a:rPr lang="it-IT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uò  bù liǎo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29704" name="Picture 8" descr="http://pic27.nipic.com/20130325/186061_192928953000_2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9" t="2048" r="4231" b="4874"/>
          <a:stretch>
            <a:fillRect/>
          </a:stretch>
        </p:blipFill>
        <p:spPr bwMode="auto">
          <a:xfrm>
            <a:off x="5096777" y="1153172"/>
            <a:ext cx="3605622" cy="23918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444500" y="2638425"/>
            <a:ext cx="517366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xiǎn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ɡ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 yi xiǎn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ɡ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 suàn yi suàn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4825" y="3606800"/>
            <a:ext cx="53514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kuài kuài lè  lè  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ɡ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uò le qiáo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  <p:bldP spid="5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3616325" y="69850"/>
            <a:ext cx="19113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总结收获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7150" y="1446213"/>
            <a:ext cx="2998788" cy="5857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声母：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z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s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27150" y="2419350"/>
            <a:ext cx="5143500" cy="5857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整体认读音节：</a:t>
            </a:r>
            <a:r>
              <a:rPr kumimoji="0" lang="en-US" altLang="zh-CN" sz="3200" b="1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zi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ci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si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"/>
          <p:cNvSpPr txBox="1"/>
          <p:nvPr/>
        </p:nvSpPr>
        <p:spPr>
          <a:xfrm>
            <a:off x="1114425" y="1436688"/>
            <a:ext cx="7108825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汉语拼音用处大，读书识字全靠它，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帮助学好普通话，我们从小学好它。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" name="标题 1"/>
          <p:cNvSpPr txBox="1"/>
          <p:nvPr/>
        </p:nvSpPr>
        <p:spPr bwMode="auto">
          <a:xfrm>
            <a:off x="3962400" y="1157288"/>
            <a:ext cx="2898775" cy="12827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z c s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pic>
        <p:nvPicPr>
          <p:cNvPr id="7171" name="图片 11"/>
          <p:cNvPicPr>
            <a:picLocks noChangeAspect="1"/>
          </p:cNvPicPr>
          <p:nvPr/>
        </p:nvPicPr>
        <p:blipFill>
          <a:blip r:embed="rId2"/>
          <a:srcRect l="32350"/>
          <a:stretch>
            <a:fillRect/>
          </a:stretch>
        </p:blipFill>
        <p:spPr>
          <a:xfrm>
            <a:off x="133350" y="146050"/>
            <a:ext cx="3897313" cy="463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2" name="组合 2"/>
          <p:cNvGrpSpPr/>
          <p:nvPr/>
        </p:nvGrpSpPr>
        <p:grpSpPr>
          <a:xfrm>
            <a:off x="2984500" y="1438275"/>
            <a:ext cx="719138" cy="720725"/>
            <a:chOff x="395288" y="439738"/>
            <a:chExt cx="719137" cy="720725"/>
          </a:xfrm>
        </p:grpSpPr>
        <p:sp>
          <p:nvSpPr>
            <p:cNvPr id="6" name="椭圆 5"/>
            <p:cNvSpPr/>
            <p:nvPr/>
          </p:nvSpPr>
          <p:spPr bwMode="auto">
            <a:xfrm>
              <a:off x="395288" y="439738"/>
              <a:ext cx="719137" cy="720725"/>
            </a:xfrm>
            <a:prstGeom prst="ellipse">
              <a:avLst/>
            </a:prstGeom>
            <a:solidFill>
              <a:srgbClr val="22B7BB"/>
            </a:solidFill>
            <a:ln w="15875">
              <a:noFill/>
              <a:prstDash val="lgDash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60388" y="469901"/>
              <a:ext cx="349250" cy="646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3600" b="1" kern="1200" cap="none" spc="0" normalizeH="0" baseline="0" noProof="0" dirty="0">
                  <a:solidFill>
                    <a:schemeClr val="bg1"/>
                  </a:solidFill>
                  <a:latin typeface="+mj-ea"/>
                  <a:ea typeface="+mj-ea"/>
                  <a:cs typeface="+mn-cs"/>
                </a:rPr>
                <a:t>7</a:t>
              </a:r>
              <a:endParaRPr kumimoji="0" lang="zh-CN" altLang="en-US" sz="36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56125" y="1263650"/>
            <a:ext cx="3652838" cy="323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433513" y="204788"/>
            <a:ext cx="59737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这是什么地方？谁在做什么？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055688" y="788988"/>
            <a:ext cx="550863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9600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z</a:t>
            </a:r>
            <a:endParaRPr kumimoji="0" lang="zh-CN" altLang="en-US" sz="9600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5688" y="2481263"/>
            <a:ext cx="3405188" cy="13255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5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我会写字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z </a:t>
            </a:r>
            <a:r>
              <a:rPr kumimoji="0" lang="en-US" altLang="zh-CN" sz="3200" b="1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z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3200" b="1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z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eaLnBrk="1" hangingPunct="1">
              <a:lnSpc>
                <a:spcPct val="135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像个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字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z </a:t>
            </a:r>
            <a:r>
              <a:rPr kumimoji="0" lang="en-US" altLang="zh-CN" sz="3200" b="1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z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3200" b="1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z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00313" y="1092200"/>
            <a:ext cx="5226050" cy="8302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8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8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zī</a:t>
            </a:r>
            <a:r>
              <a:rPr kumimoji="0" lang="en-US" altLang="zh-CN" sz="48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8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zí</a:t>
            </a:r>
            <a:r>
              <a:rPr kumimoji="0" lang="en-US" altLang="zh-CN" sz="48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8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zǐ</a:t>
            </a:r>
            <a:r>
              <a:rPr kumimoji="0" lang="en-US" altLang="zh-CN" sz="48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8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zì</a:t>
            </a:r>
            <a:r>
              <a:rPr kumimoji="0" lang="en-US" altLang="zh-CN" sz="48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endParaRPr kumimoji="0" lang="zh-CN" altLang="en-US" sz="4800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74775" y="179388"/>
            <a:ext cx="31972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整体认读音节：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8375" y="2306638"/>
            <a:ext cx="21447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比一比：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32113" y="2484438"/>
            <a:ext cx="1487488" cy="1447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88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Z </a:t>
            </a:r>
            <a:endParaRPr kumimoji="0" lang="zh-CN" altLang="en-US" sz="8800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4975" y="2484438"/>
            <a:ext cx="1543050" cy="1447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88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zi</a:t>
            </a:r>
            <a:endParaRPr kumimoji="0" lang="zh-CN" altLang="en-US" sz="8800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87450" y="1092200"/>
            <a:ext cx="928688" cy="8302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8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zi</a:t>
            </a:r>
            <a:r>
              <a:rPr kumimoji="0" lang="en-US" altLang="zh-CN" sz="48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endParaRPr kumimoji="0" lang="zh-CN" altLang="en-US" sz="4800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649663" y="1301750"/>
          <a:ext cx="4002088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002087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黑体" panose="02010609060101010101" pitchFamily="49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黑体" panose="02010609060101010101" pitchFamily="49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黑体" panose="02010609060101010101" pitchFamily="49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15"/>
          <p:cNvSpPr txBox="1"/>
          <p:nvPr/>
        </p:nvSpPr>
        <p:spPr>
          <a:xfrm>
            <a:off x="4494213" y="1181100"/>
            <a:ext cx="19526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z</a:t>
            </a:r>
            <a:endParaRPr kumimoji="0" lang="zh-CN" altLang="en-US" sz="7200" b="1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4825" y="2381250"/>
            <a:ext cx="7978775" cy="2127250"/>
            <a:chOff x="293379" y="2594707"/>
            <a:chExt cx="7977857" cy="2126299"/>
          </a:xfrm>
        </p:grpSpPr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1007672" y="3299242"/>
              <a:ext cx="7263564" cy="142176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写法：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左上起笔横折横，一笔写成。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0255" name="Picture 4" descr="F:\课件用\图库\卡通\铅笔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3379" y="2594707"/>
              <a:ext cx="1170108" cy="117010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252" name="文本框 10"/>
          <p:cNvSpPr txBox="1"/>
          <p:nvPr/>
        </p:nvSpPr>
        <p:spPr>
          <a:xfrm>
            <a:off x="3744913" y="58738"/>
            <a:ext cx="16541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我会写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53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8950" y="1279525"/>
            <a:ext cx="1181100" cy="1276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5263" y="1133475"/>
            <a:ext cx="2689225" cy="262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6"/>
          <p:cNvSpPr txBox="1"/>
          <p:nvPr/>
        </p:nvSpPr>
        <p:spPr>
          <a:xfrm>
            <a:off x="561975" y="242888"/>
            <a:ext cx="1387475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9600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c</a:t>
            </a:r>
            <a:endParaRPr kumimoji="0" lang="zh-CN" altLang="en-US" sz="9600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8350" y="1906588"/>
            <a:ext cx="3903663" cy="16240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小小刺猬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半个圆圈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671888" y="920750"/>
          <a:ext cx="4002088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002087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黑体" panose="02010609060101010101" pitchFamily="49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黑体" panose="02010609060101010101" pitchFamily="49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黑体" panose="02010609060101010101" pitchFamily="49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192088" y="2055813"/>
            <a:ext cx="8402637" cy="2135187"/>
            <a:chOff x="293379" y="2594707"/>
            <a:chExt cx="8402856" cy="2135386"/>
          </a:xfrm>
        </p:grpSpPr>
        <p:sp>
          <p:nvSpPr>
            <p:cNvPr id="8" name="Text Box 11"/>
            <p:cNvSpPr txBox="1">
              <a:spLocks noChangeArrowheads="1"/>
            </p:cNvSpPr>
            <p:nvPr/>
          </p:nvSpPr>
          <p:spPr bwMode="auto">
            <a:xfrm>
              <a:off x="1007773" y="3299623"/>
              <a:ext cx="7688462" cy="143047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写法：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一笔写成左半圆，上下紧挨二三线。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302" name="Picture 4" descr="F:\课件用\图库\卡通\铅笔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3379" y="2594707"/>
              <a:ext cx="1170108" cy="117010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文本框 15"/>
          <p:cNvSpPr txBox="1"/>
          <p:nvPr/>
        </p:nvSpPr>
        <p:spPr>
          <a:xfrm>
            <a:off x="4516438" y="787400"/>
            <a:ext cx="19526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c</a:t>
            </a:r>
            <a:endParaRPr kumimoji="0" lang="zh-CN" altLang="en-US" sz="7200" b="1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  <p:pic>
        <p:nvPicPr>
          <p:cNvPr id="12300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6250" y="866775"/>
            <a:ext cx="1087438" cy="1268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63813" y="2206625"/>
            <a:ext cx="5226050" cy="83026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8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8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cī</a:t>
            </a:r>
            <a:r>
              <a:rPr kumimoji="0" lang="en-US" altLang="zh-CN" sz="48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8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cí</a:t>
            </a:r>
            <a:r>
              <a:rPr kumimoji="0" lang="en-US" altLang="zh-CN" sz="48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8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cǐ</a:t>
            </a:r>
            <a:r>
              <a:rPr kumimoji="0" lang="en-US" altLang="zh-CN" sz="48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8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cì</a:t>
            </a:r>
            <a:r>
              <a:rPr kumimoji="0" lang="en-US" altLang="zh-CN" sz="48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endParaRPr kumimoji="0" lang="zh-CN" altLang="en-US" sz="4800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0950" y="2206625"/>
            <a:ext cx="928688" cy="8302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8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ci  </a:t>
            </a:r>
            <a:endParaRPr kumimoji="0" lang="zh-CN" altLang="en-US" sz="4800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840</Words>
  <Application>WPS 演示</Application>
  <PresentationFormat/>
  <Paragraphs>192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宋体</vt:lpstr>
      <vt:lpstr>Wingdings</vt:lpstr>
      <vt:lpstr>楷体</vt:lpstr>
      <vt:lpstr>Cambria</vt:lpstr>
      <vt:lpstr>黑体</vt:lpstr>
      <vt:lpstr>Calibri</vt:lpstr>
      <vt:lpstr>字魂59号-创粗黑</vt:lpstr>
      <vt:lpstr>Times New Roman</vt:lpstr>
      <vt:lpstr>微软雅黑</vt:lpstr>
      <vt:lpstr>Arial Unicode MS</vt:lpstr>
      <vt:lpstr>Arial</vt:lpstr>
      <vt:lpstr>等线</vt:lpstr>
      <vt:lpstr>2_Office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易提分旗舰店yitifen.tmall.com</dc:title>
  <dc:creator/>
  <dc:subject>易提分旗舰店yitifen.tmall.com</dc:subject>
  <cp:lastModifiedBy>上帝掷骰子吗</cp:lastModifiedBy>
  <cp:revision>4</cp:revision>
  <dcterms:created xsi:type="dcterms:W3CDTF">2016-01-14T07:05:00Z</dcterms:created>
  <dcterms:modified xsi:type="dcterms:W3CDTF">2023-09-24T05:01:37Z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C6557D1D2C4E4EB6AC585A27297B70F3_13</vt:lpwstr>
  </property>
  <property fmtid="{D5CDD505-2E9C-101B-9397-08002B2CF9AE}" pid="4" name="KSOProductBuildVer">
    <vt:lpwstr>2052-12.1.0.15374</vt:lpwstr>
  </property>
</Properties>
</file>