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8" r:id="rId4"/>
    <p:sldId id="269" r:id="rId5"/>
    <p:sldId id="270" r:id="rId6"/>
    <p:sldId id="268" r:id="rId7"/>
    <p:sldId id="267" r:id="rId8"/>
    <p:sldId id="257" r:id="rId9"/>
    <p:sldId id="261" r:id="rId10"/>
    <p:sldId id="259" r:id="rId11"/>
    <p:sldId id="260" r:id="rId12"/>
    <p:sldId id="266" r:id="rId13"/>
    <p:sldId id="262" r:id="rId14"/>
    <p:sldId id="263" r:id="rId15"/>
    <p:sldId id="264" r:id="rId16"/>
    <p:sldId id="265" r:id="rId17"/>
    <p:sldId id="282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任意多边形 107521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" name="组合 107522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052" name="任意多边形 107523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任意多边形 107524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任意多边形 107525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任意多边形 107526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任意多边形 107527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任意多边形 107528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任意多边形 107529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任意多边形 107530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任意多边形 107531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任意多边形 107532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任意多边形 107533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任意多边形 107534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任意多边形 107535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5" name="组合 107536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66" name="矩形 107537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7" name="任意多边形 107538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任意多边形 107539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任意多边形 107540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任意多边形 107541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任意多边形 107542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任意多边形 107543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任意多边形 107544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任意多边形 107545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任意多边形 107546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任意多边形 107547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矩形 107548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8" name="矩形 107549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9" name="任意多边形 107550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任意多边形 107551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任意多边形 107552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任意多边形 107553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任意多边形 107554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任意多边形 107555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任意多边形 107556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任意多边形 107557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任意多边形 107558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任意多边形 107559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9" name="矩形 107560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90" name="矩形 107561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91" name="任意多边形 107562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任意多边形 107563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任意多边形 107564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任意多边形 107565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5" name="任意多边形 107566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6" name="任意多边形 107567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7" name="任意多边形 107568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任意多边形 107569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任意多边形 107570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任意多边形 107571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1" name="矩形 107572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02" name="矩形 107573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03" name="任意多边形 107574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任意多边形 107575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任意多边形 107576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任意多边形 107577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7" name="任意多边形 107578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8" name="任意多边形 107579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9" name="任意多边形 107580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任意多边形 107581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任意多边形 107582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任意多边形 107583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3" name="矩形 107584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14" name="矩形 107585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15" name="任意多边形 107586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任意多边形 107587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任意多边形 107588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任意多边形 107589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9" name="任意多边形 107590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0" name="任意多边形 107591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1" name="任意多边形 107592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任意多边形 107593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任意多边形 107594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任意多边形 107595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5" name="矩形 107596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26" name="矩形 107597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27" name="任意多边形 107598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任意多边形 107599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任意多边形 107600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任意多边形 107601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1" name="任意多边形 107602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2" name="任意多边形 107603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3" name="任意多边形 107604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任意多边形 107605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任意多边形 107606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任意多边形 107607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7" name="矩形 107608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38" name="矩形 107609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39" name="任意多边形 107610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任意多边形 107611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任意多边形 107612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任意多边形 107613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3" name="任意多边形 107614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4" name="任意多边形 107615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5" name="任意多边形 107616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任意多边形 107617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任意多边形 107618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任意多边形 107619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9" name="矩形 107620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0" name="矩形 107621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" name="任意多边形 107622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任意多边形 107623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任意多边形 107624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任意多边形 107625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" name="任意多边形 107626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6" name="任意多边形 107627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" name="任意多边形 107628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任意多边形 107629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任意多边形 107630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任意多边形 107631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1" name="矩形 107632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62" name="矩形 107633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63" name="任意多边形 107634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任意多边形 107635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任意多边形 107636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任意多边形 107637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7" name="任意多边形 107638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8" name="任意多边形 107639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9" name="任意多边形 107640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任意多边形 107641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任意多边形 107642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任意多边形 107643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3" name="矩形 107644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74" name="矩形 107645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75" name="任意多边形 107646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任意多边形 107647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任意多边形 107648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任意多边形 107649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9" name="任意多边形 107650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0" name="任意多边形 107651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1" name="任意多边形 107652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任意多边形 107653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任意多边形 107654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任意多边形 107655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5" name="矩形 107656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86" name="矩形 107657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87" name="任意多边形 107658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任意多边形 107659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任意多边形 107660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任意多边形 107661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1" name="任意多边形 107662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2" name="任意多边形 107663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3" name="任意多边形 107664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任意多边形 107665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任意多边形 107666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6" name="任意多边形 107667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7" name="矩形 107668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98" name="矩形 107669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99" name="任意多边形 107670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任意多边形 107671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任意多边形 107672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任意多边形 107673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3" name="任意多边形 107674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4" name="任意多边形 107675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5" name="任意多边形 107676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任意多边形 107677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任意多边形 107678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任意多边形 107679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9" name="矩形 107680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10" name="任意多边形 107681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11" name="组合 107687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2212" name="任意多边形 10768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3" name="任意多边形 10768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4" name="任意多边形 10769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5" name="任意多边形 10769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6" name="任意多边形 10769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7" name="任意多边形 10769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任意多边形 10769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任意多边形 10769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任意多边形 10769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任意多边形 10769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任意多边形 10769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任意多边形 10769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4" name="任意多边形 10770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7683" name="标题 107682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07687" name="副标题 107686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107684" name="日期占位符 107683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107685" name="页脚占位符 10768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endParaRPr lang="zh-CN" strike="noStrike" noProof="1" dirty="0"/>
          </a:p>
        </p:txBody>
      </p:sp>
      <p:sp>
        <p:nvSpPr>
          <p:cNvPr id="107686" name="灯片编号占位符 10768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z="1350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slow" advTm="1000"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6497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027" name="矩形 10649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8" name="任意多边形 10649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任意多边形 10650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任意多边形 10650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任意多边形 10650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任意多边形 10650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3" name="任意多边形 10650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任意多边形 10650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任意多边形 10650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6" name="任意多边形 10650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任意多边形 10650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8" name="矩形 10650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9" name="矩形 10651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0" name="任意多边形 10651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任意多边形 10651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任意多边形 10651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任意多边形 10651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任意多边形 10651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任意多边形 10651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6" name="任意多边形 10651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7" name="任意多边形 10651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任意多边形 10651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9" name="任意多边形 10652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0" name="矩形 10652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" name="矩形 10652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2" name="任意多边形 10652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任意多边形 10652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任意多边形 10652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任意多边形 10652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任意多边形 10652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任意多边形 10652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任意多边形 10652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任意多边形 10653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任意多边形 10653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任意多边形 10653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2" name="矩形 10653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3" name="矩形 10653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4" name="任意多边形 10653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" name="任意多边形 10653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6" name="任意多边形 10653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7" name="任意多边形 10653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8" name="任意多边形 10653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9" name="任意多边形 10654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0" name="任意多边形 10654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1" name="任意多边形 10654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2" name="任意多边形 10654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" name="任意多边形 10654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4" name="矩形 10654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5" name="矩形 10654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6" name="任意多边形 10654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7" name="任意多边形 10654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8" name="任意多边形 10654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9" name="任意多边形 10655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0" name="任意多边形 10655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1" name="任意多边形 10655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任意多边形 10655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3" name="任意多边形 10655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4" name="任意多边形 10655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" name="任意多边形 10655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6" name="矩形 10655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7" name="矩形 10655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8" name="任意多边形 10655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9" name="任意多边形 10656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0" name="任意多边形 10656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1" name="任意多边形 10656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2" name="任意多边形 10656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3" name="任意多边形 10656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4" name="任意多边形 10656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" name="任意多边形 10656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" name="任意多边形 10656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7" name="任意多边形 10656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8" name="矩形 10656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99" name="矩形 10657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00" name="任意多边形 10657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1" name="任意多边形 10657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2" name="任意多边形 10657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3" name="任意多边形 10657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4" name="任意多边形 10657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" name="任意多边形 10657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" name="任意多边形 10657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7" name="任意多边形 10657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8" name="任意多边形 10657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9" name="任意多边形 10658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0" name="矩形 10658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11" name="矩形 10658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12" name="任意多边形 10658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3" name="任意多边形 10658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4" name="任意多边形 10658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5" name="任意多边形 10658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" name="任意多边形 10658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7" name="任意多边形 10658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8" name="任意多边形 10658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9" name="任意多边形 10659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0" name="任意多边形 10659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1" name="任意多边形 10659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2" name="矩形 10659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3" name="矩形 10659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4" name="任意多边形 10659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任意多边形 10659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" name="任意多边形 10659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" name="任意多边形 10659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" name="任意多边形 10659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" name="任意多边形 10660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" name="任意多边形 10660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" name="任意多边形 10660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" name="任意多边形 10660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" name="任意多边形 10660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" name="矩形 10660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5" name="矩形 10660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6" name="任意多边形 10660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" name="任意多边形 10660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" name="任意多边形 10660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" name="任意多边形 10661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" name="任意多边形 10661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" name="任意多边形 10661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" name="任意多边形 10661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" name="任意多边形 10661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" name="任意多边形 10661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5" name="任意多边形 10661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" name="矩形 10661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47" name="矩形 10661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48" name="任意多边形 10661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9" name="任意多边形 10662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0" name="任意多边形 10662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1" name="任意多边形 10662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2" name="任意多边形 10662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3" name="任意多边形 10662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4" name="任意多边形 10662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" name="任意多边形 10662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6" name="任意多边形 10662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7" name="任意多边形 10662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8" name="矩形 10662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9" name="矩形 10663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60" name="任意多边形 10663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1" name="任意多边形 10663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2" name="任意多边形 10663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3" name="任意多边形 10663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4" name="任意多边形 10663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5" name="任意多边形 10663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" name="任意多边形 10663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" name="任意多边形 10663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" name="任意多边形 10663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" name="任意多边形 10664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0" name="矩形 10664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 anchor="t" anchorCtr="0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71" name="任意多边形 10664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2" name="组合 106643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73" name="任意多边形 106644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4" name="任意多边形 106645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5" name="任意多边形 106646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6" name="任意多边形 106647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" name="任意多边形 106648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" name="任意多边形 106649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" name="任意多边形 106650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0" name="任意多边形 106651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1" name="任意多边形 106652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2" name="任意多边形 106653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3" name="任意多边形 106654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4" name="任意多边形 106655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5" name="任意多边形 106656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86" name="组合 106657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87" name="任意多边形 10665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8" name="任意多边形 10665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9" name="任意多边形 10666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0" name="任意多边形 10666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1" name="任意多边形 10666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2" name="任意多边形 10666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3" name="任意多边形 10666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4" name="任意多边形 10666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5" name="任意多边形 10666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6" name="任意多边形 10666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7" name="任意多边形 10666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" name="任意多边形 10666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9" name="任意多边形 10667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00" name="组合 106671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01" name="任意多边形 106672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2" name="任意多边形 106673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3" name="任意多边形 106674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4" name="任意多边形 106675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5" name="任意多边形 106676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6" name="任意多边形 106677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7" name="任意多边形 106678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" name="任意多边形 106679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9" name="任意多边形 106680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0" name="任意多边形 106681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1" name="任意多边形 106682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2" name="任意多边形 106683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3" name="任意多边形 106684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14" name="组合 106685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215" name="任意多边形 106686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6" name="任意多边形 106687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7" name="任意多边形 106688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8" name="任意多边形 106689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9" name="任意多边形 106690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0" name="任意多边形 106691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1" name="任意多边形 106692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2" name="任意多边形 106693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3" name="任意多边形 106694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4" name="任意多边形 106695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5" name="任意多边形 106696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6" name="任意多边形 106697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7" name="任意多边形 106698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28" name="组合 106699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29" name="任意多边形 106700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" name="任意多边形 106701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" name="任意多边形 106702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" name="任意多边形 106703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" name="任意多边形 106704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4" name="任意多边形 106705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5" name="任意多边形 106706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6" name="任意多边形 106707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7" name="任意多边形 106708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" name="任意多边形 106709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" name="任意多边形 106710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0" name="任意多边形 106711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1" name="任意多边形 106712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42" name="组合 106713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43" name="任意多边形 106714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4" name="任意多边形 106715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5" name="任意多边形 106716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6" name="任意多边形 106717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7" name="任意多边形 106718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8" name="任意多边形 106719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" name="任意多边形 106720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0" name="任意多边形 106721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1" name="任意多边形 106722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2" name="任意多边形 106723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3" name="任意多边形 106724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4" name="任意多边形 106725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5" name="任意多边形 106726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56" name="组合 106727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57" name="任意多边形 106728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58" name="组合 106729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59" name="任意多边形 106730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0" name="任意多边形 106731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1" name="任意多边形 106732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2" name="任意多边形 106733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3" name="任意多边形 106734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4" name="任意多边形 106735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5" name="任意多边形 106736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6" name="任意多边形 106737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7" name="任意多边形 106738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8" name="任意多边形 106739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9" name="任意多边形 106740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0" name="任意多边形 106741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1" name="任意多边形 106742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272" name="标题 106743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73" name="文本占位符 106744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6746" name="日期占位符 106745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6747" name="页脚占位符 106746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6748" name="灯片编号占位符 106747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0">
    <p:comb dir="vert"/>
  </p:transition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0241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/>
              <a:t>Lesson 5</a:t>
            </a:r>
            <a:r>
              <a:rPr lang="en-US" altLang="zh-CN"/>
              <a:t> In the Living Room</a:t>
            </a:r>
            <a:endParaRPr lang="en-US" altLang="zh-CN"/>
          </a:p>
        </p:txBody>
      </p:sp>
      <p:pic>
        <p:nvPicPr>
          <p:cNvPr id="3074" name="文本占位符 10243" descr="E4$NVFI7IJY9WIE)ABJ7K@T"/>
          <p:cNvPicPr>
            <a:picLocks noGrp="1" noRot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71550" y="1643063"/>
            <a:ext cx="4537075" cy="3486150"/>
          </a:xfrm>
        </p:spPr>
      </p:pic>
      <p:sp>
        <p:nvSpPr>
          <p:cNvPr id="3076" name="矩形 10251"/>
          <p:cNvSpPr/>
          <p:nvPr/>
        </p:nvSpPr>
        <p:spPr>
          <a:xfrm>
            <a:off x="250825" y="4797425"/>
            <a:ext cx="6062663" cy="1368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000">
    <p:cover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6963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/>
              <a:t>  </a:t>
            </a:r>
            <a:r>
              <a:rPr lang="en-US" altLang="zh-CN"/>
              <a:t> Attention</a:t>
            </a:r>
            <a:endParaRPr lang="en-US" altLang="zh-CN"/>
          </a:p>
        </p:txBody>
      </p:sp>
      <p:sp>
        <p:nvSpPr>
          <p:cNvPr id="12290" name="文本占位符 69634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dirty="0"/>
              <a:t>In </a:t>
            </a:r>
            <a:r>
              <a:rPr lang="zh-CN" altLang="en-US" dirty="0"/>
              <a:t>在里面</a:t>
            </a:r>
            <a:endParaRPr lang="zh-CN" altLang="en-US" dirty="0"/>
          </a:p>
          <a:p>
            <a:r>
              <a:rPr lang="en-US" altLang="zh-CN" dirty="0"/>
              <a:t>beside  </a:t>
            </a:r>
            <a:r>
              <a:rPr lang="zh-CN" altLang="en-US" dirty="0"/>
              <a:t>在旁边</a:t>
            </a:r>
            <a:endParaRPr lang="zh-CN" altLang="en-US" dirty="0"/>
          </a:p>
          <a:p>
            <a:r>
              <a:rPr lang="en-US" altLang="zh-CN" dirty="0"/>
              <a:t>In front of  </a:t>
            </a:r>
            <a:r>
              <a:rPr lang="zh-CN" altLang="en-US" dirty="0"/>
              <a:t>在</a:t>
            </a:r>
            <a:r>
              <a:rPr lang="en-US" altLang="zh-CN" dirty="0"/>
              <a:t>……</a:t>
            </a:r>
            <a:r>
              <a:rPr lang="zh-CN" altLang="en-US" dirty="0"/>
              <a:t>前面</a:t>
            </a:r>
            <a:endParaRPr lang="zh-CN" altLang="en-US" dirty="0"/>
          </a:p>
          <a:p>
            <a:r>
              <a:rPr lang="en-US" altLang="zh-CN" dirty="0"/>
              <a:t>at </a:t>
            </a:r>
            <a:r>
              <a:rPr lang="zh-CN" altLang="en-US" dirty="0"/>
              <a:t>在（桌子）旁边  </a:t>
            </a:r>
            <a:endParaRPr lang="zh-CN" altLang="en-US" dirty="0"/>
          </a:p>
        </p:txBody>
      </p:sp>
    </p:spTree>
  </p:cSld>
  <p:clrMapOvr>
    <a:masterClrMapping/>
  </p:clrMapOvr>
  <p:transition spd="slow" advTm="1000">
    <p:comb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56324"/>
          <p:cNvSpPr>
            <a:spLocks noGrp="1" noRot="1"/>
          </p:cNvSpPr>
          <p:nvPr>
            <p:ph type="title" idx="4294967295"/>
          </p:nvPr>
        </p:nvSpPr>
        <p:spPr>
          <a:xfrm>
            <a:off x="684213" y="244475"/>
            <a:ext cx="8459787" cy="6613525"/>
          </a:xfrm>
        </p:spPr>
        <p:txBody>
          <a:bodyPr anchor="ctr" anchorCtr="0"/>
          <a:p>
            <a:r>
              <a:rPr lang="en-US" altLang="zh-CN" dirty="0"/>
              <a:t>1</a:t>
            </a:r>
            <a:r>
              <a:rPr lang="zh-CN" altLang="en-US" dirty="0"/>
              <a:t>、现在进行时的概念：</a:t>
            </a:r>
            <a:br>
              <a:rPr lang="zh-CN" altLang="en-US" dirty="0"/>
            </a:br>
            <a:r>
              <a:rPr lang="zh-CN" altLang="en-US" dirty="0"/>
              <a:t>现在进行时表示正在发生或进行的动作。现在进行时表示动作发生的时间是：“现在”，动作目前的状态是“正在进行中”。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ransition spd="slow" advTm="1000">
    <p:cover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66561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现在进行时的构成是</a:t>
            </a:r>
            <a:endParaRPr lang="zh-CN" altLang="en-US" dirty="0"/>
          </a:p>
        </p:txBody>
      </p:sp>
      <p:sp>
        <p:nvSpPr>
          <p:cNvPr id="14338" name="文本占位符 66562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sz="4800" dirty="0"/>
              <a:t>be</a:t>
            </a:r>
            <a:r>
              <a:rPr lang="zh-CN" altLang="en-US" sz="4800" dirty="0"/>
              <a:t>动词 </a:t>
            </a:r>
            <a:r>
              <a:rPr lang="en-US" altLang="zh-CN" sz="4800" dirty="0"/>
              <a:t>(am is are )+ doing (</a:t>
            </a:r>
            <a:r>
              <a:rPr lang="zh-CN" altLang="en-US" sz="4800" dirty="0"/>
              <a:t>现在分词）</a:t>
            </a:r>
            <a:endParaRPr lang="zh-CN" altLang="en-US" sz="4800" dirty="0"/>
          </a:p>
          <a:p>
            <a:endParaRPr lang="zh-CN" altLang="en-US" sz="4800" dirty="0"/>
          </a:p>
          <a:p>
            <a:r>
              <a:rPr lang="zh-CN" altLang="en-US" sz="4800" dirty="0"/>
              <a:t>常见的标志词有</a:t>
            </a:r>
            <a:r>
              <a:rPr lang="en-US" altLang="zh-CN" sz="4800" dirty="0"/>
              <a:t>(now</a:t>
            </a:r>
            <a:r>
              <a:rPr lang="zh-CN" altLang="en-US" sz="4800" dirty="0"/>
              <a:t>、</a:t>
            </a:r>
            <a:r>
              <a:rPr lang="en-US" altLang="zh-CN" sz="4800" dirty="0"/>
              <a:t>look</a:t>
            </a:r>
            <a:r>
              <a:rPr lang="zh-CN" altLang="en-US" sz="4800" dirty="0"/>
              <a:t>！</a:t>
            </a:r>
            <a:r>
              <a:rPr lang="en-US" altLang="zh-CN" sz="4800" dirty="0"/>
              <a:t>Listen</a:t>
            </a:r>
            <a:r>
              <a:rPr lang="zh-CN" altLang="en-US" sz="4800" dirty="0"/>
              <a:t>！</a:t>
            </a:r>
            <a:r>
              <a:rPr lang="en-US" altLang="zh-CN" sz="4800" dirty="0"/>
              <a:t>)</a:t>
            </a:r>
            <a:r>
              <a:rPr lang="zh-CN" altLang="en-US" sz="4800" dirty="0"/>
              <a:t>等等。</a:t>
            </a:r>
            <a:endParaRPr lang="zh-CN" altLang="en-US" sz="4800" dirty="0"/>
          </a:p>
        </p:txBody>
      </p:sp>
    </p:spTree>
  </p:cSld>
  <p:clrMapOvr>
    <a:masterClrMapping/>
  </p:clrMapOvr>
  <p:transition spd="slow" advTm="1000">
    <p:comb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67585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704850"/>
          </a:xfrm>
        </p:spPr>
        <p:txBody>
          <a:bodyPr anchor="ctr" anchorCtr="0"/>
          <a:p>
            <a:r>
              <a:rPr lang="en-US" altLang="zh-CN" sz="3200" dirty="0"/>
              <a:t>           </a:t>
            </a:r>
            <a:r>
              <a:rPr lang="zh-CN" altLang="en-US" sz="3200" dirty="0"/>
              <a:t>动词现在分词的变化规则如下：</a:t>
            </a:r>
            <a:endParaRPr lang="zh-CN" altLang="en-US" sz="3200" dirty="0"/>
          </a:p>
        </p:txBody>
      </p:sp>
      <p:sp>
        <p:nvSpPr>
          <p:cNvPr id="15362" name="文本占位符 67586"/>
          <p:cNvSpPr>
            <a:spLocks noGrp="1" noRot="1"/>
          </p:cNvSpPr>
          <p:nvPr>
            <p:ph idx="1"/>
          </p:nvPr>
        </p:nvSpPr>
        <p:spPr>
          <a:xfrm>
            <a:off x="838200" y="1125538"/>
            <a:ext cx="8007350" cy="5732462"/>
          </a:xfrm>
        </p:spPr>
        <p:txBody>
          <a:bodyPr anchor="t" anchorCtr="0"/>
          <a:p>
            <a:pPr>
              <a:lnSpc>
                <a:spcPct val="90000"/>
              </a:lnSpc>
            </a:pPr>
            <a:r>
              <a:rPr lang="en-US" altLang="zh-CN" dirty="0"/>
              <a:t>1 </a:t>
            </a:r>
            <a:r>
              <a:rPr lang="zh-CN" altLang="en-US" dirty="0"/>
              <a:t>一般情况下，直接在动词后加－</a:t>
            </a:r>
            <a:r>
              <a:rPr lang="en-US" altLang="zh-CN" dirty="0" err="1"/>
              <a:t>ing</a:t>
            </a:r>
            <a:r>
              <a:rPr lang="en-US" altLang="zh-CN"/>
              <a:t> </a:t>
            </a:r>
            <a:br>
              <a:rPr lang="en-US" altLang="zh-CN"/>
            </a:br>
            <a:r>
              <a:rPr lang="en-US" altLang="zh-CN"/>
              <a:t>studying ----- studying</a:t>
            </a:r>
            <a:br>
              <a:rPr lang="en-US" altLang="zh-CN"/>
            </a:b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 dirty="0"/>
              <a:t>2 </a:t>
            </a:r>
            <a:r>
              <a:rPr lang="zh-CN" altLang="en-US" dirty="0"/>
              <a:t>动词以不发音的－</a:t>
            </a:r>
            <a:r>
              <a:rPr lang="en-US" altLang="zh-CN" dirty="0"/>
              <a:t>e</a:t>
            </a:r>
            <a:r>
              <a:rPr lang="zh-CN" altLang="en-US" dirty="0"/>
              <a:t>结尾，要去－</a:t>
            </a:r>
            <a:r>
              <a:rPr lang="en-US" altLang="zh-CN" dirty="0"/>
              <a:t>e</a:t>
            </a:r>
            <a:r>
              <a:rPr lang="zh-CN" altLang="en-US" dirty="0"/>
              <a:t>加－</a:t>
            </a:r>
            <a:r>
              <a:rPr lang="en-US" altLang="zh-CN" dirty="0" err="1"/>
              <a:t>ing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make ----- making </a:t>
            </a:r>
            <a:br>
              <a:rPr lang="en-US" altLang="zh-CN" dirty="0"/>
            </a:br>
            <a:br>
              <a:rPr lang="en-US" altLang="zh-CN" dirty="0"/>
            </a:br>
            <a:r>
              <a:rPr lang="en-US" altLang="zh-CN" dirty="0"/>
              <a:t>3 </a:t>
            </a:r>
            <a:r>
              <a:rPr lang="zh-CN" altLang="en-US" dirty="0"/>
              <a:t>重读闭音节的动词，要双写词尾字母，再加－</a:t>
            </a:r>
            <a:r>
              <a:rPr lang="en-US" altLang="zh-CN" dirty="0" err="1"/>
              <a:t>ing</a:t>
            </a:r>
            <a:r>
              <a:rPr lang="en-US" altLang="zh-CN"/>
              <a:t> </a:t>
            </a:r>
            <a:br>
              <a:rPr lang="en-US" altLang="zh-CN"/>
            </a:br>
            <a:r>
              <a:rPr lang="en-US" altLang="zh-CN"/>
              <a:t>begin ------ beginning </a:t>
            </a:r>
            <a:br>
              <a:rPr lang="en-US" altLang="zh-CN"/>
            </a:br>
            <a:br>
              <a:rPr lang="en-US" altLang="zh-CN"/>
            </a:br>
            <a:endParaRPr lang="en-US" altLang="zh-CN"/>
          </a:p>
        </p:txBody>
      </p:sp>
    </p:spTree>
  </p:cSld>
  <p:clrMapOvr>
    <a:masterClrMapping/>
  </p:clrMapOvr>
  <p:transition spd="slow" advTm="1000">
    <p:comb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68609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/>
              <a:t>   Homework</a:t>
            </a:r>
            <a:r>
              <a:rPr lang="en-US" altLang="zh-CN"/>
              <a:t>:</a:t>
            </a:r>
            <a:endParaRPr lang="en-US" altLang="zh-CN"/>
          </a:p>
        </p:txBody>
      </p:sp>
      <p:sp>
        <p:nvSpPr>
          <p:cNvPr id="16386" name="文本占位符 68610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zh-CN" altLang="en-US" dirty="0"/>
              <a:t>写出下列单词的现在分词：</a:t>
            </a:r>
            <a:endParaRPr lang="zh-CN" altLang="en-US" dirty="0"/>
          </a:p>
          <a:p>
            <a:pPr>
              <a:buNone/>
            </a:pPr>
            <a:r>
              <a:rPr lang="en-US" altLang="zh-CN"/>
              <a:t>sit______    watch______  write______</a:t>
            </a: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r>
              <a:rPr lang="en-US" altLang="zh-CN"/>
              <a:t>do______   play______   listen______</a:t>
            </a: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r>
              <a:rPr lang="en-US" altLang="zh-CN" dirty="0"/>
              <a:t>read</a:t>
            </a:r>
            <a:r>
              <a:rPr lang="en-US" altLang="zh-CN"/>
              <a:t>______</a:t>
            </a:r>
            <a:endParaRPr lang="en-US" altLang="zh-CN"/>
          </a:p>
        </p:txBody>
      </p:sp>
    </p:spTree>
  </p:cSld>
  <p:clrMapOvr>
    <a:masterClrMapping/>
  </p:clrMapOvr>
  <p:transition spd="slow" advTm="1000">
    <p:comb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16737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教学目标</a:t>
            </a:r>
            <a:endParaRPr lang="zh-CN" altLang="en-US" dirty="0"/>
          </a:p>
        </p:txBody>
      </p:sp>
      <p:sp>
        <p:nvSpPr>
          <p:cNvPr id="4098" name="文本占位符 116738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pPr marL="609600" indent="-609600">
              <a:buNone/>
            </a:pPr>
            <a:endParaRPr lang="en-US" altLang="zh-CN" sz="2000" dirty="0"/>
          </a:p>
          <a:p>
            <a:pPr marL="609600" indent="-609600"/>
            <a:r>
              <a:rPr lang="en-US" altLang="zh-CN" dirty="0"/>
              <a:t>1</a:t>
            </a:r>
            <a:r>
              <a:rPr lang="zh-CN" altLang="en-US" dirty="0"/>
              <a:t>、能听、说、读、写本课单词</a:t>
            </a:r>
            <a:r>
              <a:rPr lang="en-US" altLang="zh-CN" dirty="0"/>
              <a:t>sit</a:t>
            </a:r>
            <a:r>
              <a:rPr lang="zh-CN" altLang="en-US" dirty="0"/>
              <a:t>、</a:t>
            </a:r>
            <a:r>
              <a:rPr lang="en-US" altLang="zh-CN" dirty="0"/>
              <a:t>chair</a:t>
            </a:r>
            <a:r>
              <a:rPr lang="zh-CN" altLang="en-US" dirty="0"/>
              <a:t>、</a:t>
            </a:r>
            <a:r>
              <a:rPr lang="en-US" altLang="zh-CN" dirty="0"/>
              <a:t>TV</a:t>
            </a:r>
            <a:r>
              <a:rPr lang="zh-CN" altLang="en-US" dirty="0"/>
              <a:t>、</a:t>
            </a:r>
            <a:r>
              <a:rPr lang="en-US" altLang="zh-CN" dirty="0"/>
              <a:t>newspaper</a:t>
            </a:r>
            <a:r>
              <a:rPr lang="zh-CN" altLang="en-US" dirty="0"/>
              <a:t>、</a:t>
            </a:r>
            <a:r>
              <a:rPr lang="en-US" altLang="zh-CN" dirty="0"/>
              <a:t>write</a:t>
            </a:r>
            <a:r>
              <a:rPr lang="zh-CN" altLang="en-US" dirty="0"/>
              <a:t>、</a:t>
            </a:r>
            <a:r>
              <a:rPr lang="en-US" altLang="zh-CN" dirty="0"/>
              <a:t>cards</a:t>
            </a:r>
            <a:r>
              <a:rPr lang="zh-CN" altLang="en-US" dirty="0"/>
              <a:t>、</a:t>
            </a:r>
            <a:r>
              <a:rPr lang="en-US" altLang="zh-CN" dirty="0"/>
              <a:t>table</a:t>
            </a:r>
            <a:r>
              <a:rPr lang="zh-CN" altLang="en-US" dirty="0"/>
              <a:t>、</a:t>
            </a:r>
            <a:r>
              <a:rPr lang="en-US" altLang="zh-CN" dirty="0"/>
              <a:t>beside</a:t>
            </a:r>
            <a:r>
              <a:rPr lang="zh-CN" altLang="en-US" dirty="0"/>
              <a:t>等等。</a:t>
            </a:r>
            <a:endParaRPr lang="zh-CN" altLang="en-US" dirty="0"/>
          </a:p>
          <a:p>
            <a:pPr marL="609600" indent="-609600"/>
            <a:r>
              <a:rPr lang="en-US" altLang="zh-CN" dirty="0"/>
              <a:t>2</a:t>
            </a:r>
            <a:r>
              <a:rPr lang="zh-CN" altLang="en-US" dirty="0"/>
              <a:t>、能够正确掌握现在进行时，并能熟练地用在日常用语中。</a:t>
            </a:r>
            <a:endParaRPr lang="zh-CN" altLang="en-US" dirty="0"/>
          </a:p>
          <a:p>
            <a:pPr marL="609600" indent="-609600"/>
            <a:r>
              <a:rPr lang="en-US" altLang="zh-CN" dirty="0"/>
              <a:t>3</a:t>
            </a:r>
            <a:r>
              <a:rPr lang="zh-CN" altLang="en-US" dirty="0"/>
              <a:t>、能正确用</a:t>
            </a:r>
            <a:r>
              <a:rPr lang="en-US" altLang="zh-CN" dirty="0"/>
              <a:t>in</a:t>
            </a:r>
            <a:r>
              <a:rPr lang="zh-CN" altLang="en-US" dirty="0"/>
              <a:t>、</a:t>
            </a:r>
            <a:r>
              <a:rPr lang="en-US" altLang="zh-CN" dirty="0"/>
              <a:t>beside</a:t>
            </a:r>
            <a:r>
              <a:rPr lang="zh-CN" altLang="en-US" dirty="0"/>
              <a:t>、</a:t>
            </a:r>
            <a:r>
              <a:rPr lang="en-US" altLang="zh-CN" dirty="0"/>
              <a:t>in front of</a:t>
            </a:r>
            <a:r>
              <a:rPr lang="zh-CN" altLang="en-US" dirty="0"/>
              <a:t>、介绍某人所占的位置。</a:t>
            </a:r>
            <a:endParaRPr lang="zh-CN" altLang="en-US" dirty="0"/>
          </a:p>
        </p:txBody>
      </p:sp>
    </p:spTree>
  </p:cSld>
  <p:clrMapOvr>
    <a:masterClrMapping/>
  </p:clrMapOvr>
  <p:transition spd="slow" advTm="1000">
    <p:comb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17761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教学重点、难点</a:t>
            </a:r>
            <a:endParaRPr lang="zh-CN" altLang="en-US" dirty="0"/>
          </a:p>
        </p:txBody>
      </p:sp>
      <p:sp>
        <p:nvSpPr>
          <p:cNvPr id="5122" name="文本占位符 117762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 dirty="0"/>
              <a:t>教学重点：</a:t>
            </a:r>
            <a:endParaRPr lang="zh-CN" altLang="en-US" dirty="0"/>
          </a:p>
          <a:p>
            <a:r>
              <a:rPr lang="zh-CN" altLang="en-US" dirty="0"/>
              <a:t>现在进行时的句型。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教学难点：</a:t>
            </a:r>
            <a:endParaRPr lang="zh-CN" altLang="en-US" dirty="0"/>
          </a:p>
          <a:p>
            <a:r>
              <a:rPr lang="zh-CN" altLang="en-US" dirty="0"/>
              <a:t>现在进行时的特殊变化，例如：</a:t>
            </a:r>
            <a:r>
              <a:rPr lang="en-US" altLang="zh-CN" dirty="0"/>
              <a:t>write</a:t>
            </a:r>
            <a:r>
              <a:rPr lang="zh-CN" altLang="en-US" dirty="0"/>
              <a:t>要去掉”</a:t>
            </a:r>
            <a:r>
              <a:rPr lang="en-US" altLang="zh-CN" dirty="0"/>
              <a:t>e“</a:t>
            </a:r>
            <a:r>
              <a:rPr lang="zh-CN" altLang="en-US" dirty="0"/>
              <a:t>然后再加</a:t>
            </a:r>
            <a:r>
              <a:rPr lang="en-US" altLang="zh-CN" dirty="0"/>
              <a:t>-ing</a:t>
            </a:r>
            <a:r>
              <a:rPr lang="zh-CN" altLang="en-US" dirty="0"/>
              <a:t>。</a:t>
            </a:r>
            <a:r>
              <a:rPr lang="en-US" altLang="zh-CN" dirty="0"/>
              <a:t>sit</a:t>
            </a:r>
            <a:r>
              <a:rPr lang="zh-CN" altLang="en-US" dirty="0"/>
              <a:t>要双写“</a:t>
            </a:r>
            <a:r>
              <a:rPr lang="en-US" altLang="zh-CN" dirty="0"/>
              <a:t>t”</a:t>
            </a:r>
            <a:r>
              <a:rPr lang="zh-CN" altLang="en-US" dirty="0"/>
              <a:t>然后再加</a:t>
            </a:r>
            <a:r>
              <a:rPr lang="en-US" altLang="zh-CN" dirty="0"/>
              <a:t>-ing</a:t>
            </a:r>
            <a:r>
              <a:rPr lang="zh-CN" altLang="en-US" dirty="0"/>
              <a:t>等等。</a:t>
            </a:r>
            <a:endParaRPr lang="zh-CN" altLang="en-US" dirty="0"/>
          </a:p>
        </p:txBody>
      </p:sp>
    </p:spTree>
  </p:cSld>
  <p:clrMapOvr>
    <a:masterClrMapping/>
  </p:clrMapOvr>
  <p:transition spd="slow" advTm="1000">
    <p:comb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14689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/>
              <a:t>Review </a:t>
            </a:r>
            <a:endParaRPr lang="en-US" altLang="zh-CN" dirty="0"/>
          </a:p>
        </p:txBody>
      </p:sp>
      <p:sp>
        <p:nvSpPr>
          <p:cNvPr id="6146" name="文本占位符 114690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What time is it</a:t>
            </a:r>
            <a:r>
              <a:rPr lang="zh-CN" altLang="en-US" dirty="0"/>
              <a:t>？</a:t>
            </a:r>
            <a:endParaRPr lang="zh-CN" altLang="en-US" dirty="0"/>
          </a:p>
          <a:p>
            <a:r>
              <a:rPr lang="zh-CN" altLang="en-US" dirty="0"/>
              <a:t>   </a:t>
            </a:r>
            <a:r>
              <a:rPr lang="en-US" altLang="zh-CN"/>
              <a:t>It’s half past six.  It’s half past (    ).</a:t>
            </a:r>
            <a:endParaRPr lang="en-US" altLang="zh-CN"/>
          </a:p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tomato</a:t>
            </a:r>
            <a:r>
              <a:rPr lang="zh-CN" altLang="en-US" dirty="0"/>
              <a:t>（复数）</a:t>
            </a:r>
            <a:r>
              <a:rPr lang="en-US" altLang="zh-CN" dirty="0"/>
              <a:t>______      potato</a:t>
            </a:r>
            <a:r>
              <a:rPr lang="zh-CN" altLang="en-US" dirty="0"/>
              <a:t>（复数）</a:t>
            </a:r>
            <a:r>
              <a:rPr lang="en-US" altLang="zh-CN"/>
              <a:t>______</a:t>
            </a:r>
            <a:endParaRPr lang="en-US" altLang="zh-CN"/>
          </a:p>
          <a:p>
            <a:r>
              <a:rPr lang="en-US" altLang="zh-CN" dirty="0"/>
              <a:t>     dish</a:t>
            </a:r>
            <a:r>
              <a:rPr lang="zh-CN" altLang="en-US" dirty="0"/>
              <a:t>（复数）</a:t>
            </a:r>
            <a:r>
              <a:rPr lang="en-US" altLang="zh-CN" dirty="0"/>
              <a:t>______       carrot</a:t>
            </a:r>
            <a:r>
              <a:rPr lang="zh-CN" altLang="en-US" dirty="0"/>
              <a:t>（复数）</a:t>
            </a:r>
            <a:r>
              <a:rPr lang="en-US" altLang="zh-CN" dirty="0"/>
              <a:t>______</a:t>
            </a:r>
            <a:endParaRPr lang="en-US" altLang="zh-CN" dirty="0"/>
          </a:p>
        </p:txBody>
      </p:sp>
    </p:spTree>
  </p:cSld>
  <p:clrMapOvr>
    <a:masterClrMapping/>
  </p:clrMapOvr>
  <p:transition spd="slow" advTm="1000">
    <p:comb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085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/>
              <a:t>Answer the questions. </a:t>
            </a:r>
            <a:endParaRPr lang="en-US" altLang="zh-CN" dirty="0"/>
          </a:p>
        </p:txBody>
      </p:sp>
      <p:sp>
        <p:nvSpPr>
          <p:cNvPr id="7170" name="文本占位符 108546"/>
          <p:cNvSpPr>
            <a:spLocks noGrp="1" noRot="1"/>
          </p:cNvSpPr>
          <p:nvPr>
            <p:ph idx="1"/>
          </p:nvPr>
        </p:nvSpPr>
        <p:spPr>
          <a:xfrm>
            <a:off x="609600" y="1196975"/>
            <a:ext cx="8153400" cy="4902200"/>
          </a:xfrm>
        </p:spPr>
        <p:txBody>
          <a:bodyPr anchor="t" anchorCtr="0"/>
          <a:p>
            <a:r>
              <a:rPr lang="en-US" altLang="zh-CN" sz="4000"/>
              <a:t>1:What are Jenny and Danny doing?</a:t>
            </a:r>
            <a:endParaRPr lang="en-US" altLang="zh-CN" sz="4000"/>
          </a:p>
          <a:p>
            <a:r>
              <a:rPr lang="en-US" altLang="zh-CN" sz="4000"/>
              <a:t>2:Where is Jenny/Danny sitting?</a:t>
            </a:r>
            <a:endParaRPr lang="en-US" altLang="zh-CN" sz="4000"/>
          </a:p>
          <a:p>
            <a:r>
              <a:rPr lang="en-US" altLang="zh-CN" sz="4000" dirty="0" err="1"/>
              <a:t>3:What are Mr.Smith and Mrs.Smith</a:t>
            </a:r>
            <a:r>
              <a:rPr lang="en-US" altLang="zh-CN" sz="4000"/>
              <a:t> doing?</a:t>
            </a:r>
            <a:endParaRPr lang="en-US" altLang="zh-CN" sz="4000"/>
          </a:p>
          <a:p>
            <a:r>
              <a:rPr lang="en-US" altLang="zh-CN" sz="4000"/>
              <a:t>4:What are Lynn and Bob doing?</a:t>
            </a:r>
            <a:endParaRPr lang="en-US" altLang="zh-CN" sz="4000"/>
          </a:p>
          <a:p>
            <a:r>
              <a:rPr lang="en-US" altLang="zh-CN" sz="4000" dirty="0"/>
              <a:t>5:What is Li Ming doing?</a:t>
            </a:r>
            <a:endParaRPr lang="en-US" altLang="zh-CN" sz="4000" dirty="0"/>
          </a:p>
        </p:txBody>
      </p:sp>
    </p:spTree>
  </p:cSld>
  <p:clrMapOvr>
    <a:masterClrMapping/>
  </p:clrMapOvr>
  <p:transition spd="slow" advTm="1000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81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Do you like this show?______</a:t>
            </a:r>
            <a:br>
              <a:rPr lang="en-US" altLang="zh-CN"/>
            </a:br>
            <a:r>
              <a:rPr lang="en-US" altLang="zh-CN"/>
              <a:t>Yes, I do!</a:t>
            </a:r>
            <a:endParaRPr lang="en-US" altLang="zh-CN"/>
          </a:p>
        </p:txBody>
      </p:sp>
      <p:pic>
        <p:nvPicPr>
          <p:cNvPr id="8194" name="图片 8195" descr="两人看电视的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700213"/>
            <a:ext cx="8135937" cy="490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1000">
    <p:comb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55297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dirty="0" err="1"/>
              <a:t>  What are they doing?</a:t>
            </a:r>
            <a:br>
              <a:rPr lang="en-US" altLang="zh-CN" dirty="0" err="1"/>
            </a:br>
            <a:r>
              <a:rPr lang="en-US" altLang="zh-CN" dirty="0" err="1"/>
              <a:t>  They are wacthing</a:t>
            </a:r>
            <a:r>
              <a:rPr lang="en-US" altLang="zh-CN"/>
              <a:t> TV.</a:t>
            </a:r>
            <a:endParaRPr lang="en-US" altLang="zh-CN"/>
          </a:p>
        </p:txBody>
      </p:sp>
      <p:sp>
        <p:nvSpPr>
          <p:cNvPr id="9218" name="文本占位符 55298"/>
          <p:cNvSpPr>
            <a:spLocks noGrp="1" noRot="1"/>
          </p:cNvSpPr>
          <p:nvPr>
            <p:ph idx="1"/>
          </p:nvPr>
        </p:nvSpPr>
        <p:spPr/>
        <p:txBody>
          <a:bodyPr anchor="t" anchorCtr="0"/>
          <a:p>
            <a:endParaRPr dirty="0"/>
          </a:p>
        </p:txBody>
      </p:sp>
      <p:pic>
        <p:nvPicPr>
          <p:cNvPr id="9219" name="图片 55299" descr="C:\Users\Administrator\Desktop\u=373749855,2555899142&amp;fm=21&amp;gp=0.jpgu=373749855,2555899142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557338"/>
            <a:ext cx="7435850" cy="489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1000">
    <p:comb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43009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br>
              <a:rPr lang="en-US" altLang="zh-CN" sz="4000" dirty="0"/>
            </a:br>
            <a:r>
              <a:rPr lang="en-US" altLang="zh-CN" sz="4000" dirty="0"/>
              <a:t>   </a:t>
            </a:r>
            <a:r>
              <a:rPr lang="en-US" altLang="zh-CN" sz="4000"/>
              <a:t>What is she doing?</a:t>
            </a:r>
            <a:br>
              <a:rPr lang="en-US" altLang="zh-CN" sz="4000"/>
            </a:br>
            <a:r>
              <a:rPr lang="en-US" altLang="zh-CN" sz="4000"/>
              <a:t>   She is reading newspapers.</a:t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10242" name="文本占位符 43010"/>
          <p:cNvSpPr>
            <a:spLocks noGrp="1" noRot="1"/>
          </p:cNvSpPr>
          <p:nvPr>
            <p:ph idx="1"/>
          </p:nvPr>
        </p:nvSpPr>
        <p:spPr>
          <a:xfrm>
            <a:off x="974725" y="1919288"/>
            <a:ext cx="7788275" cy="4179887"/>
          </a:xfrm>
        </p:spPr>
        <p:txBody>
          <a:bodyPr anchor="t" anchorCtr="0"/>
          <a:p>
            <a:endParaRPr dirty="0"/>
          </a:p>
        </p:txBody>
      </p:sp>
      <p:pic>
        <p:nvPicPr>
          <p:cNvPr id="10243" name="图片 43011" descr="C:\Users\Administrator\Desktop\u=2356637201,2568214802&amp;fm=21&amp;gp=0.jpgu=2356637201,2568214802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917700"/>
            <a:ext cx="6635750" cy="446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1000">
    <p:comb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44033"/>
          <p:cNvSpPr>
            <a:spLocks noGrp="1" noRot="1"/>
          </p:cNvSpPr>
          <p:nvPr>
            <p:ph type="title"/>
          </p:nvPr>
        </p:nvSpPr>
        <p:spPr>
          <a:xfrm>
            <a:off x="298450" y="230188"/>
            <a:ext cx="8843963" cy="1657350"/>
          </a:xfrm>
        </p:spPr>
        <p:txBody>
          <a:bodyPr anchor="ctr" anchorCtr="0"/>
          <a:p>
            <a:r>
              <a:rPr lang="en-US" altLang="zh-CN" sz="4000" dirty="0"/>
              <a:t>What are they doing?</a:t>
            </a:r>
            <a:br>
              <a:rPr lang="en-US" altLang="zh-CN" sz="4000" dirty="0"/>
            </a:br>
            <a:r>
              <a:rPr lang="en-US" altLang="zh-CN" sz="4000" dirty="0"/>
              <a:t>They are playing cards.</a:t>
            </a:r>
            <a:br>
              <a:rPr lang="en-US" altLang="zh-CN" sz="2800" dirty="0"/>
            </a:br>
            <a:endParaRPr lang="en-US" altLang="zh-CN" sz="4000"/>
          </a:p>
        </p:txBody>
      </p:sp>
      <p:sp>
        <p:nvSpPr>
          <p:cNvPr id="11266" name="文本占位符 44034"/>
          <p:cNvSpPr>
            <a:spLocks noGrp="1" noRot="1"/>
          </p:cNvSpPr>
          <p:nvPr>
            <p:ph idx="1"/>
          </p:nvPr>
        </p:nvSpPr>
        <p:spPr>
          <a:xfrm>
            <a:off x="609600" y="1528763"/>
            <a:ext cx="8153400" cy="4572000"/>
          </a:xfrm>
        </p:spPr>
        <p:txBody>
          <a:bodyPr anchor="t" anchorCtr="0"/>
          <a:p>
            <a:r>
              <a:rPr lang="en-US" altLang="zh-CN" dirty="0">
                <a:sym typeface="Arial" panose="020B0604020202020204" pitchFamily="34" charset="0"/>
              </a:rPr>
              <a:t>They are happy</a:t>
            </a:r>
            <a:r>
              <a:rPr lang="en-US" altLang="zh-CN">
                <a:sym typeface="Arial" panose="020B0604020202020204" pitchFamily="34" charset="0"/>
              </a:rPr>
              <a:t>.</a:t>
            </a:r>
            <a:endParaRPr lang="en-US" altLang="zh-CN"/>
          </a:p>
          <a:p>
            <a:endParaRPr lang="en-US" altLang="zh-CN" dirty="0"/>
          </a:p>
        </p:txBody>
      </p:sp>
      <p:pic>
        <p:nvPicPr>
          <p:cNvPr id="11267" name="图片 44035" descr="C:\Users\Administrator\Desktop\timg.jpg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2644775"/>
            <a:ext cx="7616825" cy="450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1000">
    <p:comb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1283</Words>
  <Application>WPS 演示</Application>
  <PresentationFormat>在屏幕上显示</PresentationFormat>
  <Paragraphs>75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Wingdings 2</vt:lpstr>
      <vt:lpstr>Cambria</vt:lpstr>
      <vt:lpstr>黑体</vt:lpstr>
      <vt:lpstr>Arial</vt:lpstr>
      <vt:lpstr>微软雅黑</vt:lpstr>
      <vt:lpstr>等线</vt:lpstr>
      <vt:lpstr>Arial Unicode MS</vt:lpstr>
      <vt:lpstr>Calibri</vt:lpstr>
      <vt:lpstr>吉祥如意</vt:lpstr>
      <vt:lpstr>自定义设计方案</vt:lpstr>
      <vt:lpstr>Lesson 5 In the Living Room</vt:lpstr>
      <vt:lpstr>教学目标</vt:lpstr>
      <vt:lpstr>教学重点、难点</vt:lpstr>
      <vt:lpstr>Review </vt:lpstr>
      <vt:lpstr>Answer the questions. </vt:lpstr>
      <vt:lpstr>Do you like this show?______ Yes, I do!</vt:lpstr>
      <vt:lpstr>  What are they doing?   They are wacthing TV.</vt:lpstr>
      <vt:lpstr>    What is she doing?    She is reading newspapers. </vt:lpstr>
      <vt:lpstr>What are they doing? They are playing cards. </vt:lpstr>
      <vt:lpstr>   Attention</vt:lpstr>
      <vt:lpstr>1、现在进行时的概念： 现在进行时表示正在发生或进行的动作。现在进行时表示动作发生的时间是：“现在”，动作目前的状态是“正在进行中”。 </vt:lpstr>
      <vt:lpstr>现在进行时的构成是</vt:lpstr>
      <vt:lpstr>           动词现在分词的变化规则如下：</vt:lpstr>
      <vt:lpstr>   Homework: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</dc:title>
  <dc:creator>微软用户</dc:creator>
  <cp:lastModifiedBy>上帝掷骰子吗</cp:lastModifiedBy>
  <cp:revision>50</cp:revision>
  <dcterms:created xsi:type="dcterms:W3CDTF">2014-12-27T08:15:00Z</dcterms:created>
  <dcterms:modified xsi:type="dcterms:W3CDTF">2023-09-30T13:14:53Z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44EAAFF45495480AAD4DBBC168CC2247_13</vt:lpwstr>
  </property>
</Properties>
</file>