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21"/>
  </p:notesMasterIdLst>
  <p:handoutMasterIdLst>
    <p:handoutMasterId r:id="rId33"/>
  </p:handoutMasterIdLst>
  <p:sldIdLst>
    <p:sldId id="554" r:id="rId4"/>
    <p:sldId id="307" r:id="rId5"/>
    <p:sldId id="312" r:id="rId6"/>
    <p:sldId id="541" r:id="rId7"/>
    <p:sldId id="555" r:id="rId8"/>
    <p:sldId id="556" r:id="rId9"/>
    <p:sldId id="557" r:id="rId10"/>
    <p:sldId id="558" r:id="rId11"/>
    <p:sldId id="559" r:id="rId12"/>
    <p:sldId id="560" r:id="rId13"/>
    <p:sldId id="562" r:id="rId14"/>
    <p:sldId id="563" r:id="rId15"/>
    <p:sldId id="564" r:id="rId16"/>
    <p:sldId id="565" r:id="rId17"/>
    <p:sldId id="561" r:id="rId18"/>
    <p:sldId id="566" r:id="rId19"/>
    <p:sldId id="567" r:id="rId20"/>
    <p:sldId id="570" r:id="rId22"/>
    <p:sldId id="568" r:id="rId23"/>
    <p:sldId id="571" r:id="rId24"/>
    <p:sldId id="573" r:id="rId25"/>
    <p:sldId id="575" r:id="rId26"/>
    <p:sldId id="576" r:id="rId27"/>
    <p:sldId id="578" r:id="rId28"/>
    <p:sldId id="581" r:id="rId29"/>
    <p:sldId id="582" r:id="rId30"/>
    <p:sldId id="577" r:id="rId31"/>
    <p:sldId id="584" r:id="rId32"/>
  </p:sldIdLst>
  <p:sldSz cx="9144000" cy="5143500"/>
  <p:notesSz cx="6858000" cy="9144000"/>
  <p:embeddedFontLst>
    <p:embeddedFont>
      <p:font typeface="楷体" panose="02010609060101010101" pitchFamily="49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微软雅黑" panose="020B0503020204020204" charset="-122"/>
      <p:regular r:id="rId42"/>
    </p:embeddedFont>
  </p:embeddedFontLst>
  <p:custDataLst>
    <p:tags r:id="rId4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6F0FF"/>
    <a:srgbClr val="B3DCF5"/>
    <a:srgbClr val="0033CC"/>
    <a:srgbClr val="0000FF"/>
    <a:srgbClr val="FF0066"/>
    <a:srgbClr val="FFFF99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34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6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808627-B55C-48B6-91B3-4EB5E8B9FA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29B464-B22E-4425-A28B-0DA5823CE9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5EA367-4E2A-459B-AD9D-18BC7BDE83F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F45258-4B97-44DB-A706-A762BEC6AEE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56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1925" y="203200"/>
            <a:ext cx="8820150" cy="4737100"/>
          </a:xfrm>
          <a:prstGeom prst="rect">
            <a:avLst/>
          </a:prstGeom>
          <a:solidFill>
            <a:srgbClr val="F8F9FA">
              <a:alpha val="89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3"/>
          <a:srcRect l="60507" b="17554"/>
          <a:stretch>
            <a:fillRect/>
          </a:stretch>
        </p:blipFill>
        <p:spPr>
          <a:xfrm>
            <a:off x="0" y="3632200"/>
            <a:ext cx="72390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4200" y="4287838"/>
            <a:ext cx="1020763" cy="102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7"/>
          <p:cNvPicPr>
            <a:picLocks noChangeAspect="1"/>
          </p:cNvPicPr>
          <p:nvPr userDrawn="1"/>
        </p:nvPicPr>
        <p:blipFill>
          <a:blip r:embed="rId5"/>
          <a:srcRect l="15060" t="62263" r="15958" b="20258"/>
          <a:stretch>
            <a:fillRect/>
          </a:stretch>
        </p:blipFill>
        <p:spPr>
          <a:xfrm>
            <a:off x="3382963" y="0"/>
            <a:ext cx="2347912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46400" y="-104775"/>
            <a:ext cx="873125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334000" y="-104775"/>
            <a:ext cx="873125" cy="615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rcRect r="60507" b="17554"/>
          <a:stretch>
            <a:fillRect/>
          </a:stretch>
        </p:blipFill>
        <p:spPr>
          <a:xfrm>
            <a:off x="8420100" y="3632200"/>
            <a:ext cx="72390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-1161187" flipH="1">
            <a:off x="-165100" y="4357688"/>
            <a:ext cx="1092200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241500">
            <a:off x="962025" y="4378325"/>
            <a:ext cx="2062163" cy="1106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3688"/>
            <a:ext cx="9144000" cy="1905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7"/>
          <p:cNvPicPr>
            <a:picLocks noChangeAspect="1"/>
          </p:cNvPicPr>
          <p:nvPr userDrawn="1"/>
        </p:nvPicPr>
        <p:blipFill>
          <a:blip r:embed="rId3"/>
          <a:srcRect t="48315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7.xml"/><Relationship Id="rId2" Type="http://schemas.openxmlformats.org/officeDocument/2006/relationships/image" Target="../media/image23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799;&#27468;%20&#19979;&#38632;&#21862;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799;&#27468;%20&#19979;&#38632;&#21862;.wm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7"/>
          <p:cNvGrpSpPr/>
          <p:nvPr/>
        </p:nvGrpSpPr>
        <p:grpSpPr>
          <a:xfrm>
            <a:off x="1314450" y="1681163"/>
            <a:ext cx="2670175" cy="1522412"/>
            <a:chOff x="2822517" y="1444502"/>
            <a:chExt cx="2669908" cy="1522976"/>
          </a:xfrm>
        </p:grpSpPr>
        <p:pic>
          <p:nvPicPr>
            <p:cNvPr id="8198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2751" t="4266" r="7492" b="18933"/>
            <a:stretch>
              <a:fillRect/>
            </a:stretch>
          </p:blipFill>
          <p:spPr>
            <a:xfrm>
              <a:off x="2822517" y="1444502"/>
              <a:ext cx="2669908" cy="15229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矩形 4">
              <a:hlinkClick r:id="rId1" action="ppaction://hlinksldjump"/>
            </p:cNvPr>
            <p:cNvSpPr/>
            <p:nvPr/>
          </p:nvSpPr>
          <p:spPr>
            <a:xfrm>
              <a:off x="3065780" y="1936849"/>
              <a:ext cx="195919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</a:rPr>
                <a:t> 第</a:t>
              </a:r>
              <a:r>
                <a:rPr lang="en-US" altLang="zh-CN" sz="3600" b="1" dirty="0">
                  <a:latin typeface="Arial" panose="020B0604020202020204" pitchFamily="34" charset="0"/>
                </a:rPr>
                <a:t>1</a:t>
              </a:r>
              <a:r>
                <a:rPr lang="zh-CN" altLang="en-US" sz="3600" b="1" dirty="0">
                  <a:latin typeface="Arial" panose="020B0604020202020204" pitchFamily="34" charset="0"/>
                </a:rPr>
                <a:t>课时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195" name="组合 6"/>
          <p:cNvGrpSpPr/>
          <p:nvPr/>
        </p:nvGrpSpPr>
        <p:grpSpPr>
          <a:xfrm>
            <a:off x="4848225" y="1681163"/>
            <a:ext cx="2670175" cy="1522412"/>
            <a:chOff x="4437812" y="3300257"/>
            <a:chExt cx="2669908" cy="1522976"/>
          </a:xfrm>
        </p:grpSpPr>
        <p:pic>
          <p:nvPicPr>
            <p:cNvPr id="8196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2751" t="4266" r="7492" b="18933"/>
            <a:stretch>
              <a:fillRect/>
            </a:stretch>
          </p:blipFill>
          <p:spPr>
            <a:xfrm>
              <a:off x="4437812" y="3300257"/>
              <a:ext cx="2669908" cy="15229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矩形 5">
              <a:hlinkClick r:id="rId3" action="ppaction://hlinksldjump"/>
            </p:cNvPr>
            <p:cNvSpPr/>
            <p:nvPr/>
          </p:nvSpPr>
          <p:spPr>
            <a:xfrm>
              <a:off x="4687316" y="3850993"/>
              <a:ext cx="195919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</a:rPr>
                <a:t> 第</a:t>
              </a:r>
              <a:r>
                <a:rPr lang="en-US" altLang="zh-CN" sz="3600" b="1" dirty="0">
                  <a:latin typeface="Arial" panose="020B0604020202020204" pitchFamily="34" charset="0"/>
                </a:rPr>
                <a:t>2</a:t>
              </a:r>
              <a:r>
                <a:rPr lang="zh-CN" altLang="en-US" sz="3600" b="1" dirty="0">
                  <a:latin typeface="Arial" panose="020B0604020202020204" pitchFamily="34" charset="0"/>
                </a:rPr>
                <a:t>课时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"/>
          <p:cNvSpPr txBox="1"/>
          <p:nvPr/>
        </p:nvSpPr>
        <p:spPr>
          <a:xfrm>
            <a:off x="828675" y="782638"/>
            <a:ext cx="7735888" cy="328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流落   凄凉 　寂寞 　恐惧 　宴会 　倒霉 　淡忘   忧伤   书籍   聊天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缺乏 　栅栏 　理智 　控制   防御 　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侵袭   倾覆   远眺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465138" y="1014413"/>
            <a:ext cx="80851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默读故事，思考：文章讲了一件什么事？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7238" y="2070100"/>
            <a:ext cx="7704137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课文讲述了航海爱好者鲁滨逊遭遇海难，流落荒岛的故事。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457200" y="862013"/>
            <a:ext cx="80851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如果是你在这样一个荒岛上，你会怎样？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60563" y="1863725"/>
            <a:ext cx="1111250" cy="646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崩溃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03613" y="2271713"/>
            <a:ext cx="1111250" cy="646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害怕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72038" y="2830513"/>
            <a:ext cx="1200150" cy="646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新奇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351588" y="3238500"/>
            <a:ext cx="111125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自信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530225" y="1009650"/>
            <a:ext cx="808355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一边读一边想，作者写了鲁滨逊流落荒岛后都做了哪些事情？用你喜欢的符号划出来，在课文旁边做好批注。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3552825" y="-222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聚焦指导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520700" y="1522413"/>
            <a:ext cx="390842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在流落荒岛之后，我们的主人公鲁滨逊做了哪几件事情呢？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106988" y="868363"/>
          <a:ext cx="2928938" cy="40005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928937"/>
              </a:tblGrid>
              <a:tr h="6667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20" marR="91420" marT="45729" marB="45729"/>
                </a:tc>
              </a:tr>
              <a:tr h="6667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29" marB="45729"/>
                </a:tc>
              </a:tr>
              <a:tr h="6667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29" marB="45729"/>
                </a:tc>
              </a:tr>
              <a:tr h="6667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20" marR="91420" marT="45729" marB="45729"/>
                </a:tc>
              </a:tr>
              <a:tr h="6667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20" marR="91420" marT="45729" marB="45729"/>
                </a:tc>
              </a:tr>
              <a:tr h="6667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29" marB="45729"/>
                </a:tc>
              </a:tr>
            </a:tbl>
          </a:graphicData>
        </a:graphic>
      </p:graphicFrame>
      <p:sp>
        <p:nvSpPr>
          <p:cNvPr id="6" name="矩形 9"/>
          <p:cNvSpPr/>
          <p:nvPr/>
        </p:nvSpPr>
        <p:spPr>
          <a:xfrm>
            <a:off x="5184775" y="846138"/>
            <a:ext cx="285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鲁滨逊做的事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9"/>
          <p:cNvSpPr/>
          <p:nvPr/>
        </p:nvSpPr>
        <p:spPr>
          <a:xfrm>
            <a:off x="5561013" y="1504950"/>
            <a:ext cx="1952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流落荒岛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5594350" y="2151063"/>
            <a:ext cx="19526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建房定居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5594350" y="2803525"/>
            <a:ext cx="1952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养牧种植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7988" y="3490913"/>
            <a:ext cx="2406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救野人为伴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4350" y="4184650"/>
            <a:ext cx="2406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回到英国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465138" y="608013"/>
            <a:ext cx="82137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鲁滨逊在荒岛上创造了生存的奇迹，说说他给你留下了怎样的印象？课文的后面一部分是精彩片段节选，这一部分是采用什么形式讲述的？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2475" y="3211513"/>
            <a:ext cx="7639050" cy="1355725"/>
          </a:xfrm>
          <a:prstGeom prst="rect">
            <a:avLst/>
          </a:prstGeom>
          <a:solidFill>
            <a:srgbClr val="D6F0FF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勇敢坚毅，乐观积极，靠智慧解决困难。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796925" y="1381125"/>
            <a:ext cx="7716838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我们通过朗读、小组合作交流，初步了解了课文的写作顺序。下节课，我们将深入了解鲁滨逊的内心，体会他在荒岛上的心情境遇，学习作者的写作方法。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3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0238" y="398463"/>
            <a:ext cx="27463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总结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"/>
          <p:cNvGrpSpPr/>
          <p:nvPr/>
        </p:nvGrpSpPr>
        <p:grpSpPr>
          <a:xfrm>
            <a:off x="0" y="-33337"/>
            <a:ext cx="2146300" cy="1223962"/>
            <a:chOff x="4437812" y="3300257"/>
            <a:chExt cx="2145868" cy="1224051"/>
          </a:xfrm>
        </p:grpSpPr>
        <p:pic>
          <p:nvPicPr>
            <p:cNvPr id="24581" name="图片 2"/>
            <p:cNvPicPr>
              <a:picLocks noChangeAspect="1"/>
            </p:cNvPicPr>
            <p:nvPr/>
          </p:nvPicPr>
          <p:blipFill>
            <a:blip r:embed="rId1"/>
            <a:srcRect l="2751" t="4266" r="7492" b="18933"/>
            <a:stretch>
              <a:fillRect/>
            </a:stretch>
          </p:blipFill>
          <p:spPr>
            <a:xfrm>
              <a:off x="4437812" y="3300257"/>
              <a:ext cx="2145868" cy="12240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矩形 3"/>
            <p:cNvSpPr/>
            <p:nvPr/>
          </p:nvSpPr>
          <p:spPr>
            <a:xfrm>
              <a:off x="4437812" y="3722202"/>
              <a:ext cx="195919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</a:rPr>
                <a:t> 第</a:t>
              </a:r>
              <a:r>
                <a:rPr lang="en-US" altLang="zh-CN" sz="3600" b="1" dirty="0">
                  <a:latin typeface="Arial" panose="020B0604020202020204" pitchFamily="34" charset="0"/>
                </a:rPr>
                <a:t>2</a:t>
              </a:r>
              <a:r>
                <a:rPr lang="zh-CN" altLang="en-US" sz="3600" b="1" dirty="0">
                  <a:latin typeface="Arial" panose="020B0604020202020204" pitchFamily="34" charset="0"/>
                </a:rPr>
                <a:t>课时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24579" name="矩形 1"/>
          <p:cNvSpPr/>
          <p:nvPr/>
        </p:nvSpPr>
        <p:spPr>
          <a:xfrm>
            <a:off x="3552825" y="-33337"/>
            <a:ext cx="203835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研读梗概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6" name="矩形 9"/>
          <p:cNvSpPr/>
          <p:nvPr/>
        </p:nvSpPr>
        <p:spPr>
          <a:xfrm>
            <a:off x="749300" y="1073150"/>
            <a:ext cx="7894638" cy="3843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从梗概中，我们可以看出小说的重点部分是什么？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默读梗概，把鲁滨逊所遇到的困难及解决的办法做上记号。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尝试着把重点部分展开，再讲一讲小说的大意。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3552825" y="-222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研读赏析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557213" y="879475"/>
            <a:ext cx="8029575" cy="293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对比阅读：浏览精彩片段，与梗概对比，想想精彩片段大致在小说梗概的哪个部分？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研读精彩片段：读读片段，你认为什么地方最精彩？为什么这里最精彩？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55638" y="681038"/>
            <a:ext cx="7659688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列出来的“好处”和“坏处”，对照读一读，想想这样一个列表，给鲁滨逊带来了什么？鲁滨逊自己是怎样认为的呢？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655638" y="2579688"/>
            <a:ext cx="7600950" cy="211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在困境中，我们可以把好处和坏处对照起来看，并且从中找到一些东西来宽慰自己。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 bwMode="auto">
          <a:xfrm>
            <a:off x="2749550" y="1033463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标题 1"/>
          <p:cNvSpPr txBox="1"/>
          <p:nvPr/>
        </p:nvSpPr>
        <p:spPr>
          <a:xfrm>
            <a:off x="2749550" y="998538"/>
            <a:ext cx="657225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鲁滨逊漂流记（节选）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rcRect l="34349"/>
          <a:stretch>
            <a:fillRect/>
          </a:stretch>
        </p:blipFill>
        <p:spPr>
          <a:xfrm>
            <a:off x="392113" y="4565650"/>
            <a:ext cx="2357437" cy="461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7"/>
          <p:cNvGrpSpPr/>
          <p:nvPr/>
        </p:nvGrpSpPr>
        <p:grpSpPr>
          <a:xfrm>
            <a:off x="6826250" y="3889375"/>
            <a:ext cx="2670175" cy="1522413"/>
            <a:chOff x="2822517" y="1444502"/>
            <a:chExt cx="2669908" cy="1522976"/>
          </a:xfrm>
        </p:grpSpPr>
        <p:pic>
          <p:nvPicPr>
            <p:cNvPr id="9222" name="图片 2"/>
            <p:cNvPicPr>
              <a:picLocks noChangeAspect="1"/>
            </p:cNvPicPr>
            <p:nvPr/>
          </p:nvPicPr>
          <p:blipFill>
            <a:blip r:embed="rId3"/>
            <a:srcRect l="2751" t="4266" r="7492" b="18933"/>
            <a:stretch>
              <a:fillRect/>
            </a:stretch>
          </p:blipFill>
          <p:spPr>
            <a:xfrm>
              <a:off x="2822517" y="1444502"/>
              <a:ext cx="2669908" cy="15229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矩形 4"/>
            <p:cNvSpPr/>
            <p:nvPr/>
          </p:nvSpPr>
          <p:spPr>
            <a:xfrm>
              <a:off x="3065780" y="1936849"/>
              <a:ext cx="195919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</a:rPr>
                <a:t> 第</a:t>
              </a:r>
              <a:r>
                <a:rPr lang="en-US" altLang="zh-CN" sz="3600" b="1" dirty="0">
                  <a:latin typeface="Arial" panose="020B0604020202020204" pitchFamily="34" charset="0"/>
                </a:rPr>
                <a:t>1</a:t>
              </a:r>
              <a:r>
                <a:rPr lang="zh-CN" altLang="en-US" sz="3600" b="1" dirty="0">
                  <a:latin typeface="Arial" panose="020B0604020202020204" pitchFamily="34" charset="0"/>
                </a:rPr>
                <a:t>课时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71525" y="790575"/>
            <a:ext cx="76596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除了鲁滨逊积极的生活态度很精彩，你还觉得什么地方很精彩？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01688" y="2876550"/>
            <a:ext cx="760095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“我着手调整我的生活方式，尽我可能把一切安排得舒舒服服。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741363" y="2109788"/>
            <a:ext cx="30257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鲁滨逊的语言：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820738" y="1912938"/>
            <a:ext cx="759936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把心理活动过程像商业簿一样对照来写，一目了然，清楚明白。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20738" y="1098550"/>
            <a:ext cx="3463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作者的写作方式：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808038" y="398463"/>
            <a:ext cx="27463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对比学习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808038" y="1376363"/>
            <a:ext cx="76596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对比异同：浏览课文节选片段，与梗概相比，有什么不同？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808038" y="2876550"/>
            <a:ext cx="7600950" cy="1195388"/>
          </a:xfrm>
          <a:prstGeom prst="rect">
            <a:avLst/>
          </a:prstGeom>
          <a:solidFill>
            <a:srgbClr val="D6F0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用的是第一人称，更直观地描写了鲁滨逊的所见所感。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673100" y="923925"/>
            <a:ext cx="7600950" cy="1787525"/>
          </a:xfrm>
          <a:prstGeom prst="rect">
            <a:avLst/>
          </a:prstGeom>
          <a:solidFill>
            <a:srgbClr val="D6F0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用第一人称描写“我”流落荒岛后的所见所闻和所想所做，作者与读者的距离拉近了，增强了小说的真实性。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642938" y="2979738"/>
            <a:ext cx="76596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小组讨论两种表达方式，说一说：你更喜欢哪一种？为什么？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3552825" y="-55562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拓展延伸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741363" y="922338"/>
            <a:ext cx="7661275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找出你认为最能体现“鲁滨逊精神”的内容，有感情地读一读。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如果让你选择课文中的一句话作为座右铭，你会选哪一句？为什么？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04838" y="688975"/>
            <a:ext cx="76612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再读梗概部分，猜想在梗概中还有哪些部分也会很精彩？你还有什么疑问？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665163" y="2055813"/>
            <a:ext cx="7600950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鲁滨逊从船上搬来的东西里有一些麦子，他用那些麦种反复种收，到了第四年，终于吃到了自己种的粮食。我很想知道他是怎么种、怎么收粮食的？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601663" y="590550"/>
            <a:ext cx="806132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他救了“星期五”以后就开始教化他，对于一个野人，他又是如何“教化”的呢？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梗概是以别人的口吻写的，精彩片段却是以鲁滨逊自己的口吻写的，不知道原著是以谁的口吻写的？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7000" y="1546225"/>
            <a:ext cx="1063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梗概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8313" y="779463"/>
            <a:ext cx="617537" cy="4067175"/>
            <a:chOff x="537753" y="699395"/>
            <a:chExt cx="618204" cy="4067347"/>
          </a:xfrm>
        </p:grpSpPr>
        <p:sp>
          <p:nvSpPr>
            <p:cNvPr id="35853" name="文本框 5"/>
            <p:cNvSpPr txBox="1"/>
            <p:nvPr/>
          </p:nvSpPr>
          <p:spPr>
            <a:xfrm rot="5400000">
              <a:off x="-1170132" y="2440653"/>
              <a:ext cx="4067347" cy="5848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              》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54" name="文本框 6"/>
            <p:cNvSpPr txBox="1"/>
            <p:nvPr/>
          </p:nvSpPr>
          <p:spPr>
            <a:xfrm>
              <a:off x="537753" y="1096286"/>
              <a:ext cx="597545" cy="3046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鲁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滨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逊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流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记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左大括号 5"/>
          <p:cNvSpPr/>
          <p:nvPr/>
        </p:nvSpPr>
        <p:spPr>
          <a:xfrm>
            <a:off x="1211263" y="1106488"/>
            <a:ext cx="209550" cy="3140075"/>
          </a:xfrm>
          <a:prstGeom prst="leftBrace">
            <a:avLst>
              <a:gd name="adj1" fmla="val 8408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0488" y="1073150"/>
            <a:ext cx="27051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流落荒岛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定居荒岛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脱离荒岛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414588" y="1222375"/>
            <a:ext cx="217487" cy="1349375"/>
          </a:xfrm>
          <a:prstGeom prst="leftBrace">
            <a:avLst>
              <a:gd name="adj1" fmla="val 6896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2075" y="3486150"/>
            <a:ext cx="18780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节选片段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157538" y="3276600"/>
            <a:ext cx="209550" cy="990600"/>
          </a:xfrm>
          <a:prstGeom prst="leftBrace">
            <a:avLst>
              <a:gd name="adj1" fmla="val 3028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62313" y="3192463"/>
            <a:ext cx="41084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生活状态：困难重重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理性思考：积极乐观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6997700" y="1073150"/>
            <a:ext cx="263525" cy="3279775"/>
          </a:xfrm>
          <a:prstGeom prst="leftBrace">
            <a:avLst>
              <a:gd name="adj1" fmla="val 9092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9463" y="2130425"/>
            <a:ext cx="1878012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不畏艰险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乐观向上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矩形 16"/>
          <p:cNvSpPr/>
          <p:nvPr/>
        </p:nvSpPr>
        <p:spPr>
          <a:xfrm>
            <a:off x="3578225" y="-476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板书设计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  <p:bldP spid="10" grpId="0"/>
      <p:bldP spid="11" grpId="0" bldLvl="0" animBg="1"/>
      <p:bldP spid="12" grpId="0"/>
      <p:bldP spid="13" grpId="0" bldLvl="0" animBg="1"/>
      <p:bldP spid="14" grpId="0"/>
      <p:bldP spid="15" grpId="0" bldLvl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4"/>
          <p:cNvSpPr/>
          <p:nvPr/>
        </p:nvSpPr>
        <p:spPr>
          <a:xfrm>
            <a:off x="3552825" y="-33337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了解背景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593725" y="1141413"/>
            <a:ext cx="7956550" cy="1430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在现实生活中，一个人能独自在孤岛上生存吗？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100" name="文本框 3"/>
          <p:cNvSpPr txBox="1"/>
          <p:nvPr/>
        </p:nvSpPr>
        <p:spPr>
          <a:xfrm>
            <a:off x="593725" y="2982913"/>
            <a:ext cx="79565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英国作家笛福给我们的回答是“能”。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34988" y="650875"/>
            <a:ext cx="7954963" cy="3841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十八世纪初，在英格兰的大街小巷，人们议论着一个传奇的人物，讲述着一个离奇的故事：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1704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年，水手塞尔科克登上了一艘海盗船去寻找宝物，没想到，中途与船长发生了争吵，结果被遗弃在一个荒岛上。塞尔科克随身只带了一点武器与一本书。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93725" y="847725"/>
            <a:ext cx="7956550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弹药用完之后，他只好快跑追捕山羊，徒手觅食，过着茹毛饮血般的原始生活。后来，他居然跑得比一般的猎狗还快。就这样，他一个人在荒岛上生活了下来。直到四年以后，航海的人们发现了他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93725" y="741363"/>
            <a:ext cx="7956550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1711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年，塞尔科克回到了伦敦，并在报刊上讲述了自己的经历，他成了闻名一时的人物。他没想到的是，这段传奇般的冒险经历激发了一个作家的灵感，不久，以他的故事为原型的小说就发表了，这部小说被后人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996950" y="1177925"/>
            <a:ext cx="7150100" cy="256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尊奉为十八世纪欧洲现实主义小说的奠基之作。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那位才华横溢的作家便是丹尼尔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笛福，那部经典之作便是脍炙人口的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鲁滨逊漂流记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06425" y="215900"/>
            <a:ext cx="27463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走进作者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93725" y="857250"/>
            <a:ext cx="7956550" cy="384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笛福（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1660—1731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），是十八世纪英国现实主义小说的奠基人，被称为“欧洲小说之父”。他书中的主人公聪明机智，充满活力，不信天命，相信“常识”。他尤其擅长描写环境，细节逼真，虚构的情景描写让人感觉身临其境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3552825" y="-60325"/>
            <a:ext cx="20367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初读感知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93725" y="1384300"/>
            <a:ext cx="7956550" cy="2151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自由默读课文，读准字音，读通句子，在不理解的地方做上记号。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指名读生词，纠正字音。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9FA">
            <a:alpha val="9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1880</Words>
  <Application>WPS 演示</Application>
  <PresentationFormat>全屏显示(16:9)</PresentationFormat>
  <Paragraphs>153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3E450E0CC9BC425483941ED58174FF02_13</vt:lpwstr>
  </property>
  <property fmtid="{D5CDD505-2E9C-101B-9397-08002B2CF9AE}" pid="3" name="KSOProductBuildVer">
    <vt:lpwstr>2052-12.1.0.15374</vt:lpwstr>
  </property>
</Properties>
</file>