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1" r:id="rId4"/>
    <p:sldId id="256" r:id="rId5"/>
    <p:sldId id="282" r:id="rId6"/>
    <p:sldId id="284" r:id="rId7"/>
    <p:sldId id="260" r:id="rId8"/>
    <p:sldId id="271" r:id="rId9"/>
    <p:sldId id="272" r:id="rId10"/>
    <p:sldId id="274" r:id="rId11"/>
    <p:sldId id="273" r:id="rId12"/>
    <p:sldId id="277" r:id="rId13"/>
    <p:sldId id="261" r:id="rId14"/>
    <p:sldId id="290" r:id="rId15"/>
    <p:sldId id="263" r:id="rId16"/>
    <p:sldId id="286" r:id="rId17"/>
    <p:sldId id="267" r:id="rId18"/>
    <p:sldId id="291" r:id="rId19"/>
    <p:sldId id="268" r:id="rId20"/>
    <p:sldId id="269" r:id="rId21"/>
    <p:sldId id="280" r:id="rId22"/>
    <p:sldId id="279" r:id="rId23"/>
    <p:sldId id="287" r:id="rId24"/>
    <p:sldId id="289" r:id="rId25"/>
    <p:sldId id="270" r:id="rId26"/>
    <p:sldId id="276" r:id="rId27"/>
    <p:sldId id="305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3333FF"/>
    <a:srgbClr val="FF9933"/>
    <a:srgbClr val="FF0000"/>
    <a:srgbClr val="FF00FF"/>
    <a:srgbClr val="00CC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852"/>
    <p:restoredTop sz="94660"/>
  </p:normalViewPr>
  <p:slideViewPr>
    <p:cSldViewPr showGuides="1">
      <p:cViewPr varScale="1">
        <p:scale>
          <a:sx n="71" d="100"/>
          <a:sy n="71" d="100"/>
        </p:scale>
        <p:origin x="-9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hyperlink" Target="http://192.168.1.72/yw/material/photo/RP0528042003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hyperlink" Target="http://192.168.1.72/yw/material/photo/RP0528032003.jp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35841" descr="b251c28112c25cfa6d8119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文本框 35842"/>
          <p:cNvSpPr txBox="1"/>
          <p:nvPr/>
        </p:nvSpPr>
        <p:spPr>
          <a:xfrm>
            <a:off x="6781800" y="5410200"/>
            <a:ext cx="2362200" cy="1189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狮子</a:t>
            </a:r>
            <a:endParaRPr lang="zh-CN" altLang="en-US" sz="72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276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1266" name="文本占位符 27651" descr="FR207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267" name="文本框 27652"/>
          <p:cNvSpPr txBox="1"/>
          <p:nvPr/>
        </p:nvSpPr>
        <p:spPr>
          <a:xfrm>
            <a:off x="0" y="457200"/>
            <a:ext cx="7543800" cy="4483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课文写了鹿非常欣赏自己（     ）的角，而抱怨四条（     ）的腿，当狮子扑来时，鹿（      ）的长腿帮助他（             ）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而美丽的角却险些（     ）的事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1066800" y="1143000"/>
            <a:ext cx="16764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美丽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1066800" y="1905000"/>
            <a:ext cx="1920875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难看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2895600" y="2667000"/>
            <a:ext cx="15240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有力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文本框 27657"/>
          <p:cNvSpPr txBox="1"/>
          <p:nvPr/>
        </p:nvSpPr>
        <p:spPr>
          <a:xfrm>
            <a:off x="1752600" y="3352800"/>
            <a:ext cx="29718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死里逃生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文本框 27659"/>
          <p:cNvSpPr txBox="1"/>
          <p:nvPr/>
        </p:nvSpPr>
        <p:spPr>
          <a:xfrm>
            <a:off x="2895600" y="4114800"/>
            <a:ext cx="27432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送命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1" name="直接连接符 27660"/>
          <p:cNvSpPr/>
          <p:nvPr/>
        </p:nvSpPr>
        <p:spPr>
          <a:xfrm>
            <a:off x="5486400" y="1143000"/>
            <a:ext cx="1143000" cy="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62" name="直接连接符 27661"/>
          <p:cNvSpPr/>
          <p:nvPr/>
        </p:nvSpPr>
        <p:spPr>
          <a:xfrm>
            <a:off x="5334000" y="1905000"/>
            <a:ext cx="1066800" cy="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2290" name="文本占位符 9219" descr="FR207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228600"/>
            <a:ext cx="9144000" cy="6858000"/>
          </a:xfrm>
        </p:spPr>
      </p:pic>
      <p:sp>
        <p:nvSpPr>
          <p:cNvPr id="12291" name="矩形 9220"/>
          <p:cNvSpPr/>
          <p:nvPr/>
        </p:nvSpPr>
        <p:spPr>
          <a:xfrm>
            <a:off x="381000" y="381000"/>
            <a:ext cx="8382000" cy="2559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两只美丽的角差点儿送了我的命，可四条难看的腿却让我狮口逃生！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9221"/>
          <p:cNvSpPr txBox="1"/>
          <p:nvPr/>
        </p:nvSpPr>
        <p:spPr>
          <a:xfrm>
            <a:off x="708025" y="34972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762000" y="3810000"/>
            <a:ext cx="3733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美丽</a:t>
            </a:r>
            <a:r>
              <a:rPr lang="en-US" altLang="zh-CN" sz="44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难看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685800" y="4648200"/>
            <a:ext cx="3733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送命</a:t>
            </a:r>
            <a:r>
              <a:rPr lang="en-US" altLang="zh-CN" sz="44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逃生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838200" y="2971800"/>
            <a:ext cx="2895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反义词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460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3314" name="文本占位符 46082" descr="图片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5" name="矩形 46083"/>
          <p:cNvSpPr/>
          <p:nvPr/>
        </p:nvSpPr>
        <p:spPr>
          <a:xfrm>
            <a:off x="914400" y="228600"/>
            <a:ext cx="7162800" cy="5026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啊！我的身段多么匀称，我的角多么精美别致，好像两束美丽的珊瑚！</a:t>
            </a:r>
            <a:endParaRPr lang="zh-CN" altLang="en-US" sz="5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直接连接符 46084"/>
          <p:cNvSpPr/>
          <p:nvPr/>
        </p:nvSpPr>
        <p:spPr>
          <a:xfrm>
            <a:off x="7086600" y="14478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086" name="直接连接符 46085"/>
          <p:cNvSpPr/>
          <p:nvPr/>
        </p:nvSpPr>
        <p:spPr>
          <a:xfrm>
            <a:off x="6629400" y="1600200"/>
            <a:ext cx="106680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087" name="直接连接符 46086"/>
          <p:cNvSpPr/>
          <p:nvPr/>
        </p:nvSpPr>
        <p:spPr>
          <a:xfrm>
            <a:off x="5410200" y="2819400"/>
            <a:ext cx="106680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12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anchor="ctr" anchorCtr="0"/>
          <a:p>
            <a:endParaRPr lang="zh-CN" altLang="zh-CN" dirty="0"/>
          </a:p>
        </p:txBody>
      </p:sp>
      <p:pic>
        <p:nvPicPr>
          <p:cNvPr id="14338" name="文本占位符 11267" descr="RP0528042003">
            <a:hlinkClick r:id="rId1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7924800"/>
          </a:xfrm>
          <a:ln>
            <a:solidFill>
              <a:srgbClr val="003300"/>
            </a:solidFill>
            <a:miter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4" descr="shanhu2"/>
          <p:cNvPicPr>
            <a:picLocks noChangeAspect="1"/>
          </p:cNvPicPr>
          <p:nvPr/>
        </p:nvPicPr>
        <p:blipFill>
          <a:blip r:embed="rId1"/>
          <a:srcRect t="22379"/>
          <a:stretch>
            <a:fillRect/>
          </a:stretch>
        </p:blipFill>
        <p:spPr>
          <a:xfrm>
            <a:off x="73025" y="331788"/>
            <a:ext cx="5113338" cy="314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5" descr="shanhu"/>
          <p:cNvPicPr>
            <a:picLocks noChangeAspect="1"/>
          </p:cNvPicPr>
          <p:nvPr/>
        </p:nvPicPr>
        <p:blipFill>
          <a:blip r:embed="rId2"/>
          <a:srcRect r="6799" b="17746"/>
          <a:stretch>
            <a:fillRect/>
          </a:stretch>
        </p:blipFill>
        <p:spPr>
          <a:xfrm>
            <a:off x="3960813" y="3500438"/>
            <a:ext cx="5148262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6"/>
          <p:cNvSpPr txBox="1"/>
          <p:nvPr/>
        </p:nvSpPr>
        <p:spPr>
          <a:xfrm>
            <a:off x="684213" y="4508500"/>
            <a:ext cx="2447925" cy="1189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珊瑚</a:t>
            </a:r>
            <a:endParaRPr lang="zh-CN" altLang="en-US" sz="72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536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6386" name="文本占位符 15363" descr="图片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04800" y="0"/>
            <a:ext cx="9448800" cy="7086600"/>
          </a:xfrm>
        </p:spPr>
      </p:pic>
      <p:sp>
        <p:nvSpPr>
          <p:cNvPr id="16387" name="矩形 15364"/>
          <p:cNvSpPr/>
          <p:nvPr/>
        </p:nvSpPr>
        <p:spPr>
          <a:xfrm>
            <a:off x="457200" y="1143000"/>
            <a:ext cx="74961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我们的教室多么明亮</a:t>
            </a:r>
            <a:r>
              <a:rPr lang="en-US" altLang="zh-CN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_____!</a:t>
            </a:r>
            <a:endParaRPr lang="en-US" altLang="zh-CN" sz="4000" b="1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304800" y="2922588"/>
            <a:ext cx="754697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我们的校园多么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_____!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矩形 15366"/>
          <p:cNvSpPr/>
          <p:nvPr/>
        </p:nvSpPr>
        <p:spPr>
          <a:xfrm>
            <a:off x="0" y="4572000"/>
            <a:ext cx="59245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____,</a:t>
            </a:r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多么</a:t>
            </a:r>
            <a:r>
              <a:rPr lang="en-US" altLang="zh-CN" sz="40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____!</a:t>
            </a:r>
            <a:endParaRPr lang="en-US" altLang="zh-CN" sz="40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48129" descr="荒野中的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云形标注 48130"/>
          <p:cNvSpPr/>
          <p:nvPr/>
        </p:nvSpPr>
        <p:spPr>
          <a:xfrm>
            <a:off x="4953000" y="152400"/>
            <a:ext cx="3962400" cy="2819400"/>
          </a:xfrm>
          <a:prstGeom prst="cloudCallout">
            <a:avLst>
              <a:gd name="adj1" fmla="val -52083"/>
              <a:gd name="adj2" fmla="val 27704"/>
            </a:avLst>
          </a:prstGeom>
          <a:noFill/>
          <a:ln w="22225" cap="flat" cmpd="sng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哎，这四条腿太细了，怎么配得上这两只美丽的角呢</a:t>
            </a:r>
            <a:r>
              <a:rPr lang="en-US" altLang="zh-CN" sz="2800" b="1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!”</a:t>
            </a:r>
            <a:endParaRPr lang="en-US" altLang="zh-CN" sz="28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8434" name="文本占位符 16387" descr="FR207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5" name="矩形 16388"/>
          <p:cNvSpPr/>
          <p:nvPr/>
        </p:nvSpPr>
        <p:spPr>
          <a:xfrm>
            <a:off x="1371600" y="1219200"/>
            <a:ext cx="6400800" cy="2287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唉，这四条腿太细了，怎么能配得上这两只美丽的角呢！</a:t>
            </a:r>
            <a:endParaRPr lang="zh-CN" altLang="en-US" sz="4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直接连接符 16389"/>
          <p:cNvSpPr/>
          <p:nvPr/>
        </p:nvSpPr>
        <p:spPr>
          <a:xfrm flipV="1">
            <a:off x="2743200" y="2743200"/>
            <a:ext cx="365760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391" name="文本框 16390"/>
          <p:cNvSpPr txBox="1"/>
          <p:nvPr/>
        </p:nvSpPr>
        <p:spPr>
          <a:xfrm>
            <a:off x="1905000" y="3657600"/>
            <a:ext cx="5410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66FF33"/>
                </a:solidFill>
                <a:latin typeface="Arial" panose="020B0604020202020204" pitchFamily="34" charset="0"/>
                <a:ea typeface="楷体_GB2312" pitchFamily="49" charset="-122"/>
              </a:rPr>
              <a:t>换一种说法，意思不变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74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9458" name="文本占位符 17411" descr="FR207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9459" name="矩形 17412"/>
          <p:cNvSpPr/>
          <p:nvPr/>
        </p:nvSpPr>
        <p:spPr>
          <a:xfrm>
            <a:off x="1447800" y="1371600"/>
            <a:ext cx="6477000" cy="2835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60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唉，这四条腿太细了，配不上这两只美丽的角。</a:t>
            </a:r>
            <a:endParaRPr lang="zh-CN" altLang="en-US" sz="60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直接连接符 17413"/>
          <p:cNvSpPr/>
          <p:nvPr/>
        </p:nvSpPr>
        <p:spPr>
          <a:xfrm>
            <a:off x="4648200" y="3276600"/>
            <a:ext cx="2057400" cy="0"/>
          </a:xfrm>
          <a:prstGeom prst="line">
            <a:avLst/>
          </a:prstGeom>
          <a:ln w="635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337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20482" name="文本占位符 33795" descr="1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483" name="文本框 33797"/>
          <p:cNvSpPr txBox="1"/>
          <p:nvPr/>
        </p:nvSpPr>
        <p:spPr>
          <a:xfrm>
            <a:off x="0" y="0"/>
            <a:ext cx="9144000" cy="36560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鹿不敢犹豫，撒开长腿就跑。有力的长腿在灌木从中蹦来跳去，不一会儿，就把凶猛的狮子远远地甩在了后面。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9" name="直接连接符 33798"/>
          <p:cNvSpPr/>
          <p:nvPr/>
        </p:nvSpPr>
        <p:spPr>
          <a:xfrm>
            <a:off x="2133600" y="2057400"/>
            <a:ext cx="1600200" cy="0"/>
          </a:xfrm>
          <a:prstGeom prst="line">
            <a:avLst/>
          </a:prstGeom>
          <a:ln w="63500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00" name="直接连接符 33799"/>
          <p:cNvSpPr/>
          <p:nvPr/>
        </p:nvSpPr>
        <p:spPr>
          <a:xfrm>
            <a:off x="4038600" y="1143000"/>
            <a:ext cx="1524000" cy="0"/>
          </a:xfrm>
          <a:prstGeom prst="line">
            <a:avLst/>
          </a:prstGeom>
          <a:ln w="63500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3801" name="文本框 33800"/>
          <p:cNvSpPr txBox="1"/>
          <p:nvPr/>
        </p:nvSpPr>
        <p:spPr>
          <a:xfrm>
            <a:off x="914400" y="3886200"/>
            <a:ext cx="72390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犹豫</a:t>
            </a:r>
            <a:r>
              <a:rPr lang="en-US" altLang="zh-CN" sz="54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拿不定主意</a:t>
            </a:r>
            <a:endParaRPr lang="zh-CN" altLang="en-US" sz="5400" b="1" dirty="0">
              <a:solidFill>
                <a:srgbClr val="3333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7" name="文本框 33801"/>
          <p:cNvSpPr txBox="1"/>
          <p:nvPr/>
        </p:nvSpPr>
        <p:spPr>
          <a:xfrm>
            <a:off x="762000" y="5562600"/>
            <a:ext cx="3810000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文本框 33802"/>
          <p:cNvSpPr txBox="1"/>
          <p:nvPr/>
        </p:nvSpPr>
        <p:spPr>
          <a:xfrm>
            <a:off x="381000" y="5029200"/>
            <a:ext cx="8153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如果长腿没有力，鹿跑得快吗？</a:t>
            </a:r>
            <a:endParaRPr lang="zh-CN" altLang="en-US" sz="4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38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38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38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380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4097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endParaRPr lang="zh-CN" altLang="zh-CN" sz="4400" kern="1200" baseline="0" dirty="0">
              <a:latin typeface="+mj-lt"/>
              <a:ea typeface="+mj-ea"/>
              <a:cs typeface="+mj-cs"/>
            </a:endParaRPr>
          </a:p>
        </p:txBody>
      </p:sp>
      <p:pic>
        <p:nvPicPr>
          <p:cNvPr id="3074" name="副标题 4099" descr="RP0528032003">
            <a:hlinkClick r:id="rId1"/>
          </p:cNvPr>
          <p:cNvPicPr>
            <a:picLocks noGrp="1" noChangeAspect="1"/>
          </p:cNvPicPr>
          <p:nvPr>
            <p:ph type="subTitle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5" name="文本框 4100"/>
          <p:cNvSpPr txBox="1"/>
          <p:nvPr/>
        </p:nvSpPr>
        <p:spPr>
          <a:xfrm>
            <a:off x="7239000" y="5668963"/>
            <a:ext cx="1371600" cy="1189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鹿</a:t>
            </a:r>
            <a:endParaRPr lang="zh-CN" altLang="en-US" sz="7200" b="1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3072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21506" name="文本占位符 30723" descr="1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07" name="文本框 30724"/>
          <p:cNvSpPr txBox="1"/>
          <p:nvPr/>
        </p:nvSpPr>
        <p:spPr>
          <a:xfrm>
            <a:off x="381000" y="228600"/>
            <a:ext cx="8382000" cy="2559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就在狮子灰心丧气不想再追的时候，鹿的角却被树枝挂住了。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228600" y="3657600"/>
            <a:ext cx="8686800" cy="1736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狮子赶紧抓住这个机会，猛扑过去。眼看就要追上了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533400" y="5410200"/>
            <a:ext cx="64770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CC66"/>
                </a:solidFill>
                <a:latin typeface="Arial" panose="020B0604020202020204" pitchFamily="34" charset="0"/>
                <a:ea typeface="楷体_GB2312" pitchFamily="49" charset="-122"/>
              </a:rPr>
              <a:t>危险步步逼近</a:t>
            </a:r>
            <a:endParaRPr lang="zh-CN" altLang="en-US" sz="5400" b="1" dirty="0">
              <a:solidFill>
                <a:srgbClr val="00CC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685800" y="2819400"/>
            <a:ext cx="73914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CC66"/>
                </a:solidFill>
                <a:latin typeface="Arial" panose="020B0604020202020204" pitchFamily="34" charset="0"/>
                <a:ea typeface="楷体_GB2312" pitchFamily="49" charset="-122"/>
              </a:rPr>
              <a:t>美丽的鹿角成了麻烦</a:t>
            </a:r>
            <a:endParaRPr lang="zh-CN" altLang="en-US" sz="5400" b="1" dirty="0">
              <a:solidFill>
                <a:srgbClr val="00CC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307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7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2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41986"/>
          <p:cNvSpPr txBox="1"/>
          <p:nvPr/>
        </p:nvSpPr>
        <p:spPr>
          <a:xfrm>
            <a:off x="990600" y="0"/>
            <a:ext cx="7848600" cy="5026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鹿</a:t>
            </a: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用尽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全身力气，</a:t>
            </a: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使劲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一扯，</a:t>
            </a: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才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把两只角从树枝中</a:t>
            </a:r>
            <a:r>
              <a:rPr lang="zh-CN" altLang="en-US" sz="5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挣脱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出来，然后又拼命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向前奔去。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0" name="图片 41987" descr="鹿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00" y="4267200"/>
            <a:ext cx="1760538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44033" descr="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763" y="0"/>
            <a:ext cx="5940425" cy="357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44034"/>
          <p:cNvSpPr txBox="1"/>
          <p:nvPr/>
        </p:nvSpPr>
        <p:spPr>
          <a:xfrm>
            <a:off x="1311275" y="896938"/>
            <a:ext cx="184150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1600" b="1" dirty="0">
              <a:solidFill>
                <a:srgbClr val="0099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3555" name="文本框 44035"/>
          <p:cNvSpPr txBox="1"/>
          <p:nvPr/>
        </p:nvSpPr>
        <p:spPr>
          <a:xfrm>
            <a:off x="539750" y="3357563"/>
            <a:ext cx="7704138" cy="31067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A5002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两只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美丽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的角差点儿</a:t>
            </a:r>
            <a:r>
              <a:rPr lang="zh-CN" altLang="en-US" sz="44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送了我的命</a:t>
            </a:r>
            <a:r>
              <a:rPr lang="zh-CN" altLang="en-US" sz="4400" b="1" dirty="0">
                <a:solidFill>
                  <a:srgbClr val="66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可四条</a:t>
            </a:r>
            <a:r>
              <a:rPr lang="zh-CN" altLang="en-US" sz="4400" b="1" dirty="0">
                <a:solidFill>
                  <a:schemeClr val="accent2"/>
                </a:solidFill>
                <a:latin typeface="华文仿宋" panose="02010600040101010101" pitchFamily="2" charset="-122"/>
                <a:ea typeface="黑体" panose="02010609060101010101" pitchFamily="2" charset="-122"/>
              </a:rPr>
              <a:t>难</a:t>
            </a:r>
            <a:r>
              <a:rPr lang="zh-CN" altLang="en-US" sz="4400" b="1" dirty="0">
                <a:solidFill>
                  <a:schemeClr val="accent2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看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的腿却让我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狮口逃生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24578" name="文本占位符 18435" descr="FR205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8" name="文本框 18437"/>
          <p:cNvSpPr txBox="1"/>
          <p:nvPr/>
        </p:nvSpPr>
        <p:spPr>
          <a:xfrm>
            <a:off x="914400" y="1219200"/>
            <a:ext cx="7467600" cy="5946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尺有所短，寸有所长，任何事物都不可能完美无缺。不要因为它的长处而看不见它的短处，也不要因为它的短处而否定它的长处。</a:t>
            </a:r>
            <a:b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18438"/>
          <p:cNvSpPr txBox="1"/>
          <p:nvPr/>
        </p:nvSpPr>
        <p:spPr>
          <a:xfrm>
            <a:off x="685800" y="0"/>
            <a:ext cx="769620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这个寓言故事告诉我们</a:t>
            </a: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6625"/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600" cy="1143000"/>
          </a:xfrm>
        </p:spPr>
        <p:txBody>
          <a:bodyPr anchor="ctr" anchorCtr="0"/>
          <a:p>
            <a:endParaRPr lang="zh-CN" altLang="zh-CN" dirty="0"/>
          </a:p>
        </p:txBody>
      </p:sp>
      <p:pic>
        <p:nvPicPr>
          <p:cNvPr id="25602" name="文本占位符 26626" descr="suv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3" name="矩形 26628"/>
          <p:cNvSpPr/>
          <p:nvPr/>
        </p:nvSpPr>
        <p:spPr>
          <a:xfrm>
            <a:off x="1143000" y="609600"/>
            <a:ext cx="6248400" cy="5334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谢谢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文本占位符 36865" descr="suv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8" name="文本框 36866"/>
          <p:cNvSpPr txBox="1"/>
          <p:nvPr/>
        </p:nvSpPr>
        <p:spPr>
          <a:xfrm>
            <a:off x="533400" y="2057400"/>
            <a:ext cx="82296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 </a:t>
            </a:r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鹿角和鹿腿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/>
          <p:nvPr/>
        </p:nvSpPr>
        <p:spPr>
          <a:xfrm>
            <a:off x="0" y="0"/>
            <a:ext cx="9144000" cy="6067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我会读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身段    匀称    珊瑚    噘嘴    皱眉     </a:t>
            </a:r>
            <a:endParaRPr lang="zh-CN" altLang="en-US" sz="1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1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不禁    抱怨    犹豫    撒开    凶猛  </a:t>
            </a:r>
            <a:endParaRPr lang="zh-CN" altLang="en-US" sz="1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1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挣脱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欣赏   匀称    珊瑚    撒开   </a:t>
            </a:r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凶猛    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痛痛快快        精美别致    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1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1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灰心丧气       没精打采</a:t>
            </a:r>
            <a:endParaRPr lang="zh-CN" altLang="en-US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6146" name="文本占位符 8195" descr="图片1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147" name="矩形 8196"/>
          <p:cNvSpPr/>
          <p:nvPr/>
        </p:nvSpPr>
        <p:spPr>
          <a:xfrm>
            <a:off x="1289050" y="1033463"/>
            <a:ext cx="7854950" cy="5092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阅读提示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、大声读课文，找出文中的两个多音字和两个比喻句。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、想一想：课文主要讲了一件什么事？</a:t>
            </a:r>
            <a:b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直接连接符 8197"/>
          <p:cNvSpPr/>
          <p:nvPr/>
        </p:nvSpPr>
        <p:spPr>
          <a:xfrm>
            <a:off x="2743200" y="32766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204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7170" name="文本占位符 20483" descr="FR207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171" name="文本框 20485"/>
          <p:cNvSpPr txBox="1"/>
          <p:nvPr/>
        </p:nvSpPr>
        <p:spPr>
          <a:xfrm>
            <a:off x="457200" y="381000"/>
            <a:ext cx="35814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多音字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533400" y="1371600"/>
            <a:ext cx="6172200" cy="3138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4400" err="1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4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èn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匀称   称心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称</a:t>
            </a:r>
            <a:r>
              <a:rPr lang="zh-CN" altLang="en-US" sz="6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4400" err="1">
                <a:latin typeface="Arial" panose="020B0604020202020204" pitchFamily="34" charset="0"/>
                <a:ea typeface="宋体" panose="02010600030101010101" pitchFamily="2" charset="-122"/>
              </a:rPr>
              <a:t>ch</a:t>
            </a:r>
            <a:r>
              <a:rPr lang="en-US" altLang="zh-CN" sz="44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ēng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名称   称赞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7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7">
                                            <p:txEl>
                                              <p:charRg st="2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2150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8194" name="文本占位符 21507" descr="FR207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1510" name="文本框 21509"/>
          <p:cNvSpPr txBox="1"/>
          <p:nvPr/>
        </p:nvSpPr>
        <p:spPr>
          <a:xfrm>
            <a:off x="1066800" y="1676400"/>
            <a:ext cx="6400800" cy="32940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撒腿     撒手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撒</a:t>
            </a:r>
            <a:endParaRPr lang="zh-CN" altLang="en-US" sz="6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800" b="1" err="1"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en-US" altLang="zh-CN" sz="4800" b="1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撒种    播撒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2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0">
                                            <p:txEl>
                                              <p:charRg st="2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0">
                                            <p:txEl>
                                              <p:charRg st="2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0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0">
                                            <p:txEl>
                                              <p:charRg st="2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2457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9218" name="文本占位符 24579" descr="FR207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4581" name="文本框 24580"/>
          <p:cNvSpPr txBox="1"/>
          <p:nvPr/>
        </p:nvSpPr>
        <p:spPr>
          <a:xfrm>
            <a:off x="304800" y="2667000"/>
            <a:ext cx="883920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池水清清的</a:t>
            </a:r>
            <a:r>
              <a:rPr lang="en-US" altLang="zh-CN" sz="6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6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像一面镜子。</a:t>
            </a:r>
            <a:endParaRPr lang="zh-CN" altLang="en-US" sz="60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381000" y="4114800"/>
            <a:ext cx="7010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比作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文本框 24582"/>
          <p:cNvSpPr txBox="1"/>
          <p:nvPr/>
        </p:nvSpPr>
        <p:spPr>
          <a:xfrm>
            <a:off x="1219200" y="38862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池水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文本框 24584"/>
          <p:cNvSpPr txBox="1"/>
          <p:nvPr/>
        </p:nvSpPr>
        <p:spPr>
          <a:xfrm>
            <a:off x="4343400" y="388620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镜子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24585"/>
          <p:cNvSpPr txBox="1"/>
          <p:nvPr/>
        </p:nvSpPr>
        <p:spPr>
          <a:xfrm>
            <a:off x="838200" y="914400"/>
            <a:ext cx="312420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黑体" panose="02010609060101010101" pitchFamily="2" charset="-122"/>
              </a:rPr>
              <a:t>比喻句</a:t>
            </a:r>
            <a:endParaRPr lang="zh-CN" altLang="en-US" sz="60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8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2252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10242" name="文本占位符 22531" descr="FR207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243" name="文本框 22533"/>
          <p:cNvSpPr txBox="1"/>
          <p:nvPr/>
        </p:nvSpPr>
        <p:spPr>
          <a:xfrm>
            <a:off x="457200" y="914400"/>
            <a:ext cx="8686800" cy="4111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我的身段多么匀称，我的角多么精美别致，好像两束美丽的珊瑚！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457200" y="4419600"/>
            <a:ext cx="86868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比作</a:t>
            </a:r>
            <a:r>
              <a:rPr lang="en-US" altLang="zh-CN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 </a:t>
            </a:r>
            <a:r>
              <a:rPr lang="zh-CN" altLang="en-US" sz="4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4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1143000" y="4267200"/>
            <a:ext cx="20574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鹿的角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文本框 22537"/>
          <p:cNvSpPr txBox="1"/>
          <p:nvPr/>
        </p:nvSpPr>
        <p:spPr>
          <a:xfrm>
            <a:off x="4419600" y="42672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珊瑚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WPS 演示</Application>
  <PresentationFormat>在屏幕上显示</PresentationFormat>
  <Paragraphs>121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楷体_GB2312</vt:lpstr>
      <vt:lpstr>新宋体</vt:lpstr>
      <vt:lpstr>Times New Roman</vt:lpstr>
      <vt:lpstr>黑体</vt:lpstr>
      <vt:lpstr>微软雅黑</vt:lpstr>
      <vt:lpstr>Arial Unicode MS</vt:lpstr>
      <vt:lpstr>Calibri</vt:lpstr>
      <vt:lpstr>华文隶书</vt:lpstr>
      <vt:lpstr>华文仿宋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49</cp:revision>
  <dcterms:created xsi:type="dcterms:W3CDTF">2018-08-09T09:07:00Z</dcterms:created>
  <dcterms:modified xsi:type="dcterms:W3CDTF">2023-11-13T12:50:17Z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78A856DB2DE945ABB49AF32ECB1D1455_13</vt:lpwstr>
  </property>
</Properties>
</file>