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45"/>
  </p:notesMasterIdLst>
  <p:handoutMasterIdLst>
    <p:handoutMasterId r:id="rId46"/>
  </p:handoutMasterIdLst>
  <p:sldIdLst>
    <p:sldId id="368" r:id="rId4"/>
    <p:sldId id="370" r:id="rId5"/>
    <p:sldId id="304" r:id="rId6"/>
    <p:sldId id="371" r:id="rId7"/>
    <p:sldId id="406" r:id="rId8"/>
    <p:sldId id="408" r:id="rId9"/>
    <p:sldId id="409" r:id="rId10"/>
    <p:sldId id="372" r:id="rId11"/>
    <p:sldId id="410" r:id="rId12"/>
    <p:sldId id="411" r:id="rId13"/>
    <p:sldId id="413" r:id="rId14"/>
    <p:sldId id="414" r:id="rId15"/>
    <p:sldId id="412" r:id="rId16"/>
    <p:sldId id="383" r:id="rId17"/>
    <p:sldId id="416" r:id="rId18"/>
    <p:sldId id="375" r:id="rId19"/>
    <p:sldId id="415" r:id="rId20"/>
    <p:sldId id="419" r:id="rId21"/>
    <p:sldId id="417" r:id="rId22"/>
    <p:sldId id="418" r:id="rId23"/>
    <p:sldId id="422" r:id="rId24"/>
    <p:sldId id="423" r:id="rId25"/>
    <p:sldId id="404" r:id="rId26"/>
    <p:sldId id="426" r:id="rId27"/>
    <p:sldId id="427" r:id="rId28"/>
    <p:sldId id="429" r:id="rId29"/>
    <p:sldId id="428" r:id="rId30"/>
    <p:sldId id="430" r:id="rId31"/>
    <p:sldId id="431" r:id="rId32"/>
    <p:sldId id="432" r:id="rId33"/>
    <p:sldId id="433" r:id="rId34"/>
    <p:sldId id="434" r:id="rId35"/>
    <p:sldId id="435" r:id="rId36"/>
    <p:sldId id="437" r:id="rId37"/>
    <p:sldId id="438" r:id="rId38"/>
    <p:sldId id="440" r:id="rId39"/>
    <p:sldId id="402" r:id="rId40"/>
    <p:sldId id="441" r:id="rId41"/>
    <p:sldId id="439" r:id="rId42"/>
    <p:sldId id="398" r:id="rId43"/>
    <p:sldId id="445" r:id="rId44"/>
  </p:sldIdLst>
  <p:sldSz cx="9144000" cy="5143500"/>
  <p:notesSz cx="6858000" cy="9144000"/>
  <p:custDataLst>
    <p:tags r:id="rId50"/>
  </p:custDataLst>
  <p:defaultTextStyle>
    <a:defPPr>
      <a:defRPr lang="zh-CN"/>
    </a:defPPr>
    <a:lvl1pPr marL="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anose="020B0604020202020204" pitchFamily="34" charset="0"/>
        <a:ea typeface="宋体" panose="02010600030101010101" pitchFamily="2" charset="-122"/>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autoAdjust="0"/>
  </p:normalViewPr>
  <p:slideViewPr>
    <p:cSldViewPr>
      <p:cViewPr varScale="1">
        <p:scale>
          <a:sx n="151" d="100"/>
          <a:sy n="151" d="100"/>
        </p:scale>
        <p:origin x="0" y="0"/>
      </p:cViewPr>
      <p:guideLst/>
    </p:cSldViewPr>
  </p:slideViewPr>
  <p:notesViewPr>
    <p:cSldViewPr>
      <p:cViewPr varScale="1">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gs" Target="tags/tag1.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notesMaster" Target="notesMasters/notes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170" name="页眉占位符 1"/>
          <p:cNvSpPr>
            <a:spLocks noGrp="1"/>
          </p:cNvSpPr>
          <p:nvPr>
            <p:ph type="hdr" sz="quarter"/>
          </p:nvPr>
        </p:nvSpPr>
        <p:spPr>
          <a:xfrm>
            <a:off x="0" y="0"/>
            <a:ext cx="2971800" cy="458788"/>
          </a:xfrm>
          <a:prstGeom prst="rect">
            <a:avLst/>
          </a:prstGeom>
        </p:spPr>
        <p:txBody>
          <a:bodyPr rtlCol="0">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r>
              <a:rPr lang="zh-CN" altLang="en-US" sz="1200"/>
              <a:t>状元成才路</a:t>
            </a:r>
            <a:endParaRPr lang="zh-CN" altLang="en-US" sz="1200"/>
          </a:p>
        </p:txBody>
      </p:sp>
      <p:sp>
        <p:nvSpPr>
          <p:cNvPr id="7171" name="日期占位符 2"/>
          <p:cNvSpPr>
            <a:spLocks noGrp="1"/>
          </p:cNvSpPr>
          <p:nvPr>
            <p:ph type="dt" sz="quarter" idx="1"/>
          </p:nvPr>
        </p:nvSpPr>
        <p:spPr>
          <a:xfrm>
            <a:off x="3884613" y="0"/>
            <a:ext cx="2971800" cy="458788"/>
          </a:xfrm>
          <a:prstGeom prst="rect">
            <a:avLst/>
          </a:prstGeom>
        </p:spPr>
        <p:txBody>
          <a:bodyPr rtlCol="0">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a:fld id="{16B8D99F-292D-4200-B83D-7745F394A2D6}" type="datetime">
              <a:rPr lang="zh-CN" altLang="en-US" sz="1200"/>
            </a:fld>
            <a:endParaRPr lang="zh-CN" altLang="en-US" sz="1200"/>
          </a:p>
        </p:txBody>
      </p:sp>
      <p:sp>
        <p:nvSpPr>
          <p:cNvPr id="7172" name="页脚占位符 3"/>
          <p:cNvSpPr>
            <a:spLocks noGrp="1"/>
          </p:cNvSpPr>
          <p:nvPr>
            <p:ph type="ftr" sz="quarter" idx="2"/>
          </p:nvPr>
        </p:nvSpPr>
        <p:spPr>
          <a:xfrm>
            <a:off x="0" y="8685213"/>
            <a:ext cx="2971800" cy="458787"/>
          </a:xfrm>
          <a:prstGeom prst="rect">
            <a:avLst/>
          </a:prstGeom>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1200"/>
              <a:t>状元成才路</a:t>
            </a:r>
            <a:endParaRPr lang="zh-CN" altLang="en-US" sz="1200"/>
          </a:p>
        </p:txBody>
      </p:sp>
      <p:sp>
        <p:nvSpPr>
          <p:cNvPr id="7173" name="灯片编号占位符 4"/>
          <p:cNvSpPr>
            <a:spLocks noGrp="1"/>
          </p:cNvSpPr>
          <p:nvPr>
            <p:ph type="sldNum" sz="quarter" idx="3"/>
          </p:nvPr>
        </p:nvSpPr>
        <p:spPr>
          <a:xfrm>
            <a:off x="3884613" y="8685213"/>
            <a:ext cx="2971800" cy="458787"/>
          </a:xfrm>
          <a:prstGeom prst="rect">
            <a:avLst/>
          </a:prstGeom>
        </p:spPr>
        <p:txBody>
          <a:bodyPr rtlCol="0" anchor="b" anchorCtr="0">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a:fld id="{C0D011D4-1AD5-4C70-8CE1-BF70D945E23D}" type="slidenum">
              <a:rPr lang="zh-CN" altLang="en-US" sz="1200"/>
            </a:fld>
            <a:endParaRPr lang="zh-CN" altLang="en-US" sz="12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页眉占位符 1"/>
          <p:cNvSpPr>
            <a:spLocks noGrp="1"/>
          </p:cNvSpPr>
          <p:nvPr>
            <p:ph type="hdr" sz="quarter"/>
          </p:nvPr>
        </p:nvSpPr>
        <p:spPr>
          <a:xfrm>
            <a:off x="0" y="0"/>
            <a:ext cx="2971800" cy="458788"/>
          </a:xfrm>
          <a:prstGeom prst="rect">
            <a:avLst/>
          </a:prstGeom>
        </p:spPr>
        <p:txBody>
          <a:bodyPr rtlCol="0">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r>
              <a:rPr lang="zh-CN" altLang="en-US" sz="1200"/>
              <a:t>状元成才路</a:t>
            </a:r>
            <a:endParaRPr lang="zh-CN" altLang="en-US" sz="1200"/>
          </a:p>
        </p:txBody>
      </p:sp>
      <p:sp>
        <p:nvSpPr>
          <p:cNvPr id="6147" name="日期占位符 2"/>
          <p:cNvSpPr>
            <a:spLocks noGrp="1"/>
          </p:cNvSpPr>
          <p:nvPr>
            <p:ph type="dt" idx="1"/>
          </p:nvPr>
        </p:nvSpPr>
        <p:spPr>
          <a:xfrm>
            <a:off x="3884613" y="0"/>
            <a:ext cx="2971800" cy="458788"/>
          </a:xfrm>
          <a:prstGeom prst="rect">
            <a:avLst/>
          </a:prstGeom>
        </p:spPr>
        <p:txBody>
          <a:bodyPr rtlCol="0">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a:fld id="{D940B68D-2DA1-4DEF-B9F4-3A43E802A54A}" type="datetime">
              <a:rPr lang="zh-CN" altLang="en-US" sz="1200"/>
            </a:fld>
            <a:endParaRPr lang="zh-CN" altLang="en-US" sz="1200"/>
          </a:p>
        </p:txBody>
      </p:sp>
      <p:sp>
        <p:nvSpPr>
          <p:cNvPr id="6148"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6149" name="备注占位符 4"/>
          <p:cNvSpPr>
            <a:spLocks noGrp="1"/>
          </p:cNvSpPr>
          <p:nvPr>
            <p:ph type="body" sz="quarter" idx="3"/>
          </p:nvPr>
        </p:nvSpPr>
        <p:spPr>
          <a:xfrm>
            <a:off x="685800" y="4400550"/>
            <a:ext cx="5486400" cy="3600450"/>
          </a:xfrm>
          <a:prstGeom prst="rect">
            <a:avLst/>
          </a:prstGeom>
        </p:spPr>
        <p:txBody>
          <a:bodyPr rtlCol="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1pPr>
            <a:lvl2pPr marL="4572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2pPr>
            <a:lvl3pPr marL="9144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3pPr>
            <a:lvl4pPr marL="13716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4pPr>
            <a:lvl5pPr marL="182880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effectLst/>
                <a:latin typeface="等线" pitchFamily="2" charset="-122"/>
                <a:ea typeface="等线" pitchFamily="2" charset="-122"/>
              </a:defRPr>
            </a:lvl5pPr>
          </a:lstStyle>
          <a:p>
            <a:pPr lvl="0"/>
            <a:r>
              <a:t>编辑母版文本样式</a:t>
            </a:r>
          </a:p>
          <a:p>
            <a:pPr lvl="1"/>
            <a:r>
              <a:t>第二级</a:t>
            </a:r>
          </a:p>
          <a:p>
            <a:pPr lvl="2"/>
            <a:r>
              <a:t>第三级</a:t>
            </a:r>
          </a:p>
          <a:p>
            <a:pPr lvl="3"/>
            <a:r>
              <a:t>第四级</a:t>
            </a:r>
          </a:p>
          <a:p>
            <a:pPr lvl="4"/>
            <a:r>
              <a:t>第五级</a:t>
            </a:r>
          </a:p>
        </p:txBody>
      </p:sp>
      <p:sp>
        <p:nvSpPr>
          <p:cNvPr id="6150" name="页脚占位符 5"/>
          <p:cNvSpPr>
            <a:spLocks noGrp="1"/>
          </p:cNvSpPr>
          <p:nvPr>
            <p:ph type="ftr" sz="quarter" idx="4"/>
          </p:nvPr>
        </p:nvSpPr>
        <p:spPr>
          <a:xfrm>
            <a:off x="0" y="8685213"/>
            <a:ext cx="2971800" cy="458787"/>
          </a:xfrm>
          <a:prstGeom prst="rect">
            <a:avLst/>
          </a:prstGeom>
        </p:spPr>
        <p:txBody>
          <a:bodyPr rtlCol="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1200"/>
              <a:t>状元成才路</a:t>
            </a:r>
            <a:endParaRPr lang="zh-CN" altLang="en-US" sz="1200"/>
          </a:p>
        </p:txBody>
      </p:sp>
      <p:sp>
        <p:nvSpPr>
          <p:cNvPr id="6151" name="灯片编号占位符 6"/>
          <p:cNvSpPr>
            <a:spLocks noGrp="1"/>
          </p:cNvSpPr>
          <p:nvPr>
            <p:ph type="sldNum" sz="quarter" idx="5"/>
          </p:nvPr>
        </p:nvSpPr>
        <p:spPr>
          <a:xfrm>
            <a:off x="3884613" y="8685213"/>
            <a:ext cx="2971800" cy="458787"/>
          </a:xfrm>
          <a:prstGeom prst="rect">
            <a:avLst/>
          </a:prstGeom>
        </p:spPr>
        <p:txBody>
          <a:bodyPr rtlCol="0" anchor="b" anchorCtr="0">
            <a:noAutofit/>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a:fld id="{6D596445-9555-4A94-BCCD-FB00D473C4C9}" type="slidenum">
              <a:rPr lang="zh-CN" altLang="en-US" sz="1200"/>
            </a:fld>
            <a:endParaRPr lang="zh-CN" altLang="en-US" sz="1200"/>
          </a:p>
        </p:txBody>
      </p:sp>
    </p:spTree>
  </p:cSld>
  <p:clrMap bg1="lt1" tx1="dk1" bg2="lt2" tx2="dk2" accent1="accent1" accent2="accent2" accent3="accent3" accent4="accent4" accent5="accent5" accent6="accent6" hlink="hlink" folHlink="folHlink"/>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标题幻灯片">
    <p:bg>
      <p:bgPr>
        <a:solidFill>
          <a:schemeClr val="bg1"/>
        </a:solidFill>
        <a:effectLst/>
      </p:bgPr>
    </p:bg>
    <p:spTree>
      <p:nvGrpSpPr>
        <p:cNvPr id="1" name=""/>
        <p:cNvGrpSpPr/>
        <p:nvPr/>
      </p:nvGrpSpPr>
      <p:grpSpPr/>
      <p:pic>
        <p:nvPicPr>
          <p:cNvPr id="2051" name="图片 2"/>
          <p:cNvPicPr>
            <a:picLocks noChangeAspect="1"/>
          </p:cNvPicPr>
          <p:nvPr/>
        </p:nvPicPr>
        <p:blipFill>
          <a:blip r:embed="rId2"/>
          <a:stretch>
            <a:fillRect/>
          </a:stretch>
        </p:blipFill>
        <p:spPr>
          <a:xfrm>
            <a:off x="415925" y="233363"/>
            <a:ext cx="8312150" cy="4676775"/>
          </a:xfrm>
          <a:prstGeom prst="rect">
            <a:avLst/>
          </a:prstGeom>
          <a:noFill/>
          <a:ln>
            <a:noFill/>
            <a:miter lim="800000"/>
            <a:headEnd/>
            <a:tailEnd/>
          </a:ln>
        </p:spPr>
      </p:pic>
      <p:pic>
        <p:nvPicPr>
          <p:cNvPr id="2052" name="图片 3"/>
          <p:cNvPicPr>
            <a:picLocks noChangeAspect="1"/>
          </p:cNvPicPr>
          <p:nvPr/>
        </p:nvPicPr>
        <p:blipFill>
          <a:blip r:embed="rId3"/>
          <a:srcRect l="5635" r="5563"/>
          <a:stretch>
            <a:fillRect/>
          </a:stretch>
        </p:blipFill>
        <p:spPr>
          <a:xfrm>
            <a:off x="0" y="0"/>
            <a:ext cx="9144000" cy="5143500"/>
          </a:xfrm>
          <a:prstGeom prst="rect">
            <a:avLst/>
          </a:prstGeom>
          <a:noFill/>
          <a:ln>
            <a:noFill/>
            <a:miter lim="800000"/>
            <a:headEnd/>
            <a:tailEnd/>
          </a:ln>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标题和内容">
    <p:bg>
      <p:bgPr>
        <a:solidFill>
          <a:schemeClr val="bg1"/>
        </a:solidFill>
        <a:effectLst/>
      </p:bgPr>
    </p:bg>
    <p:spTree>
      <p:nvGrpSpPr>
        <p:cNvPr id="1" name=""/>
        <p:cNvGrpSpPr/>
        <p:nvPr/>
      </p:nvGrpSpPr>
      <p:grpSpPr/>
      <p:pic>
        <p:nvPicPr>
          <p:cNvPr id="3075" name="图片 2"/>
          <p:cNvPicPr>
            <a:picLocks noChangeAspect="1"/>
          </p:cNvPicPr>
          <p:nvPr/>
        </p:nvPicPr>
        <p:blipFill>
          <a:blip r:embed="rId2"/>
          <a:srcRect l="4537" r="6496"/>
          <a:stretch>
            <a:fillRect/>
          </a:stretch>
        </p:blipFill>
        <p:spPr>
          <a:xfrm>
            <a:off x="0" y="0"/>
            <a:ext cx="9144000" cy="5143500"/>
          </a:xfrm>
          <a:prstGeom prst="rect">
            <a:avLst/>
          </a:prstGeom>
          <a:noFill/>
          <a:ln>
            <a:noFill/>
            <a:miter lim="800000"/>
            <a:headEnd/>
            <a:tailEnd/>
          </a:ln>
        </p:spPr>
      </p:pic>
      <p:sp>
        <p:nvSpPr>
          <p:cNvPr id="3076" name="矩形 3"/>
          <p:cNvSpPr/>
          <p:nvPr/>
        </p:nvSpPr>
        <p:spPr>
          <a:xfrm>
            <a:off x="0" y="720725"/>
            <a:ext cx="9144000" cy="378142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a:endParaRPr lang="zh-CN" altLang="en-US">
              <a:solidFill>
                <a:srgbClr val="FFFFFF"/>
              </a:solidFill>
              <a:latin typeface="等线" pitchFamily="2" charset="-122"/>
              <a:ea typeface="等线" pitchFamily="2" charset="-122"/>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cSld name="两栏内容">
    <p:bg>
      <p:bgPr>
        <a:solidFill>
          <a:schemeClr val="bg1"/>
        </a:solidFill>
        <a:effectLst/>
      </p:bgPr>
    </p:bg>
    <p:spTree>
      <p:nvGrpSpPr>
        <p:cNvPr id="1" name=""/>
        <p:cNvGrpSpPr/>
        <p:nvPr/>
      </p:nvGrpSpPr>
      <p:grpSpPr/>
      <p:pic>
        <p:nvPicPr>
          <p:cNvPr id="4099" name="图片 2"/>
          <p:cNvPicPr>
            <a:picLocks noChangeAspect="1"/>
          </p:cNvPicPr>
          <p:nvPr/>
        </p:nvPicPr>
        <p:blipFill>
          <a:blip r:embed="rId2"/>
          <a:srcRect l="5635" r="5563"/>
          <a:stretch>
            <a:fillRect/>
          </a:stretch>
        </p:blipFill>
        <p:spPr>
          <a:xfrm>
            <a:off x="0" y="0"/>
            <a:ext cx="9144000" cy="5143500"/>
          </a:xfrm>
          <a:prstGeom prst="rect">
            <a:avLst/>
          </a:prstGeom>
          <a:noFill/>
          <a:ln>
            <a:noFill/>
            <a:miter lim="800000"/>
            <a:headEnd/>
            <a:tailEnd/>
          </a:ln>
        </p:spPr>
      </p:pic>
      <p:sp>
        <p:nvSpPr>
          <p:cNvPr id="4100" name="矩形 3"/>
          <p:cNvSpPr/>
          <p:nvPr/>
        </p:nvSpPr>
        <p:spPr>
          <a:xfrm>
            <a:off x="0" y="681038"/>
            <a:ext cx="9144000" cy="378142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a:endParaRPr lang="zh-CN" altLang="en-US">
              <a:solidFill>
                <a:srgbClr val="FFFFFF"/>
              </a:solidFill>
              <a:latin typeface="等线" pitchFamily="2" charset="-122"/>
              <a:ea typeface="等线" pitchFamily="2" charset="-122"/>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cSld name="1_标题幻灯片">
    <p:bg>
      <p:bgPr>
        <a:solidFill>
          <a:schemeClr val="bg1"/>
        </a:solidFill>
        <a:effectLst/>
      </p:bgPr>
    </p:bg>
    <p:spTree>
      <p:nvGrpSpPr>
        <p:cNvPr id="1" name=""/>
        <p:cNvGrpSpPr/>
        <p:nvPr/>
      </p:nvGrpSpPr>
      <p:grpSpPr/>
      <p:pic>
        <p:nvPicPr>
          <p:cNvPr id="5123" name="图片 2"/>
          <p:cNvPicPr>
            <a:picLocks noChangeAspect="1"/>
          </p:cNvPicPr>
          <p:nvPr/>
        </p:nvPicPr>
        <p:blipFill>
          <a:blip r:embed="rId2"/>
          <a:stretch>
            <a:fillRect/>
          </a:stretch>
        </p:blipFill>
        <p:spPr>
          <a:xfrm>
            <a:off x="415925" y="233363"/>
            <a:ext cx="8312150" cy="4676775"/>
          </a:xfrm>
          <a:prstGeom prst="rect">
            <a:avLst/>
          </a:prstGeom>
          <a:noFill/>
          <a:ln>
            <a:noFill/>
            <a:miter lim="800000"/>
            <a:headEnd/>
            <a:tailEnd/>
          </a:ln>
        </p:spPr>
      </p:pic>
      <p:pic>
        <p:nvPicPr>
          <p:cNvPr id="5124" name="图片 4"/>
          <p:cNvPicPr>
            <a:picLocks noChangeAspect="1"/>
          </p:cNvPicPr>
          <p:nvPr/>
        </p:nvPicPr>
        <p:blipFill>
          <a:blip r:embed="rId3"/>
          <a:stretch>
            <a:fillRect/>
          </a:stretch>
        </p:blipFill>
        <p:spPr>
          <a:xfrm>
            <a:off x="7653338" y="39688"/>
            <a:ext cx="1354137" cy="720725"/>
          </a:xfrm>
          <a:prstGeom prst="rect">
            <a:avLst/>
          </a:prstGeom>
          <a:noFill/>
          <a:ln>
            <a:noFill/>
            <a:miter lim="800000"/>
            <a:headEnd/>
            <a:tailEnd/>
          </a:ln>
        </p:spPr>
      </p:pic>
      <p:pic>
        <p:nvPicPr>
          <p:cNvPr id="5125" name="图片 4"/>
          <p:cNvPicPr>
            <a:picLocks noChangeAspect="1"/>
          </p:cNvPicPr>
          <p:nvPr/>
        </p:nvPicPr>
        <p:blipFill>
          <a:blip r:embed="rId4"/>
          <a:srcRect l="20322" r="4010"/>
          <a:stretch>
            <a:fillRect/>
          </a:stretch>
        </p:blipFill>
        <p:spPr>
          <a:xfrm>
            <a:off x="0" y="0"/>
            <a:ext cx="9156700" cy="5143500"/>
          </a:xfrm>
          <a:prstGeom prst="rect">
            <a:avLst/>
          </a:prstGeom>
          <a:noFill/>
          <a:ln>
            <a:noFill/>
            <a:miter lim="800000"/>
            <a:headEnd/>
            <a:tailEnd/>
          </a:ln>
        </p:spPr>
      </p:pic>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1.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图片 1"/>
          <p:cNvPicPr>
            <a:picLocks noChangeAspect="1"/>
          </p:cNvPicPr>
          <p:nvPr/>
        </p:nvPicPr>
        <p:blipFill>
          <a:blip r:embed="rId5"/>
          <a:stretch>
            <a:fillRect/>
          </a:stretch>
        </p:blipFill>
        <p:spPr>
          <a:xfrm>
            <a:off x="415925" y="233363"/>
            <a:ext cx="8312150" cy="467677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xStyles>
    <p:titleStyle>
      <a:lvl1pPr marL="0" indent="0" algn="l" defTabSz="914400" rtl="0" eaLnBrk="0" fontAlgn="base" hangingPunct="0">
        <a:lnSpc>
          <a:spcPct val="90000"/>
        </a:lnSpc>
        <a:spcBef>
          <a:spcPct val="0"/>
        </a:spcBef>
        <a:spcAft>
          <a:spcPct val="0"/>
        </a:spcAft>
        <a:buClrTx/>
        <a:buSzTx/>
        <a:buFontTx/>
        <a:buNone/>
        <a:defRPr kumimoji="0" sz="4400" b="0" i="0" u="none" kern="1200" baseline="0">
          <a:solidFill>
            <a:schemeClr val="tx1"/>
          </a:solidFill>
          <a:effectLst/>
          <a:latin typeface="等线 Light" pitchFamily="2" charset="-122"/>
          <a:ea typeface="等线 Light" pitchFamily="2" charset="-122"/>
          <a:cs typeface="+mj-cs"/>
        </a:defRPr>
      </a:lvl1pPr>
    </p:titleStyle>
    <p:bodyStyle>
      <a:lvl1pPr marL="228600" indent="-228600" algn="l" defTabSz="914400" rtl="0" eaLnBrk="0" fontAlgn="base" hangingPunct="0">
        <a:lnSpc>
          <a:spcPct val="90000"/>
        </a:lnSpc>
        <a:spcBef>
          <a:spcPts val="1000"/>
        </a:spcBef>
        <a:spcAft>
          <a:spcPct val="0"/>
        </a:spcAft>
        <a:buClrTx/>
        <a:buSzTx/>
        <a:buFont typeface="Arial" panose="020B0604020202020204" pitchFamily="34" charset="0"/>
        <a:buChar char="•"/>
        <a:defRPr kumimoji="0" sz="2800" b="0" i="0" u="none" kern="1200" baseline="0">
          <a:solidFill>
            <a:schemeClr val="tx1"/>
          </a:solidFill>
          <a:effectLst/>
          <a:latin typeface="+mn-lt"/>
          <a:ea typeface="+mn-ea"/>
          <a:cs typeface="+mn-cs"/>
        </a:defRPr>
      </a:lvl1pPr>
      <a:lvl2pPr marL="6858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400" b="0" i="0" u="none" kern="1200" baseline="0">
          <a:solidFill>
            <a:schemeClr val="tx1"/>
          </a:solidFill>
          <a:effectLst/>
          <a:latin typeface="+mn-lt"/>
          <a:ea typeface="+mn-ea"/>
          <a:cs typeface="+mn-cs"/>
        </a:defRPr>
      </a:lvl2pPr>
      <a:lvl3pPr marL="11430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2000" b="0" i="0" u="none" kern="1200" baseline="0">
          <a:solidFill>
            <a:schemeClr val="tx1"/>
          </a:solidFill>
          <a:effectLst/>
          <a:latin typeface="+mn-lt"/>
          <a:ea typeface="+mn-ea"/>
          <a:cs typeface="+mn-cs"/>
        </a:defRPr>
      </a:lvl3pPr>
      <a:lvl4pPr marL="16002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chemeClr val="tx1"/>
          </a:solidFill>
          <a:effectLst/>
          <a:latin typeface="+mn-lt"/>
          <a:ea typeface="+mn-ea"/>
          <a:cs typeface="+mn-cs"/>
        </a:defRPr>
      </a:lvl4pPr>
      <a:lvl5pPr marL="2057400" indent="-228600" algn="l" defTabSz="914400" rtl="0" eaLnBrk="0" fontAlgn="base" hangingPunct="0">
        <a:lnSpc>
          <a:spcPct val="90000"/>
        </a:lnSpc>
        <a:spcBef>
          <a:spcPts val="500"/>
        </a:spcBef>
        <a:spcAft>
          <a:spcPct val="0"/>
        </a:spcAft>
        <a:buClrTx/>
        <a:buSzTx/>
        <a:buFont typeface="Arial" panose="020B0604020202020204" pitchFamily="34" charset="0"/>
        <a:buChar char="•"/>
        <a:defRPr kumimoji="0" sz="1800" b="0" i="0" u="none" kern="1200" baseline="0">
          <a:solidFill>
            <a:schemeClr val="tx1"/>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audio" Target="NULL" TargetMode="External"/><Relationship Id="rId1" Type="http://schemas.openxmlformats.org/officeDocument/2006/relationships/image" Target="../media/image1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audio" Target="NULL"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框 1">
            <a:hlinkClick r:id="" action="ppaction://noaction"/>
          </p:cNvPr>
          <p:cNvSpPr txBox="1"/>
          <p:nvPr/>
        </p:nvSpPr>
        <p:spPr>
          <a:xfrm>
            <a:off x="3190875" y="1044575"/>
            <a:ext cx="2132013" cy="6461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600" b="1">
                <a:solidFill>
                  <a:srgbClr val="371528"/>
                </a:solidFill>
                <a:latin typeface="黑体" panose="02010609060101010101" pitchFamily="49" charset="-122"/>
                <a:ea typeface="黑体" panose="02010609060101010101" pitchFamily="49" charset="-122"/>
              </a:rPr>
              <a:t>第</a:t>
            </a:r>
            <a:r>
              <a:rPr lang="en-US" altLang="zh-CN" sz="3600" b="1">
                <a:solidFill>
                  <a:srgbClr val="371528"/>
                </a:solidFill>
                <a:latin typeface="黑体" panose="02010609060101010101" pitchFamily="49" charset="-122"/>
                <a:ea typeface="黑体" panose="02010609060101010101" pitchFamily="49" charset="-122"/>
              </a:rPr>
              <a:t>1</a:t>
            </a:r>
            <a:r>
              <a:rPr lang="zh-CN" altLang="en-US" sz="3600" b="1">
                <a:solidFill>
                  <a:srgbClr val="371528"/>
                </a:solidFill>
                <a:latin typeface="黑体" panose="02010609060101010101" pitchFamily="49" charset="-122"/>
                <a:ea typeface="黑体" panose="02010609060101010101" pitchFamily="49" charset="-122"/>
              </a:rPr>
              <a:t>课时</a:t>
            </a:r>
            <a:endParaRPr lang="zh-CN" altLang="en-US" sz="3600" b="1">
              <a:solidFill>
                <a:srgbClr val="371528"/>
              </a:solidFill>
              <a:latin typeface="黑体" panose="02010609060101010101" pitchFamily="49" charset="-122"/>
              <a:ea typeface="黑体" panose="02010609060101010101" pitchFamily="49" charset="-122"/>
            </a:endParaRPr>
          </a:p>
        </p:txBody>
      </p:sp>
      <p:sp>
        <p:nvSpPr>
          <p:cNvPr id="8195" name="文本框 2">
            <a:hlinkClick r:id="rId1" action="ppaction://hlinksldjump"/>
          </p:cNvPr>
          <p:cNvSpPr txBox="1"/>
          <p:nvPr/>
        </p:nvSpPr>
        <p:spPr>
          <a:xfrm>
            <a:off x="4437063" y="2111375"/>
            <a:ext cx="2132012" cy="6461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600" b="1">
                <a:solidFill>
                  <a:srgbClr val="371528"/>
                </a:solidFill>
                <a:latin typeface="黑体" panose="02010609060101010101" pitchFamily="49" charset="-122"/>
                <a:ea typeface="黑体" panose="02010609060101010101" pitchFamily="49" charset="-122"/>
              </a:rPr>
              <a:t>第</a:t>
            </a:r>
            <a:r>
              <a:rPr lang="en-US" altLang="zh-CN" sz="3600" b="1">
                <a:solidFill>
                  <a:srgbClr val="371528"/>
                </a:solidFill>
                <a:latin typeface="黑体" panose="02010609060101010101" pitchFamily="49" charset="-122"/>
                <a:ea typeface="黑体" panose="02010609060101010101" pitchFamily="49" charset="-122"/>
              </a:rPr>
              <a:t>2</a:t>
            </a:r>
            <a:r>
              <a:rPr lang="zh-CN" altLang="en-US" sz="3600" b="1">
                <a:solidFill>
                  <a:srgbClr val="371528"/>
                </a:solidFill>
                <a:latin typeface="黑体" panose="02010609060101010101" pitchFamily="49" charset="-122"/>
                <a:ea typeface="黑体" panose="02010609060101010101" pitchFamily="49" charset="-122"/>
              </a:rPr>
              <a:t>课时</a:t>
            </a:r>
            <a:endParaRPr lang="zh-CN" altLang="en-US" sz="3600" b="1">
              <a:solidFill>
                <a:srgbClr val="371528"/>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文本框 1"/>
          <p:cNvSpPr txBox="1"/>
          <p:nvPr/>
        </p:nvSpPr>
        <p:spPr>
          <a:xfrm>
            <a:off x="730250" y="620713"/>
            <a:ext cx="8248650" cy="6413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457200" lvl="0" indent="-457200" eaLnBrk="1" hangingPunct="1">
              <a:lnSpc>
                <a:spcPct val="130000"/>
              </a:lnSpc>
              <a:spcBef>
                <a:spcPts val="1200"/>
              </a:spcBef>
              <a:buFont typeface="Wingdings" panose="05000000000000000000" pitchFamily="2" charset="2"/>
              <a:buChar char="n"/>
            </a:pPr>
            <a:r>
              <a:rPr lang="zh-CN" altLang="en-US" sz="3200" b="1">
                <a:latin typeface="宋体" panose="02010600030101010101" pitchFamily="2" charset="-122"/>
              </a:rPr>
              <a:t>我们以前学习文言文是怎样疏通文意的？</a:t>
            </a:r>
            <a:endParaRPr lang="zh-CN" altLang="en-US" sz="3200" b="1">
              <a:latin typeface="宋体" panose="02010600030101010101" pitchFamily="2" charset="-122"/>
            </a:endParaRPr>
          </a:p>
        </p:txBody>
      </p:sp>
      <p:sp>
        <p:nvSpPr>
          <p:cNvPr id="17411" name="文本框 1"/>
          <p:cNvSpPr txBox="1"/>
          <p:nvPr/>
        </p:nvSpPr>
        <p:spPr>
          <a:xfrm>
            <a:off x="3590925" y="36513"/>
            <a:ext cx="196056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latin typeface="黑体" panose="02010609060101010101" pitchFamily="49" charset="-122"/>
                <a:ea typeface="黑体" panose="02010609060101010101" pitchFamily="49" charset="-122"/>
              </a:rPr>
              <a:t>疏通文意</a:t>
            </a:r>
            <a:endParaRPr lang="zh-CN" altLang="en-US" sz="3200" b="1">
              <a:latin typeface="黑体" panose="02010609060101010101" pitchFamily="49" charset="-122"/>
              <a:ea typeface="黑体" panose="02010609060101010101" pitchFamily="49" charset="-122"/>
            </a:endParaRPr>
          </a:p>
        </p:txBody>
      </p:sp>
      <p:sp>
        <p:nvSpPr>
          <p:cNvPr id="17412" name="文本框 4"/>
          <p:cNvSpPr txBox="1"/>
          <p:nvPr/>
        </p:nvSpPr>
        <p:spPr>
          <a:xfrm>
            <a:off x="1108075" y="1362075"/>
            <a:ext cx="7683500" cy="17859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spcBef>
                <a:spcPts val="1200"/>
              </a:spcBef>
            </a:pPr>
            <a:r>
              <a:rPr lang="zh-CN" altLang="en-US" sz="3200" b="1">
                <a:solidFill>
                  <a:srgbClr val="0066CC"/>
                </a:solidFill>
                <a:latin typeface="楷体" panose="02010609060101010101" pitchFamily="49" charset="-122"/>
                <a:ea typeface="楷体" panose="02010609060101010101" pitchFamily="49" charset="-122"/>
              </a:rPr>
              <a:t>    借助工具书和课下注释文义，以前文言文单音词多，我们现在是双音词多，可以采用结合语境组词法。</a:t>
            </a:r>
            <a:endParaRPr lang="zh-CN" altLang="en-US" sz="3200" b="1">
              <a:solidFill>
                <a:srgbClr val="0066CC"/>
              </a:solidFill>
              <a:latin typeface="宋体" panose="02010600030101010101" pitchFamily="2" charset="-122"/>
            </a:endParaRPr>
          </a:p>
        </p:txBody>
      </p:sp>
      <p:sp>
        <p:nvSpPr>
          <p:cNvPr id="17413" name="文本框 5"/>
          <p:cNvSpPr txBox="1"/>
          <p:nvPr/>
        </p:nvSpPr>
        <p:spPr>
          <a:xfrm>
            <a:off x="673100" y="3246438"/>
            <a:ext cx="8061325" cy="11953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457200" lvl="0" indent="-457200" eaLnBrk="1" hangingPunct="1">
              <a:lnSpc>
                <a:spcPct val="120000"/>
              </a:lnSpc>
              <a:spcBef>
                <a:spcPts val="1200"/>
              </a:spcBef>
              <a:buFont typeface="Wingdings" panose="05000000000000000000" pitchFamily="2" charset="2"/>
              <a:buChar char="n"/>
            </a:pPr>
            <a:r>
              <a:rPr lang="zh-CN" altLang="en-US" sz="3200" b="1">
                <a:latin typeface="宋体" panose="02010600030101010101" pitchFamily="2" charset="-122"/>
              </a:rPr>
              <a:t>分小组细读课文，并试着自己疏通文义。不懂的地方做好记号，合作学习。</a:t>
            </a:r>
            <a:endParaRPr lang="zh-CN" altLang="en-US" sz="32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randombar(horizontal)">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7412"/>
                                        </p:tgtEl>
                                        <p:attrNameLst>
                                          <p:attrName>style.visibility</p:attrName>
                                        </p:attrNameLst>
                                      </p:cBhvr>
                                      <p:to>
                                        <p:strVal val="visible"/>
                                      </p:to>
                                    </p:set>
                                    <p:animEffect transition="in" filter="randombar(horizontal)">
                                      <p:cBhvr>
                                        <p:cTn id="12" dur="500"/>
                                        <p:tgtEl>
                                          <p:spTgt spid="174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7413"/>
                                        </p:tgtEl>
                                        <p:attrNameLst>
                                          <p:attrName>style.visibility</p:attrName>
                                        </p:attrNameLst>
                                      </p:cBhvr>
                                      <p:to>
                                        <p:strVal val="visible"/>
                                      </p:to>
                                    </p:set>
                                    <p:animEffect transition="in" filter="randombar(horizontal)">
                                      <p:cBhvr>
                                        <p:cTn id="17" dur="5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2" grpId="0"/>
      <p:bldP spid="174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框 1"/>
          <p:cNvSpPr txBox="1"/>
          <p:nvPr/>
        </p:nvSpPr>
        <p:spPr>
          <a:xfrm>
            <a:off x="1214438" y="955675"/>
            <a:ext cx="1960562"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latin typeface="黑体" panose="02010609060101010101" pitchFamily="49" charset="-122"/>
                <a:ea typeface="黑体" panose="02010609060101010101" pitchFamily="49" charset="-122"/>
              </a:rPr>
              <a:t>复习导入</a:t>
            </a:r>
            <a:endParaRPr lang="zh-CN" altLang="en-US" sz="3200" b="1">
              <a:latin typeface="黑体" panose="02010609060101010101" pitchFamily="49" charset="-122"/>
              <a:ea typeface="黑体" panose="02010609060101010101" pitchFamily="49" charset="-122"/>
            </a:endParaRPr>
          </a:p>
        </p:txBody>
      </p:sp>
      <p:sp>
        <p:nvSpPr>
          <p:cNvPr id="18435" name="标题 1"/>
          <p:cNvSpPr txBox="1"/>
          <p:nvPr/>
        </p:nvSpPr>
        <p:spPr>
          <a:xfrm>
            <a:off x="2273300" y="71438"/>
            <a:ext cx="4791075" cy="777875"/>
          </a:xfrm>
          <a:prstGeom prst="rect">
            <a:avLst/>
          </a:prstGeom>
          <a:noFill/>
          <a:ln w="12700">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zh-CN" altLang="en-US" sz="4000" b="1">
                <a:latin typeface="楷体" panose="02010609060101010101" pitchFamily="49" charset="-122"/>
                <a:ea typeface="楷体" panose="02010609060101010101" pitchFamily="49" charset="-122"/>
              </a:rPr>
              <a:t>第</a:t>
            </a:r>
            <a:r>
              <a:rPr lang="en-US" altLang="zh-CN" sz="4000" b="1">
                <a:latin typeface="楷体" panose="02010609060101010101" pitchFamily="49" charset="-122"/>
                <a:ea typeface="楷体" panose="02010609060101010101" pitchFamily="49" charset="-122"/>
              </a:rPr>
              <a:t>2</a:t>
            </a:r>
            <a:r>
              <a:rPr lang="zh-CN" altLang="en-US" sz="4000" b="1">
                <a:latin typeface="楷体" panose="02010609060101010101" pitchFamily="49" charset="-122"/>
                <a:ea typeface="楷体" panose="02010609060101010101" pitchFamily="49" charset="-122"/>
              </a:rPr>
              <a:t>课时</a:t>
            </a:r>
            <a:endParaRPr lang="zh-CN" altLang="en-US" sz="4000" b="1">
              <a:latin typeface="楷体" panose="02010609060101010101" pitchFamily="49" charset="-122"/>
              <a:ea typeface="楷体" panose="02010609060101010101" pitchFamily="49" charset="-122"/>
            </a:endParaRPr>
          </a:p>
        </p:txBody>
      </p:sp>
      <p:sp>
        <p:nvSpPr>
          <p:cNvPr id="18436" name="文本框 10"/>
          <p:cNvSpPr txBox="1"/>
          <p:nvPr/>
        </p:nvSpPr>
        <p:spPr>
          <a:xfrm>
            <a:off x="1214438" y="1890713"/>
            <a:ext cx="6908800" cy="14351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457200" lvl="0" indent="-457200" eaLnBrk="1" hangingPunct="1">
              <a:lnSpc>
                <a:spcPct val="130000"/>
              </a:lnSpc>
              <a:spcBef>
                <a:spcPts val="1200"/>
              </a:spcBef>
              <a:buFont typeface="Wingdings" panose="05000000000000000000" pitchFamily="2" charset="2"/>
              <a:buChar char="n"/>
            </a:pPr>
            <a:r>
              <a:rPr lang="zh-CN" altLang="en-US" sz="3200" b="1">
                <a:latin typeface="宋体" panose="02010600030101010101" pitchFamily="2" charset="-122"/>
              </a:rPr>
              <a:t>指名读课文。</a:t>
            </a:r>
            <a:endParaRPr lang="zh-CN" altLang="en-US" sz="3200" b="1">
              <a:latin typeface="宋体" panose="02010600030101010101" pitchFamily="2" charset="-122"/>
            </a:endParaRPr>
          </a:p>
          <a:p>
            <a:pPr marL="457200" lvl="0" indent="-457200" eaLnBrk="1" hangingPunct="1">
              <a:lnSpc>
                <a:spcPct val="130000"/>
              </a:lnSpc>
              <a:spcBef>
                <a:spcPts val="1200"/>
              </a:spcBef>
              <a:buFont typeface="Wingdings" panose="05000000000000000000" pitchFamily="2" charset="2"/>
              <a:buChar char="n"/>
            </a:pPr>
            <a:r>
              <a:rPr lang="zh-CN" altLang="en-US" sz="3200" b="1">
                <a:latin typeface="宋体" panose="02010600030101010101" pitchFamily="2" charset="-122"/>
              </a:rPr>
              <a:t>大概讲述课文的内容。</a:t>
            </a:r>
            <a:endParaRPr lang="zh-CN" altLang="en-US" sz="32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randombar(horizontal)">
                                      <p:cBhvr>
                                        <p:cTn id="7"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框 1"/>
          <p:cNvSpPr txBox="1"/>
          <p:nvPr/>
        </p:nvSpPr>
        <p:spPr>
          <a:xfrm>
            <a:off x="3670300" y="98425"/>
            <a:ext cx="196056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latin typeface="黑体" panose="02010609060101010101" pitchFamily="49" charset="-122"/>
                <a:ea typeface="黑体" panose="02010609060101010101" pitchFamily="49" charset="-122"/>
              </a:rPr>
              <a:t>品读课文</a:t>
            </a:r>
            <a:endParaRPr lang="zh-CN" altLang="en-US" sz="3200" b="1">
              <a:latin typeface="黑体" panose="02010609060101010101" pitchFamily="49" charset="-122"/>
              <a:ea typeface="黑体" panose="02010609060101010101" pitchFamily="49" charset="-122"/>
            </a:endParaRPr>
          </a:p>
        </p:txBody>
      </p:sp>
      <p:sp>
        <p:nvSpPr>
          <p:cNvPr id="19459" name="文本框 10"/>
          <p:cNvSpPr txBox="1"/>
          <p:nvPr/>
        </p:nvSpPr>
        <p:spPr>
          <a:xfrm>
            <a:off x="539750" y="1828800"/>
            <a:ext cx="8062913" cy="12811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30000"/>
              </a:lnSpc>
              <a:spcBef>
                <a:spcPts val="1200"/>
              </a:spcBef>
            </a:pPr>
            <a:r>
              <a:rPr lang="zh-CN" altLang="en-US" sz="3200" b="1">
                <a:latin typeface="宋体" panose="02010600030101010101" pitchFamily="2" charset="-122"/>
              </a:rPr>
              <a:t>    齐读课文，找出作者描述心目中的中国的句子。</a:t>
            </a:r>
            <a:endParaRPr lang="zh-CN" altLang="en-US" sz="32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randombar(horizontal)">
                                      <p:cBhvr>
                                        <p:cTn id="7"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文本框 1"/>
          <p:cNvSpPr txBox="1"/>
          <p:nvPr/>
        </p:nvSpPr>
        <p:spPr>
          <a:xfrm>
            <a:off x="596900" y="2012950"/>
            <a:ext cx="7997825" cy="24558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spcBef>
                <a:spcPts val="1200"/>
              </a:spcBef>
            </a:pPr>
            <a:r>
              <a:rPr lang="zh-CN" altLang="en-US" sz="3200" b="1">
                <a:latin typeface="楷体" panose="02010609060101010101" pitchFamily="49" charset="-122"/>
                <a:ea typeface="楷体" panose="02010609060101010101" pitchFamily="49" charset="-122"/>
              </a:rPr>
              <a:t>    少年智则国智，少年富则国富，少年强则国强，少年独立则国独立，少年自由则国自由，少年进步则国进步，少年胜于欧洲则国胜于欧洲，少年雄于地球则国雄于地球。</a:t>
            </a:r>
            <a:endParaRPr lang="zh-CN" altLang="en-US" sz="3200" b="1">
              <a:latin typeface="宋体" panose="02010600030101010101" pitchFamily="2" charset="-122"/>
            </a:endParaRPr>
          </a:p>
        </p:txBody>
      </p:sp>
      <p:sp>
        <p:nvSpPr>
          <p:cNvPr id="20483" name="文本框 2"/>
          <p:cNvSpPr txBox="1"/>
          <p:nvPr/>
        </p:nvSpPr>
        <p:spPr>
          <a:xfrm>
            <a:off x="596900" y="731838"/>
            <a:ext cx="7997825" cy="11953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spcBef>
                <a:spcPts val="1200"/>
              </a:spcBef>
            </a:pPr>
            <a:r>
              <a:rPr lang="zh-CN" altLang="en-US" sz="3200" b="1">
                <a:latin typeface="宋体" panose="02010600030101010101" pitchFamily="2" charset="-122"/>
              </a:rPr>
              <a:t>    从这段话中你读懂了什么？作者心中的中国是一个怎样的中国？</a:t>
            </a:r>
            <a:endParaRPr lang="zh-CN" altLang="en-US" sz="32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randombar(horizontal)">
                                      <p:cBhvr>
                                        <p:cTn id="7" dur="500"/>
                                        <p:tgtEl>
                                          <p:spTgt spid="2048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483"/>
                                        </p:tgtEl>
                                        <p:attrNameLst>
                                          <p:attrName>style.visibility</p:attrName>
                                        </p:attrNameLst>
                                      </p:cBhvr>
                                      <p:to>
                                        <p:strVal val="visible"/>
                                      </p:to>
                                    </p:set>
                                    <p:animEffect transition="in" filter="randombar(horizontal)">
                                      <p:cBhvr>
                                        <p:cTn id="12" dur="5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矩形 2"/>
          <p:cNvSpPr/>
          <p:nvPr/>
        </p:nvSpPr>
        <p:spPr>
          <a:xfrm>
            <a:off x="1588" y="1012825"/>
            <a:ext cx="9142412" cy="1909763"/>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hangingPunct="0"/>
            <a:endParaRPr lang="zh-CN" altLang="en-US">
              <a:solidFill>
                <a:srgbClr val="FFFFFF"/>
              </a:solidFill>
              <a:latin typeface="等线" pitchFamily="2" charset="-122"/>
              <a:ea typeface="等线" pitchFamily="2" charset="-122"/>
            </a:endParaRPr>
          </a:p>
        </p:txBody>
      </p:sp>
      <p:sp>
        <p:nvSpPr>
          <p:cNvPr id="21507" name="文本框 1"/>
          <p:cNvSpPr txBox="1"/>
          <p:nvPr/>
        </p:nvSpPr>
        <p:spPr>
          <a:xfrm>
            <a:off x="839788" y="1012825"/>
            <a:ext cx="7913687" cy="17859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spcBef>
                <a:spcPts val="600"/>
              </a:spcBef>
            </a:pPr>
            <a:r>
              <a:rPr lang="zh-CN" altLang="en-US" sz="3200" b="1">
                <a:solidFill>
                  <a:srgbClr val="0066CC"/>
                </a:solidFill>
                <a:latin typeface="楷体" panose="02010609060101010101" pitchFamily="49" charset="-122"/>
                <a:ea typeface="楷体" panose="02010609060101010101" pitchFamily="49" charset="-122"/>
              </a:rPr>
              <a:t>    作者心目中的中国是一个</a:t>
            </a:r>
            <a:r>
              <a:rPr lang="zh-CN" altLang="en-US" sz="3200" b="1">
                <a:solidFill>
                  <a:srgbClr val="C00000"/>
                </a:solidFill>
                <a:latin typeface="楷体" panose="02010609060101010101" pitchFamily="49" charset="-122"/>
                <a:ea typeface="楷体" panose="02010609060101010101" pitchFamily="49" charset="-122"/>
              </a:rPr>
              <a:t>智慧、富有、强大、独立、自由、进步、胜于欧洲、雄于地球</a:t>
            </a:r>
            <a:r>
              <a:rPr lang="zh-CN" altLang="en-US" sz="3200" b="1">
                <a:solidFill>
                  <a:srgbClr val="0066CC"/>
                </a:solidFill>
                <a:latin typeface="楷体" panose="02010609060101010101" pitchFamily="49" charset="-122"/>
                <a:ea typeface="楷体" panose="02010609060101010101" pitchFamily="49" charset="-122"/>
              </a:rPr>
              <a:t>的中国。</a:t>
            </a:r>
            <a:endParaRPr lang="zh-CN" altLang="en-US" sz="3200" b="1">
              <a:solidFill>
                <a:srgbClr val="0066CC"/>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randombar(horizontal)">
                                      <p:cBhvr>
                                        <p:cTn id="7" dur="500"/>
                                        <p:tgtEl>
                                          <p:spTgt spid="215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框 1"/>
          <p:cNvSpPr txBox="1"/>
          <p:nvPr/>
        </p:nvSpPr>
        <p:spPr>
          <a:xfrm>
            <a:off x="663575" y="1008063"/>
            <a:ext cx="7683500" cy="29686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spcBef>
                <a:spcPts val="1200"/>
              </a:spcBef>
            </a:pPr>
            <a:r>
              <a:rPr lang="zh-CN" altLang="en-US" sz="3200" b="1">
                <a:latin typeface="楷体" panose="02010609060101010101" pitchFamily="49" charset="-122"/>
                <a:ea typeface="楷体" panose="02010609060101010101" pitchFamily="49" charset="-122"/>
              </a:rPr>
              <a:t>    少年智则国智，少年富则国富，少年强则国强，少年独立则国独立，少年自由则国自由，少年进步则国进步，少年胜于欧洲则国胜于欧洲，少年雄于地球则国雄于地球。</a:t>
            </a:r>
            <a:endParaRPr lang="zh-CN" altLang="en-US" sz="3200" b="1">
              <a:latin typeface="宋体" panose="02010600030101010101" pitchFamily="2" charset="-122"/>
            </a:endParaRPr>
          </a:p>
        </p:txBody>
      </p:sp>
      <p:sp>
        <p:nvSpPr>
          <p:cNvPr id="22531" name="文本框 2"/>
          <p:cNvSpPr txBox="1"/>
          <p:nvPr/>
        </p:nvSpPr>
        <p:spPr>
          <a:xfrm>
            <a:off x="663575" y="123825"/>
            <a:ext cx="7242175" cy="604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spcBef>
                <a:spcPts val="1200"/>
              </a:spcBef>
            </a:pPr>
            <a:r>
              <a:rPr lang="zh-CN" altLang="en-US" sz="3200" b="1">
                <a:latin typeface="宋体" panose="02010600030101010101" pitchFamily="2" charset="-122"/>
              </a:rPr>
              <a:t>    这句话在表达上有哪些特点？</a:t>
            </a:r>
            <a:endParaRPr lang="zh-CN" altLang="en-US" sz="3200" b="1">
              <a:latin typeface="宋体" panose="02010600030101010101" pitchFamily="2" charset="-122"/>
            </a:endParaRPr>
          </a:p>
        </p:txBody>
      </p:sp>
      <p:sp>
        <p:nvSpPr>
          <p:cNvPr id="22532" name="文本框 3"/>
          <p:cNvSpPr txBox="1"/>
          <p:nvPr/>
        </p:nvSpPr>
        <p:spPr>
          <a:xfrm>
            <a:off x="663575" y="1012825"/>
            <a:ext cx="7683500" cy="29686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spcBef>
                <a:spcPts val="1200"/>
              </a:spcBef>
            </a:pPr>
            <a:r>
              <a:rPr lang="zh-CN" altLang="en-US" sz="3200" b="1">
                <a:latin typeface="楷体" panose="02010609060101010101" pitchFamily="49" charset="-122"/>
                <a:ea typeface="楷体" panose="02010609060101010101" pitchFamily="49" charset="-122"/>
              </a:rPr>
              <a:t>    少年</a:t>
            </a:r>
            <a:r>
              <a:rPr lang="zh-CN" altLang="en-US" sz="3200" b="1">
                <a:solidFill>
                  <a:srgbClr val="FF0000"/>
                </a:solidFill>
                <a:latin typeface="楷体" panose="02010609060101010101" pitchFamily="49" charset="-122"/>
                <a:ea typeface="楷体" panose="02010609060101010101" pitchFamily="49" charset="-122"/>
              </a:rPr>
              <a:t>智</a:t>
            </a:r>
            <a:r>
              <a:rPr lang="zh-CN" altLang="en-US" sz="3200" b="1">
                <a:latin typeface="楷体" panose="02010609060101010101" pitchFamily="49" charset="-122"/>
                <a:ea typeface="楷体" panose="02010609060101010101" pitchFamily="49" charset="-122"/>
              </a:rPr>
              <a:t>则国智，少年</a:t>
            </a:r>
            <a:r>
              <a:rPr lang="zh-CN" altLang="en-US" sz="3200" b="1">
                <a:solidFill>
                  <a:srgbClr val="FF0000"/>
                </a:solidFill>
                <a:latin typeface="楷体" panose="02010609060101010101" pitchFamily="49" charset="-122"/>
                <a:ea typeface="楷体" panose="02010609060101010101" pitchFamily="49" charset="-122"/>
              </a:rPr>
              <a:t>富</a:t>
            </a:r>
            <a:r>
              <a:rPr lang="zh-CN" altLang="en-US" sz="3200" b="1">
                <a:latin typeface="楷体" panose="02010609060101010101" pitchFamily="49" charset="-122"/>
                <a:ea typeface="楷体" panose="02010609060101010101" pitchFamily="49" charset="-122"/>
              </a:rPr>
              <a:t>则国富，少年</a:t>
            </a:r>
            <a:r>
              <a:rPr lang="zh-CN" altLang="en-US" sz="3200" b="1">
                <a:solidFill>
                  <a:srgbClr val="FF0000"/>
                </a:solidFill>
                <a:latin typeface="楷体" panose="02010609060101010101" pitchFamily="49" charset="-122"/>
                <a:ea typeface="楷体" panose="02010609060101010101" pitchFamily="49" charset="-122"/>
              </a:rPr>
              <a:t>强</a:t>
            </a:r>
            <a:r>
              <a:rPr lang="zh-CN" altLang="en-US" sz="3200" b="1">
                <a:latin typeface="楷体" panose="02010609060101010101" pitchFamily="49" charset="-122"/>
                <a:ea typeface="楷体" panose="02010609060101010101" pitchFamily="49" charset="-122"/>
              </a:rPr>
              <a:t>则国强，少年</a:t>
            </a:r>
            <a:r>
              <a:rPr lang="zh-CN" altLang="en-US" sz="3200" b="1">
                <a:solidFill>
                  <a:srgbClr val="FF0000"/>
                </a:solidFill>
                <a:latin typeface="楷体" panose="02010609060101010101" pitchFamily="49" charset="-122"/>
                <a:ea typeface="楷体" panose="02010609060101010101" pitchFamily="49" charset="-122"/>
              </a:rPr>
              <a:t>独立</a:t>
            </a:r>
            <a:r>
              <a:rPr lang="zh-CN" altLang="en-US" sz="3200" b="1">
                <a:latin typeface="楷体" panose="02010609060101010101" pitchFamily="49" charset="-122"/>
                <a:ea typeface="楷体" panose="02010609060101010101" pitchFamily="49" charset="-122"/>
              </a:rPr>
              <a:t>则国独立，少年</a:t>
            </a:r>
            <a:r>
              <a:rPr lang="zh-CN" altLang="en-US" sz="3200" b="1">
                <a:solidFill>
                  <a:srgbClr val="FF0000"/>
                </a:solidFill>
                <a:latin typeface="楷体" panose="02010609060101010101" pitchFamily="49" charset="-122"/>
                <a:ea typeface="楷体" panose="02010609060101010101" pitchFamily="49" charset="-122"/>
              </a:rPr>
              <a:t>自由</a:t>
            </a:r>
            <a:r>
              <a:rPr lang="zh-CN" altLang="en-US" sz="3200" b="1">
                <a:latin typeface="楷体" panose="02010609060101010101" pitchFamily="49" charset="-122"/>
                <a:ea typeface="楷体" panose="02010609060101010101" pitchFamily="49" charset="-122"/>
              </a:rPr>
              <a:t>则国自由，少年</a:t>
            </a:r>
            <a:r>
              <a:rPr lang="zh-CN" altLang="en-US" sz="3200" b="1">
                <a:solidFill>
                  <a:srgbClr val="FF0000"/>
                </a:solidFill>
                <a:latin typeface="楷体" panose="02010609060101010101" pitchFamily="49" charset="-122"/>
                <a:ea typeface="楷体" panose="02010609060101010101" pitchFamily="49" charset="-122"/>
              </a:rPr>
              <a:t>进步</a:t>
            </a:r>
            <a:r>
              <a:rPr lang="zh-CN" altLang="en-US" sz="3200" b="1">
                <a:latin typeface="楷体" panose="02010609060101010101" pitchFamily="49" charset="-122"/>
                <a:ea typeface="楷体" panose="02010609060101010101" pitchFamily="49" charset="-122"/>
              </a:rPr>
              <a:t>则国进步，少年</a:t>
            </a:r>
            <a:r>
              <a:rPr lang="zh-CN" altLang="en-US" sz="3200" b="1">
                <a:solidFill>
                  <a:srgbClr val="FF0000"/>
                </a:solidFill>
                <a:latin typeface="楷体" panose="02010609060101010101" pitchFamily="49" charset="-122"/>
                <a:ea typeface="楷体" panose="02010609060101010101" pitchFamily="49" charset="-122"/>
              </a:rPr>
              <a:t>胜于欧洲</a:t>
            </a:r>
            <a:r>
              <a:rPr lang="zh-CN" altLang="en-US" sz="3200" b="1">
                <a:latin typeface="楷体" panose="02010609060101010101" pitchFamily="49" charset="-122"/>
                <a:ea typeface="楷体" panose="02010609060101010101" pitchFamily="49" charset="-122"/>
              </a:rPr>
              <a:t>则国胜于欧洲，少年</a:t>
            </a:r>
            <a:r>
              <a:rPr lang="zh-CN" altLang="en-US" sz="3200" b="1">
                <a:solidFill>
                  <a:srgbClr val="FF0000"/>
                </a:solidFill>
                <a:latin typeface="楷体" panose="02010609060101010101" pitchFamily="49" charset="-122"/>
                <a:ea typeface="楷体" panose="02010609060101010101" pitchFamily="49" charset="-122"/>
              </a:rPr>
              <a:t>雄于地球</a:t>
            </a:r>
            <a:r>
              <a:rPr lang="zh-CN" altLang="en-US" sz="3200" b="1">
                <a:latin typeface="楷体" panose="02010609060101010101" pitchFamily="49" charset="-122"/>
                <a:ea typeface="楷体" panose="02010609060101010101" pitchFamily="49" charset="-122"/>
              </a:rPr>
              <a:t>则国雄于地球。</a:t>
            </a:r>
            <a:endParaRPr lang="zh-CN" altLang="en-US" sz="3200" b="1">
              <a:latin typeface="宋体" panose="02010600030101010101" pitchFamily="2" charset="-122"/>
            </a:endParaRPr>
          </a:p>
        </p:txBody>
      </p:sp>
      <p:sp>
        <p:nvSpPr>
          <p:cNvPr id="22533" name="文本框 4"/>
          <p:cNvSpPr txBox="1"/>
          <p:nvPr/>
        </p:nvSpPr>
        <p:spPr>
          <a:xfrm>
            <a:off x="2635250" y="3635375"/>
            <a:ext cx="1444625" cy="6238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lnSpc>
                <a:spcPct val="120000"/>
              </a:lnSpc>
            </a:pPr>
            <a:r>
              <a:rPr lang="zh-CN" altLang="en-US" sz="3200" b="1">
                <a:solidFill>
                  <a:srgbClr val="C00000"/>
                </a:solidFill>
              </a:rPr>
              <a:t>排比</a:t>
            </a:r>
            <a:endParaRPr lang="zh-CN" altLang="en-US" sz="3200" b="1">
              <a:solidFill>
                <a:srgbClr val="C00000"/>
              </a:solidFill>
            </a:endParaRPr>
          </a:p>
        </p:txBody>
      </p:sp>
      <p:sp>
        <p:nvSpPr>
          <p:cNvPr id="22534" name="文本框 5"/>
          <p:cNvSpPr txBox="1"/>
          <p:nvPr/>
        </p:nvSpPr>
        <p:spPr>
          <a:xfrm>
            <a:off x="4090988" y="3635375"/>
            <a:ext cx="3871912" cy="6254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lnSpc>
                <a:spcPct val="120000"/>
              </a:lnSpc>
            </a:pPr>
            <a:r>
              <a:rPr lang="zh-CN" altLang="en-US" sz="3200" b="1">
                <a:solidFill>
                  <a:srgbClr val="C00000"/>
                </a:solidFill>
              </a:rPr>
              <a:t>句意步步推进</a:t>
            </a:r>
            <a:endParaRPr lang="zh-CN" altLang="en-US" sz="3200" b="1">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randombar(horizontal)">
                                      <p:cBhvr>
                                        <p:cTn id="7" dur="5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2531"/>
                                        </p:tgtEl>
                                        <p:attrNameLst>
                                          <p:attrName>style.visibility</p:attrName>
                                        </p:attrNameLst>
                                      </p:cBhvr>
                                      <p:to>
                                        <p:strVal val="visible"/>
                                      </p:to>
                                    </p:set>
                                    <p:animEffect transition="in" filter="randombar(horizontal)">
                                      <p:cBhvr>
                                        <p:cTn id="12" dur="500"/>
                                        <p:tgtEl>
                                          <p:spTgt spid="2253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2532"/>
                                        </p:tgtEl>
                                        <p:attrNameLst>
                                          <p:attrName>style.visibility</p:attrName>
                                        </p:attrNameLst>
                                      </p:cBhvr>
                                      <p:to>
                                        <p:strVal val="visible"/>
                                      </p:to>
                                    </p:set>
                                    <p:animEffect transition="in" filter="randombar(horizontal)">
                                      <p:cBhvr>
                                        <p:cTn id="17" dur="500"/>
                                        <p:tgtEl>
                                          <p:spTgt spid="2253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2533"/>
                                        </p:tgtEl>
                                        <p:attrNameLst>
                                          <p:attrName>style.visibility</p:attrName>
                                        </p:attrNameLst>
                                      </p:cBhvr>
                                      <p:to>
                                        <p:strVal val="visible"/>
                                      </p:to>
                                    </p:set>
                                    <p:animEffect transition="in" filter="fade">
                                      <p:cBhvr>
                                        <p:cTn id="22" dur="500"/>
                                        <p:tgtEl>
                                          <p:spTgt spid="22533"/>
                                        </p:tgtEl>
                                      </p:cBhvr>
                                    </p:animEffect>
                                    <p:anim calcmode="lin" valueType="num">
                                      <p:cBhvr>
                                        <p:cTn id="23" dur="500" fill="hold"/>
                                        <p:tgtEl>
                                          <p:spTgt spid="22533"/>
                                        </p:tgtEl>
                                        <p:attrNameLst>
                                          <p:attrName>ppt_x</p:attrName>
                                        </p:attrNameLst>
                                      </p:cBhvr>
                                      <p:tavLst>
                                        <p:tav tm="0">
                                          <p:val>
                                            <p:strVal val="#ppt_x"/>
                                          </p:val>
                                        </p:tav>
                                        <p:tav tm="100000">
                                          <p:val>
                                            <p:strVal val="#ppt_x"/>
                                          </p:val>
                                        </p:tav>
                                      </p:tavLst>
                                    </p:anim>
                                    <p:anim calcmode="lin" valueType="num">
                                      <p:cBhvr>
                                        <p:cTn id="24" dur="500" fill="hold"/>
                                        <p:tgtEl>
                                          <p:spTgt spid="2253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2534"/>
                                        </p:tgtEl>
                                        <p:attrNameLst>
                                          <p:attrName>style.visibility</p:attrName>
                                        </p:attrNameLst>
                                      </p:cBhvr>
                                      <p:to>
                                        <p:strVal val="visible"/>
                                      </p:to>
                                    </p:set>
                                    <p:animEffect transition="in" filter="fade">
                                      <p:cBhvr>
                                        <p:cTn id="29" dur="500"/>
                                        <p:tgtEl>
                                          <p:spTgt spid="22534"/>
                                        </p:tgtEl>
                                      </p:cBhvr>
                                    </p:animEffect>
                                    <p:anim calcmode="lin" valueType="num">
                                      <p:cBhvr>
                                        <p:cTn id="30" dur="500" fill="hold"/>
                                        <p:tgtEl>
                                          <p:spTgt spid="22534"/>
                                        </p:tgtEl>
                                        <p:attrNameLst>
                                          <p:attrName>ppt_x</p:attrName>
                                        </p:attrNameLst>
                                      </p:cBhvr>
                                      <p:tavLst>
                                        <p:tav tm="0">
                                          <p:val>
                                            <p:strVal val="#ppt_x"/>
                                          </p:val>
                                        </p:tav>
                                        <p:tav tm="100000">
                                          <p:val>
                                            <p:strVal val="#ppt_x"/>
                                          </p:val>
                                        </p:tav>
                                      </p:tavLst>
                                    </p:anim>
                                    <p:anim calcmode="lin" valueType="num">
                                      <p:cBhvr>
                                        <p:cTn id="31" dur="500" fill="hold"/>
                                        <p:tgtEl>
                                          <p:spTgt spid="225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1" grpId="0"/>
      <p:bldP spid="22532" grpId="0"/>
      <p:bldP spid="22533" grpId="0"/>
      <p:bldP spid="225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文本框 1"/>
          <p:cNvSpPr txBox="1"/>
          <p:nvPr/>
        </p:nvSpPr>
        <p:spPr>
          <a:xfrm>
            <a:off x="660400" y="906463"/>
            <a:ext cx="8145463" cy="6413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30000"/>
              </a:lnSpc>
              <a:spcBef>
                <a:spcPts val="600"/>
              </a:spcBef>
            </a:pPr>
            <a:r>
              <a:rPr lang="zh-CN" altLang="en-US" sz="3200" b="1">
                <a:latin typeface="宋体" panose="02010600030101010101" pitchFamily="2" charset="-122"/>
              </a:rPr>
              <a:t>读一读这段话，说说你的感受。再试着背诵。</a:t>
            </a:r>
            <a:endParaRPr lang="zh-CN" altLang="en-US" sz="3200" b="1">
              <a:latin typeface="宋体" panose="02010600030101010101" pitchFamily="2" charset="-122"/>
            </a:endParaRPr>
          </a:p>
        </p:txBody>
      </p:sp>
      <p:sp>
        <p:nvSpPr>
          <p:cNvPr id="23555" name="文本框 3"/>
          <p:cNvSpPr txBox="1"/>
          <p:nvPr/>
        </p:nvSpPr>
        <p:spPr>
          <a:xfrm>
            <a:off x="776288" y="1746250"/>
            <a:ext cx="7913687" cy="23463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457200" lvl="0" indent="-457200" eaLnBrk="1" hangingPunct="1">
              <a:lnSpc>
                <a:spcPct val="150000"/>
              </a:lnSpc>
              <a:spcBef>
                <a:spcPts val="1200"/>
              </a:spcBef>
              <a:buFont typeface="Wingdings" panose="05000000000000000000" pitchFamily="2" charset="2"/>
              <a:buChar char="Ø"/>
            </a:pPr>
            <a:r>
              <a:rPr lang="zh-CN" altLang="en-US" sz="3200" b="1">
                <a:solidFill>
                  <a:srgbClr val="0066CC"/>
                </a:solidFill>
                <a:latin typeface="楷体" panose="02010609060101010101" pitchFamily="49" charset="-122"/>
                <a:ea typeface="楷体" panose="02010609060101010101" pitchFamily="49" charset="-122"/>
              </a:rPr>
              <a:t>这段话充满了少年的自豪感。</a:t>
            </a:r>
            <a:endParaRPr lang="en-US" altLang="zh-CN" sz="3200" b="1">
              <a:solidFill>
                <a:srgbClr val="0066CC"/>
              </a:solidFill>
              <a:latin typeface="楷体" panose="02010609060101010101" pitchFamily="49" charset="-122"/>
              <a:ea typeface="楷体" panose="02010609060101010101" pitchFamily="49" charset="-122"/>
            </a:endParaRPr>
          </a:p>
          <a:p>
            <a:pPr marL="457200" lvl="0" indent="-457200" eaLnBrk="1" hangingPunct="1">
              <a:lnSpc>
                <a:spcPct val="150000"/>
              </a:lnSpc>
              <a:spcBef>
                <a:spcPts val="1200"/>
              </a:spcBef>
              <a:buFont typeface="Wingdings" panose="05000000000000000000" pitchFamily="2" charset="2"/>
              <a:buChar char="Ø"/>
            </a:pPr>
            <a:r>
              <a:rPr lang="zh-CN" altLang="en-US" sz="3200" b="1">
                <a:solidFill>
                  <a:srgbClr val="0066CC"/>
                </a:solidFill>
                <a:latin typeface="楷体" panose="02010609060101010101" pitchFamily="49" charset="-122"/>
                <a:ea typeface="楷体" panose="02010609060101010101" pitchFamily="49" charset="-122"/>
              </a:rPr>
              <a:t>句子的意思层层推进，不但容易记，而且越读越有劲。</a:t>
            </a:r>
            <a:endParaRPr lang="zh-CN" altLang="en-US" sz="3200" b="1">
              <a:solidFill>
                <a:srgbClr val="0066CC"/>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randombar(horizontal)">
                                      <p:cBhvr>
                                        <p:cTn id="7" dur="5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3555">
                                            <p:txEl>
                                              <p:pRg st="0" end="0"/>
                                            </p:txEl>
                                          </p:spTgt>
                                        </p:tgtEl>
                                        <p:attrNameLst>
                                          <p:attrName>style.visibility</p:attrName>
                                        </p:attrNameLst>
                                      </p:cBhvr>
                                      <p:to>
                                        <p:strVal val="visible"/>
                                      </p:to>
                                    </p:set>
                                    <p:animEffect transition="in" filter="randombar(horizontal)">
                                      <p:cBhvr>
                                        <p:cTn id="12" dur="500"/>
                                        <p:tgtEl>
                                          <p:spTgt spid="2355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3555">
                                            <p:txEl>
                                              <p:pRg st="1" end="1"/>
                                            </p:txEl>
                                          </p:spTgt>
                                        </p:tgtEl>
                                        <p:attrNameLst>
                                          <p:attrName>style.visibility</p:attrName>
                                        </p:attrNameLst>
                                      </p:cBhvr>
                                      <p:to>
                                        <p:strVal val="visible"/>
                                      </p:to>
                                    </p:set>
                                    <p:animEffect transition="in" filter="randombar(horizontal)">
                                      <p:cBhvr>
                                        <p:cTn id="17" dur="500"/>
                                        <p:tgtEl>
                                          <p:spTgt spid="2355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文本框 1"/>
          <p:cNvSpPr txBox="1"/>
          <p:nvPr/>
        </p:nvSpPr>
        <p:spPr>
          <a:xfrm>
            <a:off x="3167063" y="296863"/>
            <a:ext cx="5375275"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latin typeface="楷体" panose="02010609060101010101" pitchFamily="49" charset="-122"/>
                <a:ea typeface="楷体" panose="02010609060101010101" pitchFamily="49" charset="-122"/>
              </a:rPr>
              <a:t>少年智则国智</a:t>
            </a:r>
            <a:endParaRPr lang="en-US" altLang="zh-CN" sz="3200" b="1">
              <a:latin typeface="楷体" panose="02010609060101010101" pitchFamily="49" charset="-122"/>
              <a:ea typeface="楷体" panose="02010609060101010101" pitchFamily="49" charset="-122"/>
            </a:endParaRPr>
          </a:p>
        </p:txBody>
      </p:sp>
      <p:sp>
        <p:nvSpPr>
          <p:cNvPr id="24579" name="文本框 2"/>
          <p:cNvSpPr txBox="1"/>
          <p:nvPr/>
        </p:nvSpPr>
        <p:spPr>
          <a:xfrm>
            <a:off x="1195388" y="296863"/>
            <a:ext cx="969962"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solidFill>
                  <a:srgbClr val="C00000"/>
                </a:solidFill>
                <a:latin typeface="楷体" panose="02010609060101010101" pitchFamily="49" charset="-122"/>
                <a:ea typeface="楷体" panose="02010609060101010101" pitchFamily="49" charset="-122"/>
              </a:rPr>
              <a:t>智</a:t>
            </a:r>
            <a:endParaRPr lang="en-US" altLang="zh-CN" sz="3200" b="1">
              <a:solidFill>
                <a:srgbClr val="C00000"/>
              </a:solidFill>
              <a:latin typeface="楷体" panose="02010609060101010101" pitchFamily="49" charset="-122"/>
              <a:ea typeface="楷体" panose="02010609060101010101" pitchFamily="49" charset="-122"/>
            </a:endParaRPr>
          </a:p>
        </p:txBody>
      </p:sp>
      <p:sp>
        <p:nvSpPr>
          <p:cNvPr id="24580" name="文本框 3"/>
          <p:cNvSpPr txBox="1"/>
          <p:nvPr/>
        </p:nvSpPr>
        <p:spPr>
          <a:xfrm>
            <a:off x="1195388" y="814388"/>
            <a:ext cx="969962"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solidFill>
                  <a:srgbClr val="C00000"/>
                </a:solidFill>
                <a:latin typeface="楷体" panose="02010609060101010101" pitchFamily="49" charset="-122"/>
                <a:ea typeface="楷体" panose="02010609060101010101" pitchFamily="49" charset="-122"/>
              </a:rPr>
              <a:t>富</a:t>
            </a:r>
            <a:endParaRPr lang="en-US" altLang="zh-CN" sz="3200" b="1">
              <a:solidFill>
                <a:srgbClr val="C00000"/>
              </a:solidFill>
              <a:latin typeface="楷体" panose="02010609060101010101" pitchFamily="49" charset="-122"/>
              <a:ea typeface="楷体" panose="02010609060101010101" pitchFamily="49" charset="-122"/>
            </a:endParaRPr>
          </a:p>
        </p:txBody>
      </p:sp>
      <p:sp>
        <p:nvSpPr>
          <p:cNvPr id="24581" name="文本框 4"/>
          <p:cNvSpPr txBox="1"/>
          <p:nvPr/>
        </p:nvSpPr>
        <p:spPr>
          <a:xfrm>
            <a:off x="1195388" y="1331913"/>
            <a:ext cx="969962"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solidFill>
                  <a:srgbClr val="C00000"/>
                </a:solidFill>
                <a:latin typeface="楷体" panose="02010609060101010101" pitchFamily="49" charset="-122"/>
                <a:ea typeface="楷体" panose="02010609060101010101" pitchFamily="49" charset="-122"/>
              </a:rPr>
              <a:t>强</a:t>
            </a:r>
            <a:endParaRPr lang="en-US" altLang="zh-CN" sz="3200" b="1">
              <a:solidFill>
                <a:srgbClr val="C00000"/>
              </a:solidFill>
              <a:latin typeface="楷体" panose="02010609060101010101" pitchFamily="49" charset="-122"/>
              <a:ea typeface="楷体" panose="02010609060101010101" pitchFamily="49" charset="-122"/>
            </a:endParaRPr>
          </a:p>
        </p:txBody>
      </p:sp>
      <p:sp>
        <p:nvSpPr>
          <p:cNvPr id="24582" name="文本框 5"/>
          <p:cNvSpPr txBox="1"/>
          <p:nvPr/>
        </p:nvSpPr>
        <p:spPr>
          <a:xfrm>
            <a:off x="1195388" y="1847850"/>
            <a:ext cx="1293812" cy="5857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solidFill>
                  <a:srgbClr val="C00000"/>
                </a:solidFill>
                <a:latin typeface="楷体" panose="02010609060101010101" pitchFamily="49" charset="-122"/>
                <a:ea typeface="楷体" panose="02010609060101010101" pitchFamily="49" charset="-122"/>
              </a:rPr>
              <a:t>独立</a:t>
            </a:r>
            <a:endParaRPr lang="en-US" altLang="zh-CN" sz="3200" b="1">
              <a:solidFill>
                <a:srgbClr val="C00000"/>
              </a:solidFill>
              <a:latin typeface="楷体" panose="02010609060101010101" pitchFamily="49" charset="-122"/>
              <a:ea typeface="楷体" panose="02010609060101010101" pitchFamily="49" charset="-122"/>
            </a:endParaRPr>
          </a:p>
        </p:txBody>
      </p:sp>
      <p:sp>
        <p:nvSpPr>
          <p:cNvPr id="24583" name="文本框 6"/>
          <p:cNvSpPr txBox="1"/>
          <p:nvPr/>
        </p:nvSpPr>
        <p:spPr>
          <a:xfrm>
            <a:off x="1195388" y="2365375"/>
            <a:ext cx="1293812" cy="5857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solidFill>
                  <a:srgbClr val="C00000"/>
                </a:solidFill>
                <a:latin typeface="楷体" panose="02010609060101010101" pitchFamily="49" charset="-122"/>
                <a:ea typeface="楷体" panose="02010609060101010101" pitchFamily="49" charset="-122"/>
              </a:rPr>
              <a:t>自由</a:t>
            </a:r>
            <a:endParaRPr lang="en-US" altLang="zh-CN" sz="3200" b="1">
              <a:solidFill>
                <a:srgbClr val="C00000"/>
              </a:solidFill>
              <a:latin typeface="楷体" panose="02010609060101010101" pitchFamily="49" charset="-122"/>
              <a:ea typeface="楷体" panose="02010609060101010101" pitchFamily="49" charset="-122"/>
            </a:endParaRPr>
          </a:p>
        </p:txBody>
      </p:sp>
      <p:sp>
        <p:nvSpPr>
          <p:cNvPr id="24584" name="文本框 7"/>
          <p:cNvSpPr txBox="1"/>
          <p:nvPr/>
        </p:nvSpPr>
        <p:spPr>
          <a:xfrm>
            <a:off x="1195388" y="2882900"/>
            <a:ext cx="1293812" cy="5857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solidFill>
                  <a:srgbClr val="C00000"/>
                </a:solidFill>
                <a:latin typeface="楷体" panose="02010609060101010101" pitchFamily="49" charset="-122"/>
                <a:ea typeface="楷体" panose="02010609060101010101" pitchFamily="49" charset="-122"/>
              </a:rPr>
              <a:t>进步</a:t>
            </a:r>
            <a:endParaRPr lang="zh-CN" altLang="en-US" sz="3200" b="1">
              <a:solidFill>
                <a:srgbClr val="C00000"/>
              </a:solidFill>
              <a:latin typeface="宋体" panose="02010600030101010101" pitchFamily="2" charset="-122"/>
            </a:endParaRPr>
          </a:p>
        </p:txBody>
      </p:sp>
      <p:sp>
        <p:nvSpPr>
          <p:cNvPr id="24585" name="文本框 8"/>
          <p:cNvSpPr txBox="1"/>
          <p:nvPr/>
        </p:nvSpPr>
        <p:spPr>
          <a:xfrm>
            <a:off x="1195388" y="3400425"/>
            <a:ext cx="2062162" cy="5857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solidFill>
                  <a:srgbClr val="C00000"/>
                </a:solidFill>
                <a:latin typeface="楷体" panose="02010609060101010101" pitchFamily="49" charset="-122"/>
                <a:ea typeface="楷体" panose="02010609060101010101" pitchFamily="49" charset="-122"/>
              </a:rPr>
              <a:t>胜于欧洲</a:t>
            </a:r>
            <a:endParaRPr lang="en-US" altLang="zh-CN" sz="3200" b="1">
              <a:solidFill>
                <a:srgbClr val="C00000"/>
              </a:solidFill>
              <a:latin typeface="楷体" panose="02010609060101010101" pitchFamily="49" charset="-122"/>
              <a:ea typeface="楷体" panose="02010609060101010101" pitchFamily="49" charset="-122"/>
            </a:endParaRPr>
          </a:p>
        </p:txBody>
      </p:sp>
      <p:sp>
        <p:nvSpPr>
          <p:cNvPr id="24586" name="文本框 9"/>
          <p:cNvSpPr txBox="1"/>
          <p:nvPr/>
        </p:nvSpPr>
        <p:spPr>
          <a:xfrm>
            <a:off x="1195388" y="3917950"/>
            <a:ext cx="2062162" cy="5857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solidFill>
                  <a:srgbClr val="C00000"/>
                </a:solidFill>
                <a:latin typeface="楷体" panose="02010609060101010101" pitchFamily="49" charset="-122"/>
                <a:ea typeface="楷体" panose="02010609060101010101" pitchFamily="49" charset="-122"/>
              </a:rPr>
              <a:t>雄于地球</a:t>
            </a:r>
            <a:endParaRPr lang="zh-CN" altLang="en-US" sz="3200" b="1">
              <a:solidFill>
                <a:srgbClr val="C00000"/>
              </a:solidFill>
              <a:latin typeface="宋体" panose="02010600030101010101" pitchFamily="2" charset="-122"/>
            </a:endParaRPr>
          </a:p>
        </p:txBody>
      </p:sp>
      <p:sp>
        <p:nvSpPr>
          <p:cNvPr id="24587" name="文本框 10"/>
          <p:cNvSpPr txBox="1"/>
          <p:nvPr/>
        </p:nvSpPr>
        <p:spPr>
          <a:xfrm>
            <a:off x="3167063" y="814388"/>
            <a:ext cx="5375275"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latin typeface="楷体" panose="02010609060101010101" pitchFamily="49" charset="-122"/>
                <a:ea typeface="楷体" panose="02010609060101010101" pitchFamily="49" charset="-122"/>
              </a:rPr>
              <a:t>少年富则国富</a:t>
            </a:r>
            <a:endParaRPr lang="en-US" altLang="zh-CN" sz="3200" b="1">
              <a:latin typeface="楷体" panose="02010609060101010101" pitchFamily="49" charset="-122"/>
              <a:ea typeface="楷体" panose="02010609060101010101" pitchFamily="49" charset="-122"/>
            </a:endParaRPr>
          </a:p>
        </p:txBody>
      </p:sp>
      <p:sp>
        <p:nvSpPr>
          <p:cNvPr id="24588" name="文本框 11"/>
          <p:cNvSpPr txBox="1"/>
          <p:nvPr/>
        </p:nvSpPr>
        <p:spPr>
          <a:xfrm>
            <a:off x="3167063" y="1331913"/>
            <a:ext cx="5375275"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latin typeface="楷体" panose="02010609060101010101" pitchFamily="49" charset="-122"/>
                <a:ea typeface="楷体" panose="02010609060101010101" pitchFamily="49" charset="-122"/>
              </a:rPr>
              <a:t>少年强则国强</a:t>
            </a:r>
            <a:endParaRPr lang="en-US" altLang="zh-CN" sz="3200" b="1">
              <a:latin typeface="楷体" panose="02010609060101010101" pitchFamily="49" charset="-122"/>
              <a:ea typeface="楷体" panose="02010609060101010101" pitchFamily="49" charset="-122"/>
            </a:endParaRPr>
          </a:p>
        </p:txBody>
      </p:sp>
      <p:sp>
        <p:nvSpPr>
          <p:cNvPr id="24589" name="文本框 12"/>
          <p:cNvSpPr txBox="1"/>
          <p:nvPr/>
        </p:nvSpPr>
        <p:spPr>
          <a:xfrm>
            <a:off x="3167063" y="1847850"/>
            <a:ext cx="5375275" cy="5857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latin typeface="楷体" panose="02010609060101010101" pitchFamily="49" charset="-122"/>
                <a:ea typeface="楷体" panose="02010609060101010101" pitchFamily="49" charset="-122"/>
              </a:rPr>
              <a:t>少年独立则国独立</a:t>
            </a:r>
            <a:endParaRPr lang="en-US" altLang="zh-CN" sz="3200" b="1">
              <a:latin typeface="楷体" panose="02010609060101010101" pitchFamily="49" charset="-122"/>
              <a:ea typeface="楷体" panose="02010609060101010101" pitchFamily="49" charset="-122"/>
            </a:endParaRPr>
          </a:p>
        </p:txBody>
      </p:sp>
      <p:sp>
        <p:nvSpPr>
          <p:cNvPr id="24590" name="文本框 13"/>
          <p:cNvSpPr txBox="1"/>
          <p:nvPr/>
        </p:nvSpPr>
        <p:spPr>
          <a:xfrm>
            <a:off x="3167063" y="2365375"/>
            <a:ext cx="5375275" cy="5857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latin typeface="楷体" panose="02010609060101010101" pitchFamily="49" charset="-122"/>
                <a:ea typeface="楷体" panose="02010609060101010101" pitchFamily="49" charset="-122"/>
              </a:rPr>
              <a:t>少年自由则国自由</a:t>
            </a:r>
            <a:endParaRPr lang="en-US" altLang="zh-CN" sz="3200" b="1">
              <a:latin typeface="楷体" panose="02010609060101010101" pitchFamily="49" charset="-122"/>
              <a:ea typeface="楷体" panose="02010609060101010101" pitchFamily="49" charset="-122"/>
            </a:endParaRPr>
          </a:p>
        </p:txBody>
      </p:sp>
      <p:sp>
        <p:nvSpPr>
          <p:cNvPr id="24591" name="文本框 14"/>
          <p:cNvSpPr txBox="1"/>
          <p:nvPr/>
        </p:nvSpPr>
        <p:spPr>
          <a:xfrm>
            <a:off x="3167063" y="2882900"/>
            <a:ext cx="5375275" cy="5857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latin typeface="楷体" panose="02010609060101010101" pitchFamily="49" charset="-122"/>
                <a:ea typeface="楷体" panose="02010609060101010101" pitchFamily="49" charset="-122"/>
              </a:rPr>
              <a:t>少年进步则国进步</a:t>
            </a:r>
            <a:endParaRPr lang="en-US" altLang="zh-CN" sz="3200" b="1">
              <a:latin typeface="楷体" panose="02010609060101010101" pitchFamily="49" charset="-122"/>
              <a:ea typeface="楷体" panose="02010609060101010101" pitchFamily="49" charset="-122"/>
            </a:endParaRPr>
          </a:p>
        </p:txBody>
      </p:sp>
      <p:sp>
        <p:nvSpPr>
          <p:cNvPr id="24592" name="文本框 15"/>
          <p:cNvSpPr txBox="1"/>
          <p:nvPr/>
        </p:nvSpPr>
        <p:spPr>
          <a:xfrm>
            <a:off x="3167063" y="3400425"/>
            <a:ext cx="5375275" cy="5857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latin typeface="楷体" panose="02010609060101010101" pitchFamily="49" charset="-122"/>
                <a:ea typeface="楷体" panose="02010609060101010101" pitchFamily="49" charset="-122"/>
              </a:rPr>
              <a:t>少年胜于欧洲则国胜于欧洲</a:t>
            </a:r>
            <a:endParaRPr lang="en-US" altLang="zh-CN" sz="3200" b="1">
              <a:latin typeface="楷体" panose="02010609060101010101" pitchFamily="49" charset="-122"/>
              <a:ea typeface="楷体" panose="02010609060101010101" pitchFamily="49" charset="-122"/>
            </a:endParaRPr>
          </a:p>
        </p:txBody>
      </p:sp>
      <p:sp>
        <p:nvSpPr>
          <p:cNvPr id="24593" name="文本框 16"/>
          <p:cNvSpPr txBox="1"/>
          <p:nvPr/>
        </p:nvSpPr>
        <p:spPr>
          <a:xfrm>
            <a:off x="3167063" y="3917950"/>
            <a:ext cx="5375275" cy="5857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latin typeface="楷体" panose="02010609060101010101" pitchFamily="49" charset="-122"/>
                <a:ea typeface="楷体" panose="02010609060101010101" pitchFamily="49" charset="-122"/>
              </a:rPr>
              <a:t>少年雄于地球则国雄于地球</a:t>
            </a:r>
            <a:endParaRPr lang="zh-CN" altLang="en-US" sz="32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down)">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4578"/>
                                        </p:tgtEl>
                                        <p:attrNameLst>
                                          <p:attrName>style.visibility</p:attrName>
                                        </p:attrNameLst>
                                      </p:cBhvr>
                                      <p:to>
                                        <p:strVal val="visible"/>
                                      </p:to>
                                    </p:set>
                                    <p:animEffect transition="in" filter="wipe(down)">
                                      <p:cBhvr>
                                        <p:cTn id="12" dur="500"/>
                                        <p:tgtEl>
                                          <p:spTgt spid="2457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4580"/>
                                        </p:tgtEl>
                                        <p:attrNameLst>
                                          <p:attrName>style.visibility</p:attrName>
                                        </p:attrNameLst>
                                      </p:cBhvr>
                                      <p:to>
                                        <p:strVal val="visible"/>
                                      </p:to>
                                    </p:set>
                                    <p:animEffect transition="in" filter="wipe(down)">
                                      <p:cBhvr>
                                        <p:cTn id="17" dur="500"/>
                                        <p:tgtEl>
                                          <p:spTgt spid="2458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4587"/>
                                        </p:tgtEl>
                                        <p:attrNameLst>
                                          <p:attrName>style.visibility</p:attrName>
                                        </p:attrNameLst>
                                      </p:cBhvr>
                                      <p:to>
                                        <p:strVal val="visible"/>
                                      </p:to>
                                    </p:set>
                                    <p:animEffect transition="in" filter="wipe(down)">
                                      <p:cBhvr>
                                        <p:cTn id="22" dur="500"/>
                                        <p:tgtEl>
                                          <p:spTgt spid="2458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4581"/>
                                        </p:tgtEl>
                                        <p:attrNameLst>
                                          <p:attrName>style.visibility</p:attrName>
                                        </p:attrNameLst>
                                      </p:cBhvr>
                                      <p:to>
                                        <p:strVal val="visible"/>
                                      </p:to>
                                    </p:set>
                                    <p:animEffect transition="in" filter="wipe(down)">
                                      <p:cBhvr>
                                        <p:cTn id="27" dur="500"/>
                                        <p:tgtEl>
                                          <p:spTgt spid="2458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4588"/>
                                        </p:tgtEl>
                                        <p:attrNameLst>
                                          <p:attrName>style.visibility</p:attrName>
                                        </p:attrNameLst>
                                      </p:cBhvr>
                                      <p:to>
                                        <p:strVal val="visible"/>
                                      </p:to>
                                    </p:set>
                                    <p:animEffect transition="in" filter="wipe(down)">
                                      <p:cBhvr>
                                        <p:cTn id="32" dur="500"/>
                                        <p:tgtEl>
                                          <p:spTgt spid="2458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4582"/>
                                        </p:tgtEl>
                                        <p:attrNameLst>
                                          <p:attrName>style.visibility</p:attrName>
                                        </p:attrNameLst>
                                      </p:cBhvr>
                                      <p:to>
                                        <p:strVal val="visible"/>
                                      </p:to>
                                    </p:set>
                                    <p:animEffect transition="in" filter="wipe(down)">
                                      <p:cBhvr>
                                        <p:cTn id="37" dur="500"/>
                                        <p:tgtEl>
                                          <p:spTgt spid="2458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4589"/>
                                        </p:tgtEl>
                                        <p:attrNameLst>
                                          <p:attrName>style.visibility</p:attrName>
                                        </p:attrNameLst>
                                      </p:cBhvr>
                                      <p:to>
                                        <p:strVal val="visible"/>
                                      </p:to>
                                    </p:set>
                                    <p:animEffect transition="in" filter="wipe(down)">
                                      <p:cBhvr>
                                        <p:cTn id="42" dur="500"/>
                                        <p:tgtEl>
                                          <p:spTgt spid="2458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4583"/>
                                        </p:tgtEl>
                                        <p:attrNameLst>
                                          <p:attrName>style.visibility</p:attrName>
                                        </p:attrNameLst>
                                      </p:cBhvr>
                                      <p:to>
                                        <p:strVal val="visible"/>
                                      </p:to>
                                    </p:set>
                                    <p:animEffect transition="in" filter="wipe(down)">
                                      <p:cBhvr>
                                        <p:cTn id="47" dur="500"/>
                                        <p:tgtEl>
                                          <p:spTgt spid="2458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4590"/>
                                        </p:tgtEl>
                                        <p:attrNameLst>
                                          <p:attrName>style.visibility</p:attrName>
                                        </p:attrNameLst>
                                      </p:cBhvr>
                                      <p:to>
                                        <p:strVal val="visible"/>
                                      </p:to>
                                    </p:set>
                                    <p:animEffect transition="in" filter="wipe(down)">
                                      <p:cBhvr>
                                        <p:cTn id="52" dur="500"/>
                                        <p:tgtEl>
                                          <p:spTgt spid="2459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4584"/>
                                        </p:tgtEl>
                                        <p:attrNameLst>
                                          <p:attrName>style.visibility</p:attrName>
                                        </p:attrNameLst>
                                      </p:cBhvr>
                                      <p:to>
                                        <p:strVal val="visible"/>
                                      </p:to>
                                    </p:set>
                                    <p:animEffect transition="in" filter="wipe(down)">
                                      <p:cBhvr>
                                        <p:cTn id="57" dur="500"/>
                                        <p:tgtEl>
                                          <p:spTgt spid="2458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24591"/>
                                        </p:tgtEl>
                                        <p:attrNameLst>
                                          <p:attrName>style.visibility</p:attrName>
                                        </p:attrNameLst>
                                      </p:cBhvr>
                                      <p:to>
                                        <p:strVal val="visible"/>
                                      </p:to>
                                    </p:set>
                                    <p:animEffect transition="in" filter="wipe(down)">
                                      <p:cBhvr>
                                        <p:cTn id="62" dur="500"/>
                                        <p:tgtEl>
                                          <p:spTgt spid="2459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24585"/>
                                        </p:tgtEl>
                                        <p:attrNameLst>
                                          <p:attrName>style.visibility</p:attrName>
                                        </p:attrNameLst>
                                      </p:cBhvr>
                                      <p:to>
                                        <p:strVal val="visible"/>
                                      </p:to>
                                    </p:set>
                                    <p:animEffect transition="in" filter="wipe(down)">
                                      <p:cBhvr>
                                        <p:cTn id="67" dur="500"/>
                                        <p:tgtEl>
                                          <p:spTgt spid="2458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24592"/>
                                        </p:tgtEl>
                                        <p:attrNameLst>
                                          <p:attrName>style.visibility</p:attrName>
                                        </p:attrNameLst>
                                      </p:cBhvr>
                                      <p:to>
                                        <p:strVal val="visible"/>
                                      </p:to>
                                    </p:set>
                                    <p:animEffect transition="in" filter="wipe(down)">
                                      <p:cBhvr>
                                        <p:cTn id="72" dur="500"/>
                                        <p:tgtEl>
                                          <p:spTgt spid="24592"/>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24586"/>
                                        </p:tgtEl>
                                        <p:attrNameLst>
                                          <p:attrName>style.visibility</p:attrName>
                                        </p:attrNameLst>
                                      </p:cBhvr>
                                      <p:to>
                                        <p:strVal val="visible"/>
                                      </p:to>
                                    </p:set>
                                    <p:animEffect transition="in" filter="wipe(down)">
                                      <p:cBhvr>
                                        <p:cTn id="77" dur="500"/>
                                        <p:tgtEl>
                                          <p:spTgt spid="2458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24593"/>
                                        </p:tgtEl>
                                        <p:attrNameLst>
                                          <p:attrName>style.visibility</p:attrName>
                                        </p:attrNameLst>
                                      </p:cBhvr>
                                      <p:to>
                                        <p:strVal val="visible"/>
                                      </p:to>
                                    </p:set>
                                    <p:animEffect transition="in" filter="wipe(down)">
                                      <p:cBhvr>
                                        <p:cTn id="82" dur="500"/>
                                        <p:tgtEl>
                                          <p:spTgt spid="245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p:bldP spid="24580" grpId="0"/>
      <p:bldP spid="24581" grpId="0"/>
      <p:bldP spid="24582" grpId="0"/>
      <p:bldP spid="24583" grpId="0"/>
      <p:bldP spid="24584" grpId="0"/>
      <p:bldP spid="24585" grpId="0"/>
      <p:bldP spid="24586" grpId="0"/>
      <p:bldP spid="24587" grpId="0"/>
      <p:bldP spid="24588" grpId="0"/>
      <p:bldP spid="24589" grpId="0"/>
      <p:bldP spid="24590" grpId="0"/>
      <p:bldP spid="24591" grpId="0"/>
      <p:bldP spid="24592" grpId="0"/>
      <p:bldP spid="2459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框 1"/>
          <p:cNvSpPr txBox="1"/>
          <p:nvPr/>
        </p:nvSpPr>
        <p:spPr>
          <a:xfrm>
            <a:off x="3694113" y="98425"/>
            <a:ext cx="1960562"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latin typeface="黑体" panose="02010609060101010101" pitchFamily="49" charset="-122"/>
                <a:ea typeface="黑体" panose="02010609060101010101" pitchFamily="49" charset="-122"/>
              </a:rPr>
              <a:t>方法解读</a:t>
            </a:r>
            <a:endParaRPr lang="zh-CN" altLang="en-US" sz="3200" b="1">
              <a:latin typeface="黑体" panose="02010609060101010101" pitchFamily="49" charset="-122"/>
              <a:ea typeface="黑体" panose="02010609060101010101" pitchFamily="49" charset="-122"/>
            </a:endParaRPr>
          </a:p>
        </p:txBody>
      </p:sp>
      <p:sp>
        <p:nvSpPr>
          <p:cNvPr id="25603" name="文本框 10"/>
          <p:cNvSpPr txBox="1"/>
          <p:nvPr/>
        </p:nvSpPr>
        <p:spPr>
          <a:xfrm>
            <a:off x="1035050" y="1189038"/>
            <a:ext cx="7278688" cy="23463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lnSpc>
                <a:spcPct val="150000"/>
              </a:lnSpc>
              <a:spcBef>
                <a:spcPts val="1200"/>
              </a:spcBef>
            </a:pPr>
            <a:r>
              <a:rPr lang="zh-CN" altLang="en-US" sz="3200" b="1">
                <a:solidFill>
                  <a:srgbClr val="FF0000"/>
                </a:solidFill>
                <a:latin typeface="宋体" panose="02010600030101010101" pitchFamily="2" charset="-122"/>
              </a:rPr>
              <a:t>背读法</a:t>
            </a:r>
            <a:endParaRPr lang="en-US" altLang="zh-CN" sz="3200" b="1">
              <a:solidFill>
                <a:srgbClr val="FF0000"/>
              </a:solidFill>
              <a:latin typeface="宋体" panose="02010600030101010101" pitchFamily="2" charset="-122"/>
            </a:endParaRPr>
          </a:p>
          <a:p>
            <a:pPr marL="0" lvl="0" indent="0" eaLnBrk="1" hangingPunct="1">
              <a:lnSpc>
                <a:spcPct val="150000"/>
              </a:lnSpc>
              <a:spcBef>
                <a:spcPts val="1200"/>
              </a:spcBef>
            </a:pPr>
            <a:r>
              <a:rPr lang="zh-CN" altLang="en-US" sz="3200" b="1">
                <a:latin typeface="宋体" panose="02010600030101010101" pitchFamily="2" charset="-122"/>
              </a:rPr>
              <a:t>    背读法，就是在初步理解的基础上背诵，在背诵的过程中加深理解。</a:t>
            </a:r>
            <a:endParaRPr lang="zh-CN" altLang="en-US" sz="32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randombar(horizontal)">
                                      <p:cBhvr>
                                        <p:cTn id="7"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文本框 1"/>
          <p:cNvSpPr txBox="1"/>
          <p:nvPr/>
        </p:nvSpPr>
        <p:spPr>
          <a:xfrm>
            <a:off x="1081088" y="450850"/>
            <a:ext cx="7535862" cy="6413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30000"/>
              </a:lnSpc>
              <a:spcBef>
                <a:spcPts val="600"/>
              </a:spcBef>
            </a:pPr>
            <a:r>
              <a:rPr lang="zh-CN" altLang="en-US" sz="3200" b="1">
                <a:latin typeface="宋体" panose="02010600030101010101" pitchFamily="2" charset="-122"/>
              </a:rPr>
              <a:t>试试用</a:t>
            </a:r>
            <a:r>
              <a:rPr lang="zh-CN" altLang="en-US" sz="3200" b="1">
                <a:latin typeface="宋体" panose="02010600030101010101" pitchFamily="2" charset="-122"/>
              </a:rPr>
              <a:t>“</a:t>
            </a:r>
            <a:r>
              <a:rPr lang="zh-CN" altLang="en-US" sz="3200" b="1">
                <a:latin typeface="宋体" panose="02010600030101010101" pitchFamily="2" charset="-122"/>
              </a:rPr>
              <a:t>背读法</a:t>
            </a:r>
            <a:r>
              <a:rPr lang="zh-CN" altLang="en-US" sz="3200" b="1">
                <a:latin typeface="宋体" panose="02010600030101010101" pitchFamily="2" charset="-122"/>
              </a:rPr>
              <a:t>”</a:t>
            </a:r>
            <a:r>
              <a:rPr lang="zh-CN" altLang="en-US" sz="3200" b="1">
                <a:latin typeface="宋体" panose="02010600030101010101" pitchFamily="2" charset="-122"/>
              </a:rPr>
              <a:t>学习下面这组句子。</a:t>
            </a:r>
            <a:endParaRPr lang="zh-CN" altLang="en-US" sz="3200" b="1">
              <a:latin typeface="宋体" panose="02010600030101010101" pitchFamily="2" charset="-122"/>
            </a:endParaRPr>
          </a:p>
        </p:txBody>
      </p:sp>
      <p:sp>
        <p:nvSpPr>
          <p:cNvPr id="26627" name="文本框 3"/>
          <p:cNvSpPr txBox="1"/>
          <p:nvPr/>
        </p:nvSpPr>
        <p:spPr>
          <a:xfrm>
            <a:off x="393700" y="1192213"/>
            <a:ext cx="8556625" cy="32019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30000"/>
              </a:lnSpc>
            </a:pPr>
            <a:r>
              <a:rPr lang="zh-CN" altLang="en-US" sz="3200" b="1">
                <a:latin typeface="楷体" panose="02010609060101010101" pitchFamily="49" charset="-122"/>
                <a:ea typeface="楷体" panose="02010609060101010101" pitchFamily="49" charset="-122"/>
              </a:rPr>
              <a:t>红日初升，其道大光。河出伏流，一泻汪洋。</a:t>
            </a:r>
            <a:endParaRPr lang="zh-CN" altLang="en-US" sz="3200" b="1">
              <a:latin typeface="楷体" panose="02010609060101010101" pitchFamily="49" charset="-122"/>
              <a:ea typeface="楷体" panose="02010609060101010101" pitchFamily="49" charset="-122"/>
            </a:endParaRPr>
          </a:p>
          <a:p>
            <a:pPr marL="0" lvl="0" indent="0" eaLnBrk="1" hangingPunct="1">
              <a:lnSpc>
                <a:spcPct val="130000"/>
              </a:lnSpc>
            </a:pPr>
            <a:r>
              <a:rPr lang="zh-CN" altLang="en-US" sz="3200" b="1">
                <a:latin typeface="楷体" panose="02010609060101010101" pitchFamily="49" charset="-122"/>
                <a:ea typeface="楷体" panose="02010609060101010101" pitchFamily="49" charset="-122"/>
              </a:rPr>
              <a:t>潜龙腾渊，鳞爪飞扬。乳虎啸谷，百兽震惶。</a:t>
            </a:r>
            <a:endParaRPr lang="zh-CN" altLang="en-US" sz="3200" b="1">
              <a:latin typeface="楷体" panose="02010609060101010101" pitchFamily="49" charset="-122"/>
              <a:ea typeface="楷体" panose="02010609060101010101" pitchFamily="49" charset="-122"/>
            </a:endParaRPr>
          </a:p>
          <a:p>
            <a:pPr marL="0" lvl="0" indent="0" eaLnBrk="1" hangingPunct="1">
              <a:lnSpc>
                <a:spcPct val="130000"/>
              </a:lnSpc>
            </a:pPr>
            <a:r>
              <a:rPr lang="zh-CN" altLang="en-US" sz="3200" b="1">
                <a:latin typeface="楷体" panose="02010609060101010101" pitchFamily="49" charset="-122"/>
                <a:ea typeface="楷体" panose="02010609060101010101" pitchFamily="49" charset="-122"/>
              </a:rPr>
              <a:t>鹰隼试翼，风尘吸张。奇花初胎，矞矞皇皇。</a:t>
            </a:r>
            <a:endParaRPr lang="zh-CN" altLang="en-US" sz="3200" b="1">
              <a:latin typeface="楷体" panose="02010609060101010101" pitchFamily="49" charset="-122"/>
              <a:ea typeface="楷体" panose="02010609060101010101" pitchFamily="49" charset="-122"/>
            </a:endParaRPr>
          </a:p>
          <a:p>
            <a:pPr marL="0" lvl="0" indent="0" eaLnBrk="1" hangingPunct="1">
              <a:lnSpc>
                <a:spcPct val="130000"/>
              </a:lnSpc>
            </a:pPr>
            <a:r>
              <a:rPr lang="zh-CN" altLang="en-US" sz="3200" b="1">
                <a:latin typeface="楷体" panose="02010609060101010101" pitchFamily="49" charset="-122"/>
                <a:ea typeface="楷体" panose="02010609060101010101" pitchFamily="49" charset="-122"/>
              </a:rPr>
              <a:t>干将发硎，有作其芒。天戴其苍，地履其黄。</a:t>
            </a:r>
            <a:endParaRPr lang="zh-CN" altLang="en-US" sz="3200" b="1">
              <a:latin typeface="楷体" panose="02010609060101010101" pitchFamily="49" charset="-122"/>
              <a:ea typeface="楷体" panose="02010609060101010101" pitchFamily="49" charset="-122"/>
            </a:endParaRPr>
          </a:p>
          <a:p>
            <a:pPr marL="0" lvl="0" indent="0" eaLnBrk="1" hangingPunct="1">
              <a:lnSpc>
                <a:spcPct val="130000"/>
              </a:lnSpc>
            </a:pPr>
            <a:r>
              <a:rPr lang="zh-CN" altLang="en-US" sz="3200" b="1">
                <a:latin typeface="楷体" panose="02010609060101010101" pitchFamily="49" charset="-122"/>
                <a:ea typeface="楷体" panose="02010609060101010101" pitchFamily="49" charset="-122"/>
              </a:rPr>
              <a:t>纵有千古，横有八荒。前途似海，来日方长。</a:t>
            </a:r>
            <a:endParaRPr lang="zh-CN" altLang="en-US" sz="32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randombar(horizontal)">
                                      <p:cBhvr>
                                        <p:cTn id="7" dur="5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6627"/>
                                        </p:tgtEl>
                                        <p:attrNameLst>
                                          <p:attrName>style.visibility</p:attrName>
                                        </p:attrNameLst>
                                      </p:cBhvr>
                                      <p:to>
                                        <p:strVal val="visible"/>
                                      </p:to>
                                    </p:set>
                                    <p:animEffect transition="in" filter="wipe(down)">
                                      <p:cBhvr>
                                        <p:cTn id="12" dur="5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218" name="组合 4"/>
          <p:cNvGrpSpPr/>
          <p:nvPr/>
        </p:nvGrpSpPr>
        <p:grpSpPr>
          <a:xfrm>
            <a:off x="1379538" y="2495550"/>
            <a:ext cx="3511550" cy="2022475"/>
            <a:chOff x="840556" y="146968"/>
            <a:chExt cx="2887022" cy="1662407"/>
          </a:xfrm>
        </p:grpSpPr>
        <p:pic>
          <p:nvPicPr>
            <p:cNvPr id="9223" name="图片 2"/>
            <p:cNvPicPr>
              <a:picLocks noChangeAspect="1"/>
            </p:cNvPicPr>
            <p:nvPr/>
          </p:nvPicPr>
          <p:blipFill>
            <a:blip r:embed="rId1"/>
            <a:srcRect t="6523"/>
            <a:stretch>
              <a:fillRect/>
            </a:stretch>
          </p:blipFill>
          <p:spPr>
            <a:xfrm>
              <a:off x="840556" y="146968"/>
              <a:ext cx="2887022" cy="1662407"/>
            </a:xfrm>
            <a:prstGeom prst="rect">
              <a:avLst/>
            </a:prstGeom>
            <a:noFill/>
            <a:ln>
              <a:noFill/>
              <a:miter lim="800000"/>
              <a:headEnd/>
              <a:tailEnd/>
            </a:ln>
          </p:spPr>
        </p:pic>
        <p:sp>
          <p:nvSpPr>
            <p:cNvPr id="9224" name="文本框 2"/>
            <p:cNvSpPr txBox="1">
              <a:spLocks noChangeArrowheads="1"/>
            </p:cNvSpPr>
            <p:nvPr/>
          </p:nvSpPr>
          <p:spPr bwMode="auto">
            <a:xfrm>
              <a:off x="2192235" y="415667"/>
              <a:ext cx="1242933" cy="1087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w="15875">
                    <a:solidFill>
                      <a:schemeClr val="accent2">
                        <a:lumMod val="50000"/>
                      </a:schemeClr>
                    </a:solidFill>
                  </a:ln>
                  <a:solidFill>
                    <a:srgbClr val="FF9900"/>
                  </a:solidFill>
                  <a:effectLst>
                    <a:outerShdw dist="50800" dir="2940000" algn="tl" rotWithShape="0">
                      <a:schemeClr val="accent6">
                        <a:lumMod val="50000"/>
                      </a:schemeClr>
                    </a:outerShdw>
                  </a:effectLst>
                  <a:uLnTx/>
                  <a:uFillTx/>
                  <a:latin typeface="黑体" panose="02010609060101010101" pitchFamily="49" charset="-122"/>
                  <a:ea typeface="黑体" panose="02010609060101010101" pitchFamily="49" charset="-122"/>
                  <a:cs typeface="+mn-cs"/>
                </a:rPr>
                <a:t>音乐欣赏</a:t>
              </a:r>
              <a:endParaRPr kumimoji="0" lang="zh-CN" altLang="en-US" sz="4000" b="1" i="0" u="none" strike="noStrike" kern="1200" cap="none" spc="0" normalizeH="0" baseline="0" noProof="0">
                <a:ln w="15875">
                  <a:solidFill>
                    <a:schemeClr val="accent2">
                      <a:lumMod val="50000"/>
                    </a:schemeClr>
                  </a:solidFill>
                </a:ln>
                <a:solidFill>
                  <a:srgbClr val="FF9900"/>
                </a:solidFill>
                <a:effectLst>
                  <a:outerShdw dist="50800" dir="2940000" algn="tl" rotWithShape="0">
                    <a:schemeClr val="accent6">
                      <a:lumMod val="50000"/>
                    </a:schemeClr>
                  </a:outerShdw>
                </a:effectLst>
                <a:uLnTx/>
                <a:uFillTx/>
                <a:latin typeface="黑体" panose="02010609060101010101" pitchFamily="49" charset="-122"/>
                <a:ea typeface="黑体" panose="02010609060101010101" pitchFamily="49" charset="-122"/>
                <a:cs typeface="+mn-cs"/>
              </a:endParaRPr>
            </a:p>
          </p:txBody>
        </p:sp>
      </p:grpSp>
      <p:sp>
        <p:nvSpPr>
          <p:cNvPr id="9219" name="标题 1"/>
          <p:cNvSpPr txBox="1"/>
          <p:nvPr/>
        </p:nvSpPr>
        <p:spPr>
          <a:xfrm>
            <a:off x="2355850" y="1793875"/>
            <a:ext cx="4791075" cy="777875"/>
          </a:xfrm>
          <a:prstGeom prst="rect">
            <a:avLst/>
          </a:prstGeom>
          <a:noFill/>
          <a:ln w="12700">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en-US" altLang="zh-CN" sz="4000" b="1">
                <a:latin typeface="楷体" panose="02010609060101010101" pitchFamily="49" charset="-122"/>
                <a:ea typeface="楷体" panose="02010609060101010101" pitchFamily="49" charset="-122"/>
              </a:rPr>
              <a:t>《</a:t>
            </a:r>
            <a:r>
              <a:rPr lang="zh-CN" altLang="en-US" sz="4000" b="1">
                <a:latin typeface="楷体" panose="02010609060101010101" pitchFamily="49" charset="-122"/>
                <a:ea typeface="楷体" panose="02010609060101010101" pitchFamily="49" charset="-122"/>
              </a:rPr>
              <a:t>少年英雄</a:t>
            </a:r>
            <a:r>
              <a:rPr lang="en-US" altLang="zh-CN" sz="4000" b="1">
                <a:latin typeface="楷体" panose="02010609060101010101" pitchFamily="49" charset="-122"/>
                <a:ea typeface="楷体" panose="02010609060101010101" pitchFamily="49" charset="-122"/>
              </a:rPr>
              <a:t>》</a:t>
            </a:r>
            <a:endParaRPr lang="zh-CN" altLang="en-US" sz="4000" b="1">
              <a:latin typeface="楷体" panose="02010609060101010101" pitchFamily="49" charset="-122"/>
              <a:ea typeface="楷体" panose="02010609060101010101" pitchFamily="49" charset="-122"/>
            </a:endParaRPr>
          </a:p>
        </p:txBody>
      </p:sp>
      <p:pic>
        <p:nvPicPr>
          <p:cNvPr id="9220" name="李常超-少年英雄-616少年节主题曲.wma">
            <a:hlinkClick r:id="" action="ppaction://media"/>
          </p:cNvPr>
          <p:cNvPicPr>
            <a:picLocks noRot="1" noChangeAspect="1"/>
          </p:cNvPicPr>
          <p:nvPr>
            <a:audioFile r:link="rId2"/>
          </p:nvPr>
        </p:nvPicPr>
        <p:blipFill>
          <a:blip r:embed="rId3"/>
          <a:stretch>
            <a:fillRect/>
          </a:stretch>
        </p:blipFill>
        <p:spPr>
          <a:xfrm>
            <a:off x="5159375" y="2724150"/>
            <a:ext cx="1666875" cy="1665288"/>
          </a:xfrm>
          <a:prstGeom prst="rect">
            <a:avLst/>
          </a:prstGeom>
          <a:noFill/>
          <a:ln>
            <a:noFill/>
            <a:miter lim="800000"/>
            <a:headEnd/>
            <a:tailEnd/>
          </a:ln>
        </p:spPr>
      </p:pic>
      <p:sp>
        <p:nvSpPr>
          <p:cNvPr id="9221" name="文本框 1"/>
          <p:cNvSpPr txBox="1"/>
          <p:nvPr/>
        </p:nvSpPr>
        <p:spPr>
          <a:xfrm>
            <a:off x="1108075" y="815975"/>
            <a:ext cx="196056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latin typeface="黑体" panose="02010609060101010101" pitchFamily="49" charset="-122"/>
                <a:ea typeface="黑体" panose="02010609060101010101" pitchFamily="49" charset="-122"/>
              </a:rPr>
              <a:t>新课导入</a:t>
            </a:r>
            <a:endParaRPr lang="zh-CN" altLang="en-US" sz="3200" b="1">
              <a:latin typeface="黑体" panose="02010609060101010101" pitchFamily="49" charset="-122"/>
              <a:ea typeface="黑体" panose="02010609060101010101" pitchFamily="49" charset="-122"/>
            </a:endParaRPr>
          </a:p>
        </p:txBody>
      </p:sp>
      <p:sp>
        <p:nvSpPr>
          <p:cNvPr id="9222" name="标题 1"/>
          <p:cNvSpPr txBox="1"/>
          <p:nvPr/>
        </p:nvSpPr>
        <p:spPr>
          <a:xfrm>
            <a:off x="2273300" y="815975"/>
            <a:ext cx="4791075" cy="777875"/>
          </a:xfrm>
          <a:prstGeom prst="rect">
            <a:avLst/>
          </a:prstGeom>
          <a:noFill/>
          <a:ln w="12700">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zh-CN" altLang="en-US" sz="4000" b="1">
                <a:latin typeface="楷体" panose="02010609060101010101" pitchFamily="49" charset="-122"/>
                <a:ea typeface="楷体" panose="02010609060101010101" pitchFamily="49" charset="-122"/>
              </a:rPr>
              <a:t>第</a:t>
            </a:r>
            <a:r>
              <a:rPr lang="en-US" altLang="zh-CN" sz="4000" b="1">
                <a:latin typeface="楷体" panose="02010609060101010101" pitchFamily="49" charset="-122"/>
                <a:ea typeface="楷体" panose="02010609060101010101" pitchFamily="49" charset="-122"/>
              </a:rPr>
              <a:t>1</a:t>
            </a:r>
            <a:r>
              <a:rPr lang="zh-CN" altLang="en-US" sz="4000" b="1">
                <a:latin typeface="楷体" panose="02010609060101010101" pitchFamily="49" charset="-122"/>
                <a:ea typeface="楷体" panose="02010609060101010101" pitchFamily="49" charset="-122"/>
              </a:rPr>
              <a:t>课时</a:t>
            </a:r>
            <a:endParaRPr lang="zh-CN" altLang="en-US" sz="40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2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9220"/>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文本框 1"/>
          <p:cNvSpPr txBox="1"/>
          <p:nvPr/>
        </p:nvSpPr>
        <p:spPr>
          <a:xfrm>
            <a:off x="744538" y="814388"/>
            <a:ext cx="7775575" cy="12811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30000"/>
              </a:lnSpc>
              <a:spcBef>
                <a:spcPts val="1200"/>
              </a:spcBef>
            </a:pPr>
            <a:r>
              <a:rPr lang="zh-CN" altLang="en-US" sz="3200" b="1">
                <a:latin typeface="宋体" panose="02010600030101010101" pitchFamily="2" charset="-122"/>
              </a:rPr>
              <a:t>    读一读这几句话，说一说这组句子有什么特点。</a:t>
            </a:r>
            <a:endParaRPr lang="zh-CN" altLang="en-US" sz="3200" b="1">
              <a:latin typeface="宋体" panose="02010600030101010101" pitchFamily="2" charset="-122"/>
            </a:endParaRPr>
          </a:p>
        </p:txBody>
      </p:sp>
      <p:sp>
        <p:nvSpPr>
          <p:cNvPr id="27651" name="文本框 2"/>
          <p:cNvSpPr txBox="1"/>
          <p:nvPr/>
        </p:nvSpPr>
        <p:spPr>
          <a:xfrm>
            <a:off x="744538" y="2308225"/>
            <a:ext cx="7775575" cy="11953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0066CC"/>
                </a:solidFill>
                <a:latin typeface="楷体" panose="02010609060101010101" pitchFamily="49" charset="-122"/>
                <a:ea typeface="楷体" panose="02010609060101010101" pitchFamily="49" charset="-122"/>
              </a:rPr>
              <a:t>    句式整齐，逢双句押韵，运用了四言韵语。</a:t>
            </a:r>
            <a:endParaRPr lang="zh-CN" altLang="en-US" sz="3200" b="1">
              <a:solidFill>
                <a:srgbClr val="0066CC"/>
              </a:solidFill>
              <a:latin typeface="楷体" panose="02010609060101010101" pitchFamily="49" charset="-122"/>
              <a:ea typeface="楷体" panose="02010609060101010101" pitchFamily="49" charset="-122"/>
            </a:endParaRPr>
          </a:p>
        </p:txBody>
      </p:sp>
      <p:sp>
        <p:nvSpPr>
          <p:cNvPr id="27652" name="文本框 3"/>
          <p:cNvSpPr txBox="1"/>
          <p:nvPr/>
        </p:nvSpPr>
        <p:spPr>
          <a:xfrm>
            <a:off x="1633538" y="3503613"/>
            <a:ext cx="6269037" cy="6048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spcBef>
                <a:spcPts val="1200"/>
              </a:spcBef>
            </a:pPr>
            <a:r>
              <a:rPr lang="zh-CN" altLang="en-US" sz="3200" b="1">
                <a:solidFill>
                  <a:srgbClr val="0066CC"/>
                </a:solidFill>
                <a:latin typeface="楷体" panose="02010609060101010101" pitchFamily="49" charset="-122"/>
                <a:ea typeface="楷体" panose="02010609060101010101" pitchFamily="49" charset="-122"/>
              </a:rPr>
              <a:t>比喻和排比手法的运用。</a:t>
            </a:r>
            <a:endParaRPr lang="zh-CN" altLang="en-US" sz="3200" b="1">
              <a:solidFill>
                <a:srgbClr val="0066CC"/>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randombar(horizontal)">
                                      <p:cBhvr>
                                        <p:cTn id="7" dur="5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7651">
                                            <p:txEl>
                                              <p:pRg st="0" end="0"/>
                                            </p:txEl>
                                          </p:spTgt>
                                        </p:tgtEl>
                                        <p:attrNameLst>
                                          <p:attrName>style.visibility</p:attrName>
                                        </p:attrNameLst>
                                      </p:cBhvr>
                                      <p:to>
                                        <p:strVal val="visible"/>
                                      </p:to>
                                    </p:set>
                                    <p:animEffect transition="in" filter="randombar(horizontal)">
                                      <p:cBhvr>
                                        <p:cTn id="12" dur="500"/>
                                        <p:tgtEl>
                                          <p:spTgt spid="2765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7652">
                                            <p:txEl>
                                              <p:pRg st="0" end="0"/>
                                            </p:txEl>
                                          </p:spTgt>
                                        </p:tgtEl>
                                        <p:attrNameLst>
                                          <p:attrName>style.visibility</p:attrName>
                                        </p:attrNameLst>
                                      </p:cBhvr>
                                      <p:to>
                                        <p:strVal val="visible"/>
                                      </p:to>
                                    </p:set>
                                    <p:animEffect transition="in" filter="randombar(horizontal)">
                                      <p:cBhvr>
                                        <p:cTn id="17" dur="500"/>
                                        <p:tgtEl>
                                          <p:spTgt spid="2765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文本框 3"/>
          <p:cNvSpPr txBox="1"/>
          <p:nvPr/>
        </p:nvSpPr>
        <p:spPr>
          <a:xfrm>
            <a:off x="631825" y="625475"/>
            <a:ext cx="8080375" cy="21923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50000"/>
              </a:lnSpc>
              <a:spcBef>
                <a:spcPts val="1200"/>
              </a:spcBef>
            </a:pPr>
            <a:r>
              <a:rPr lang="zh-CN" altLang="en-US" sz="3200" b="1">
                <a:solidFill>
                  <a:srgbClr val="0066CC"/>
                </a:solidFill>
                <a:latin typeface="楷体" panose="02010609060101010101" pitchFamily="49" charset="-122"/>
                <a:ea typeface="楷体" panose="02010609060101010101" pitchFamily="49" charset="-122"/>
              </a:rPr>
              <a:t>    </a:t>
            </a:r>
            <a:r>
              <a:rPr lang="zh-CN" altLang="en-US" sz="3200" b="1">
                <a:latin typeface="宋体" panose="02010600030101010101" pitchFamily="2" charset="-122"/>
              </a:rPr>
              <a:t>请你们告诉我，你们在读文章的时候，遇到这种形象化的生动比喻，首先要做的是什么事？你们是怎样读这些比喻句的？</a:t>
            </a:r>
            <a:endParaRPr lang="zh-CN" altLang="en-US" sz="3200" b="1">
              <a:latin typeface="宋体" panose="02010600030101010101" pitchFamily="2" charset="-122"/>
            </a:endParaRPr>
          </a:p>
        </p:txBody>
      </p:sp>
      <p:sp>
        <p:nvSpPr>
          <p:cNvPr id="28675" name="文本框 2"/>
          <p:cNvSpPr txBox="1"/>
          <p:nvPr/>
        </p:nvSpPr>
        <p:spPr>
          <a:xfrm>
            <a:off x="684213" y="2924175"/>
            <a:ext cx="7775575" cy="14541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14350" lvl="0" indent="-514350" eaLnBrk="1" hangingPunct="1">
              <a:lnSpc>
                <a:spcPct val="150000"/>
              </a:lnSpc>
              <a:buFont typeface="等线 Light" pitchFamily="2" charset="-122"/>
              <a:buAutoNum type="arabicPeriod"/>
            </a:pPr>
            <a:r>
              <a:rPr lang="zh-CN" altLang="en-US" sz="3200" b="1">
                <a:solidFill>
                  <a:srgbClr val="0066CC"/>
                </a:solidFill>
                <a:latin typeface="楷体" panose="02010609060101010101" pitchFamily="49" charset="-122"/>
                <a:ea typeface="楷体" panose="02010609060101010101" pitchFamily="49" charset="-122"/>
              </a:rPr>
              <a:t>找出把什么比喻成了什么。</a:t>
            </a:r>
            <a:endParaRPr lang="en-US" altLang="zh-CN" sz="3200" b="1">
              <a:solidFill>
                <a:srgbClr val="0066CC"/>
              </a:solidFill>
              <a:latin typeface="楷体" panose="02010609060101010101" pitchFamily="49" charset="-122"/>
              <a:ea typeface="楷体" panose="02010609060101010101" pitchFamily="49" charset="-122"/>
            </a:endParaRPr>
          </a:p>
          <a:p>
            <a:pPr marL="514350" lvl="0" indent="-514350" eaLnBrk="1" hangingPunct="1">
              <a:lnSpc>
                <a:spcPct val="150000"/>
              </a:lnSpc>
              <a:buFont typeface="等线 Light" pitchFamily="2" charset="-122"/>
              <a:buAutoNum type="arabicPeriod"/>
            </a:pPr>
            <a:r>
              <a:rPr lang="zh-CN" altLang="en-US" sz="3200" b="1">
                <a:solidFill>
                  <a:srgbClr val="0066CC"/>
                </a:solidFill>
                <a:latin typeface="楷体" panose="02010609060101010101" pitchFamily="49" charset="-122"/>
                <a:ea typeface="楷体" panose="02010609060101010101" pitchFamily="49" charset="-122"/>
              </a:rPr>
              <a:t>可以根据这些生动的比喻展开想象。</a:t>
            </a:r>
            <a:endParaRPr lang="zh-CN" altLang="en-US" sz="3200" b="1">
              <a:solidFill>
                <a:srgbClr val="0066CC"/>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Effect transition="in" filter="randombar(horizontal)">
                                      <p:cBhvr>
                                        <p:cTn id="7" dur="500"/>
                                        <p:tgtEl>
                                          <p:spTgt spid="286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8675">
                                            <p:txEl>
                                              <p:pRg st="0" end="0"/>
                                            </p:txEl>
                                          </p:spTgt>
                                        </p:tgtEl>
                                        <p:attrNameLst>
                                          <p:attrName>style.visibility</p:attrName>
                                        </p:attrNameLst>
                                      </p:cBhvr>
                                      <p:to>
                                        <p:strVal val="visible"/>
                                      </p:to>
                                    </p:set>
                                    <p:animEffect transition="in" filter="randombar(horizontal)">
                                      <p:cBhvr>
                                        <p:cTn id="12" dur="500"/>
                                        <p:tgtEl>
                                          <p:spTgt spid="2867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8675">
                                            <p:txEl>
                                              <p:pRg st="1" end="1"/>
                                            </p:txEl>
                                          </p:spTgt>
                                        </p:tgtEl>
                                        <p:attrNameLst>
                                          <p:attrName>style.visibility</p:attrName>
                                        </p:attrNameLst>
                                      </p:cBhvr>
                                      <p:to>
                                        <p:strVal val="visible"/>
                                      </p:to>
                                    </p:set>
                                    <p:animEffect transition="in" filter="randombar(horizontal)">
                                      <p:cBhvr>
                                        <p:cTn id="17" dur="500"/>
                                        <p:tgtEl>
                                          <p:spTgt spid="286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文本框 3"/>
          <p:cNvSpPr txBox="1"/>
          <p:nvPr/>
        </p:nvSpPr>
        <p:spPr>
          <a:xfrm>
            <a:off x="752475" y="1209675"/>
            <a:ext cx="7639050" cy="21923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50000"/>
              </a:lnSpc>
              <a:spcBef>
                <a:spcPts val="1200"/>
              </a:spcBef>
            </a:pPr>
            <a:r>
              <a:rPr lang="zh-CN" altLang="en-US" sz="3200" b="1">
                <a:latin typeface="宋体" panose="02010600030101010101" pitchFamily="2" charset="-122"/>
              </a:rPr>
              <a:t>    读一读这段话，借助注释理解词语，然后展开想象，用生动的语言把你想象的画面描述出来。</a:t>
            </a:r>
            <a:endParaRPr lang="zh-CN" altLang="en-US" sz="32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Effect transition="in" filter="randombar(horizontal)">
                                      <p:cBhvr>
                                        <p:cTn id="7" dur="500"/>
                                        <p:tgtEl>
                                          <p:spTgt spid="2969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文本框 1"/>
          <p:cNvSpPr txBox="1"/>
          <p:nvPr/>
        </p:nvSpPr>
        <p:spPr>
          <a:xfrm>
            <a:off x="679450" y="1527175"/>
            <a:ext cx="7913688" cy="711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14350" lvl="0" indent="-514350" eaLnBrk="1" hangingPunct="1">
              <a:lnSpc>
                <a:spcPct val="130000"/>
              </a:lnSpc>
            </a:pPr>
            <a:r>
              <a:rPr lang="zh-CN" altLang="en-US" sz="3600" b="1">
                <a:latin typeface="楷体" panose="02010609060101010101" pitchFamily="49" charset="-122"/>
                <a:ea typeface="楷体" panose="02010609060101010101" pitchFamily="49" charset="-122"/>
              </a:rPr>
              <a:t>红日初升，其道大光。</a:t>
            </a:r>
            <a:endParaRPr lang="en-US" altLang="zh-CN" sz="3600" b="1">
              <a:latin typeface="楷体" panose="02010609060101010101" pitchFamily="49" charset="-122"/>
              <a:ea typeface="楷体" panose="02010609060101010101" pitchFamily="49" charset="-122"/>
            </a:endParaRPr>
          </a:p>
        </p:txBody>
      </p:sp>
      <p:sp>
        <p:nvSpPr>
          <p:cNvPr id="30723" name="文本框 4"/>
          <p:cNvSpPr txBox="1"/>
          <p:nvPr/>
        </p:nvSpPr>
        <p:spPr>
          <a:xfrm>
            <a:off x="679450" y="2370138"/>
            <a:ext cx="7974013" cy="11953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C00000"/>
                </a:solidFill>
                <a:latin typeface="宋体" panose="02010600030101010101" pitchFamily="2" charset="-122"/>
              </a:rPr>
              <a:t>    一轮红日刚从东方升起，万道金光透过朝霞，射向大地。</a:t>
            </a:r>
            <a:endParaRPr lang="zh-CN" altLang="en-US" sz="3200" b="1">
              <a:solidFill>
                <a:srgbClr val="C00000"/>
              </a:solidFill>
              <a:latin typeface="宋体" panose="02010600030101010101" pitchFamily="2" charset="-122"/>
            </a:endParaRPr>
          </a:p>
        </p:txBody>
      </p:sp>
      <p:cxnSp>
        <p:nvCxnSpPr>
          <p:cNvPr id="30724" name="直接连接符 3"/>
          <p:cNvCxnSpPr/>
          <p:nvPr/>
        </p:nvCxnSpPr>
        <p:spPr>
          <a:xfrm>
            <a:off x="812800" y="2238375"/>
            <a:ext cx="1752600" cy="0"/>
          </a:xfrm>
          <a:prstGeom prst="line">
            <a:avLst/>
          </a:prstGeom>
          <a:noFill/>
          <a:ln w="38100">
            <a:solidFill>
              <a:srgbClr val="FF6600"/>
            </a:solidFill>
            <a:miter lim="800000"/>
          </a:ln>
        </p:spPr>
      </p:cxnSp>
      <p:sp>
        <p:nvSpPr>
          <p:cNvPr id="30725" name="文本框 6"/>
          <p:cNvSpPr txBox="1"/>
          <p:nvPr/>
        </p:nvSpPr>
        <p:spPr>
          <a:xfrm>
            <a:off x="679450" y="922338"/>
            <a:ext cx="7974013" cy="6048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0066CC"/>
                </a:solidFill>
                <a:latin typeface="宋体" panose="02010600030101010101" pitchFamily="2" charset="-122"/>
              </a:rPr>
              <a:t>象征着中国少年的灿烂前程。</a:t>
            </a:r>
            <a:endParaRPr lang="zh-CN" altLang="en-US" sz="3200" b="1">
              <a:solidFill>
                <a:srgbClr val="0066CC"/>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fade">
                                      <p:cBhvr>
                                        <p:cTn id="7" dur="500"/>
                                        <p:tgtEl>
                                          <p:spTgt spid="30723"/>
                                        </p:tgtEl>
                                      </p:cBhvr>
                                    </p:animEffect>
                                    <p:anim calcmode="lin" valueType="num">
                                      <p:cBhvr>
                                        <p:cTn id="8" dur="500" fill="hold"/>
                                        <p:tgtEl>
                                          <p:spTgt spid="30723"/>
                                        </p:tgtEl>
                                        <p:attrNameLst>
                                          <p:attrName>ppt_x</p:attrName>
                                        </p:attrNameLst>
                                      </p:cBhvr>
                                      <p:tavLst>
                                        <p:tav tm="0">
                                          <p:val>
                                            <p:strVal val="#ppt_x"/>
                                          </p:val>
                                        </p:tav>
                                        <p:tav tm="100000">
                                          <p:val>
                                            <p:strVal val="#ppt_x"/>
                                          </p:val>
                                        </p:tav>
                                      </p:tavLst>
                                    </p:anim>
                                    <p:anim calcmode="lin" valueType="num">
                                      <p:cBhvr>
                                        <p:cTn id="9" dur="500" fill="hold"/>
                                        <p:tgtEl>
                                          <p:spTgt spid="307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0724"/>
                                        </p:tgtEl>
                                        <p:attrNameLst>
                                          <p:attrName>style.visibility</p:attrName>
                                        </p:attrNameLst>
                                      </p:cBhvr>
                                      <p:to>
                                        <p:strVal val="visible"/>
                                      </p:to>
                                    </p:set>
                                    <p:animEffect transition="in" filter="barn(inVertical)">
                                      <p:cBhvr>
                                        <p:cTn id="14" dur="500"/>
                                        <p:tgtEl>
                                          <p:spTgt spid="3072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725"/>
                                        </p:tgtEl>
                                        <p:attrNameLst>
                                          <p:attrName>style.visibility</p:attrName>
                                        </p:attrNameLst>
                                      </p:cBhvr>
                                      <p:to>
                                        <p:strVal val="visible"/>
                                      </p:to>
                                    </p:set>
                                    <p:animEffect transition="in" filter="fade">
                                      <p:cBhvr>
                                        <p:cTn id="19" dur="500"/>
                                        <p:tgtEl>
                                          <p:spTgt spid="30725"/>
                                        </p:tgtEl>
                                      </p:cBhvr>
                                    </p:animEffect>
                                    <p:anim calcmode="lin" valueType="num">
                                      <p:cBhvr>
                                        <p:cTn id="20" dur="500" fill="hold"/>
                                        <p:tgtEl>
                                          <p:spTgt spid="30725"/>
                                        </p:tgtEl>
                                        <p:attrNameLst>
                                          <p:attrName>ppt_x</p:attrName>
                                        </p:attrNameLst>
                                      </p:cBhvr>
                                      <p:tavLst>
                                        <p:tav tm="0">
                                          <p:val>
                                            <p:strVal val="#ppt_x"/>
                                          </p:val>
                                        </p:tav>
                                        <p:tav tm="100000">
                                          <p:val>
                                            <p:strVal val="#ppt_x"/>
                                          </p:val>
                                        </p:tav>
                                      </p:tavLst>
                                    </p:anim>
                                    <p:anim calcmode="lin" valueType="num">
                                      <p:cBhvr>
                                        <p:cTn id="21" dur="500" fill="hold"/>
                                        <p:tgtEl>
                                          <p:spTgt spid="307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307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文本框 1"/>
          <p:cNvSpPr txBox="1"/>
          <p:nvPr/>
        </p:nvSpPr>
        <p:spPr>
          <a:xfrm>
            <a:off x="652463" y="1665288"/>
            <a:ext cx="7913687" cy="711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14350" lvl="0" indent="-514350" eaLnBrk="1" hangingPunct="1">
              <a:lnSpc>
                <a:spcPct val="130000"/>
              </a:lnSpc>
            </a:pPr>
            <a:r>
              <a:rPr lang="zh-CN" altLang="en-US" sz="3600" b="1">
                <a:latin typeface="楷体" panose="02010609060101010101" pitchFamily="49" charset="-122"/>
                <a:ea typeface="楷体" panose="02010609060101010101" pitchFamily="49" charset="-122"/>
              </a:rPr>
              <a:t>河出伏流，一泻汪洋。</a:t>
            </a:r>
            <a:endParaRPr lang="zh-CN" altLang="en-US" sz="3600" b="1">
              <a:latin typeface="楷体" panose="02010609060101010101" pitchFamily="49" charset="-122"/>
              <a:ea typeface="楷体" panose="02010609060101010101" pitchFamily="49" charset="-122"/>
            </a:endParaRPr>
          </a:p>
        </p:txBody>
      </p:sp>
      <p:sp>
        <p:nvSpPr>
          <p:cNvPr id="31747" name="文本框 4"/>
          <p:cNvSpPr txBox="1"/>
          <p:nvPr/>
        </p:nvSpPr>
        <p:spPr>
          <a:xfrm>
            <a:off x="652463" y="2508250"/>
            <a:ext cx="7974012" cy="11953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C00000"/>
                </a:solidFill>
                <a:latin typeface="宋体" panose="02010600030101010101" pitchFamily="2" charset="-122"/>
              </a:rPr>
              <a:t>    黄河从地下涌出，汹涌奔腾，浩浩荡荡地奔向汪洋大海。</a:t>
            </a:r>
            <a:endParaRPr lang="zh-CN" altLang="en-US" sz="3200" b="1">
              <a:solidFill>
                <a:srgbClr val="C00000"/>
              </a:solidFill>
              <a:latin typeface="宋体" panose="02010600030101010101" pitchFamily="2" charset="-122"/>
            </a:endParaRPr>
          </a:p>
        </p:txBody>
      </p:sp>
      <p:cxnSp>
        <p:nvCxnSpPr>
          <p:cNvPr id="31748" name="直接连接符 3"/>
          <p:cNvCxnSpPr/>
          <p:nvPr/>
        </p:nvCxnSpPr>
        <p:spPr>
          <a:xfrm>
            <a:off x="806450" y="2381250"/>
            <a:ext cx="1752600" cy="0"/>
          </a:xfrm>
          <a:prstGeom prst="line">
            <a:avLst/>
          </a:prstGeom>
          <a:noFill/>
          <a:ln w="38100">
            <a:solidFill>
              <a:srgbClr val="FF6600"/>
            </a:solidFill>
            <a:miter lim="800000"/>
          </a:ln>
        </p:spPr>
      </p:cxnSp>
      <p:sp>
        <p:nvSpPr>
          <p:cNvPr id="31749" name="文本框 6"/>
          <p:cNvSpPr txBox="1"/>
          <p:nvPr/>
        </p:nvSpPr>
        <p:spPr>
          <a:xfrm>
            <a:off x="652463" y="1060450"/>
            <a:ext cx="7974012" cy="604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0066CC"/>
                </a:solidFill>
                <a:latin typeface="宋体" panose="02010600030101010101" pitchFamily="2" charset="-122"/>
              </a:rPr>
              <a:t>少年中国发展的不可限量。</a:t>
            </a:r>
            <a:endParaRPr lang="zh-CN" altLang="en-US" sz="3200" b="1">
              <a:solidFill>
                <a:srgbClr val="0066CC"/>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fade">
                                      <p:cBhvr>
                                        <p:cTn id="7" dur="500"/>
                                        <p:tgtEl>
                                          <p:spTgt spid="31747"/>
                                        </p:tgtEl>
                                      </p:cBhvr>
                                    </p:animEffect>
                                    <p:anim calcmode="lin" valueType="num">
                                      <p:cBhvr>
                                        <p:cTn id="8" dur="500" fill="hold"/>
                                        <p:tgtEl>
                                          <p:spTgt spid="31747"/>
                                        </p:tgtEl>
                                        <p:attrNameLst>
                                          <p:attrName>ppt_x</p:attrName>
                                        </p:attrNameLst>
                                      </p:cBhvr>
                                      <p:tavLst>
                                        <p:tav tm="0">
                                          <p:val>
                                            <p:strVal val="#ppt_x"/>
                                          </p:val>
                                        </p:tav>
                                        <p:tav tm="100000">
                                          <p:val>
                                            <p:strVal val="#ppt_x"/>
                                          </p:val>
                                        </p:tav>
                                      </p:tavLst>
                                    </p:anim>
                                    <p:anim calcmode="lin" valueType="num">
                                      <p:cBhvr>
                                        <p:cTn id="9" dur="500" fill="hold"/>
                                        <p:tgtEl>
                                          <p:spTgt spid="317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1748"/>
                                        </p:tgtEl>
                                        <p:attrNameLst>
                                          <p:attrName>style.visibility</p:attrName>
                                        </p:attrNameLst>
                                      </p:cBhvr>
                                      <p:to>
                                        <p:strVal val="visible"/>
                                      </p:to>
                                    </p:set>
                                    <p:animEffect transition="in" filter="barn(inVertical)">
                                      <p:cBhvr>
                                        <p:cTn id="14" dur="500"/>
                                        <p:tgtEl>
                                          <p:spTgt spid="3174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1749"/>
                                        </p:tgtEl>
                                        <p:attrNameLst>
                                          <p:attrName>style.visibility</p:attrName>
                                        </p:attrNameLst>
                                      </p:cBhvr>
                                      <p:to>
                                        <p:strVal val="visible"/>
                                      </p:to>
                                    </p:set>
                                    <p:animEffect transition="in" filter="fade">
                                      <p:cBhvr>
                                        <p:cTn id="19" dur="500"/>
                                        <p:tgtEl>
                                          <p:spTgt spid="31749"/>
                                        </p:tgtEl>
                                      </p:cBhvr>
                                    </p:animEffect>
                                    <p:anim calcmode="lin" valueType="num">
                                      <p:cBhvr>
                                        <p:cTn id="20" dur="500" fill="hold"/>
                                        <p:tgtEl>
                                          <p:spTgt spid="31749"/>
                                        </p:tgtEl>
                                        <p:attrNameLst>
                                          <p:attrName>ppt_x</p:attrName>
                                        </p:attrNameLst>
                                      </p:cBhvr>
                                      <p:tavLst>
                                        <p:tav tm="0">
                                          <p:val>
                                            <p:strVal val="#ppt_x"/>
                                          </p:val>
                                        </p:tav>
                                        <p:tav tm="100000">
                                          <p:val>
                                            <p:strVal val="#ppt_x"/>
                                          </p:val>
                                        </p:tav>
                                      </p:tavLst>
                                    </p:anim>
                                    <p:anim calcmode="lin" valueType="num">
                                      <p:cBhvr>
                                        <p:cTn id="21" dur="500" fill="hold"/>
                                        <p:tgtEl>
                                          <p:spTgt spid="317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文本框 1"/>
          <p:cNvSpPr txBox="1"/>
          <p:nvPr/>
        </p:nvSpPr>
        <p:spPr>
          <a:xfrm>
            <a:off x="963613" y="1658938"/>
            <a:ext cx="7913687" cy="711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14350" lvl="0" indent="-514350" eaLnBrk="1" hangingPunct="1">
              <a:lnSpc>
                <a:spcPct val="130000"/>
              </a:lnSpc>
            </a:pPr>
            <a:r>
              <a:rPr lang="zh-CN" altLang="en-US" sz="3600" b="1">
                <a:latin typeface="楷体" panose="02010609060101010101" pitchFamily="49" charset="-122"/>
                <a:ea typeface="楷体" panose="02010609060101010101" pitchFamily="49" charset="-122"/>
              </a:rPr>
              <a:t>潜龙腾渊，鳞爪飞扬。</a:t>
            </a:r>
            <a:endParaRPr lang="en-US" altLang="zh-CN" sz="3600" b="1">
              <a:latin typeface="楷体" panose="02010609060101010101" pitchFamily="49" charset="-122"/>
              <a:ea typeface="楷体" panose="02010609060101010101" pitchFamily="49" charset="-122"/>
            </a:endParaRPr>
          </a:p>
        </p:txBody>
      </p:sp>
      <p:sp>
        <p:nvSpPr>
          <p:cNvPr id="32771" name="文本框 4"/>
          <p:cNvSpPr txBox="1"/>
          <p:nvPr/>
        </p:nvSpPr>
        <p:spPr>
          <a:xfrm>
            <a:off x="963613" y="2501900"/>
            <a:ext cx="7974012" cy="11953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C00000"/>
                </a:solidFill>
                <a:latin typeface="宋体" panose="02010600030101010101" pitchFamily="2" charset="-122"/>
              </a:rPr>
              <a:t>    潜伏的东方巨龙从深渊中腾空而起，它的鳞爪在云中飞舞。</a:t>
            </a:r>
            <a:endParaRPr lang="zh-CN" altLang="en-US" sz="3200" b="1">
              <a:solidFill>
                <a:srgbClr val="C00000"/>
              </a:solidFill>
              <a:latin typeface="宋体" panose="02010600030101010101" pitchFamily="2" charset="-122"/>
            </a:endParaRPr>
          </a:p>
        </p:txBody>
      </p:sp>
      <p:cxnSp>
        <p:nvCxnSpPr>
          <p:cNvPr id="32772" name="直接连接符 8"/>
          <p:cNvCxnSpPr/>
          <p:nvPr/>
        </p:nvCxnSpPr>
        <p:spPr>
          <a:xfrm>
            <a:off x="1103313" y="2354263"/>
            <a:ext cx="4132262" cy="0"/>
          </a:xfrm>
          <a:prstGeom prst="line">
            <a:avLst/>
          </a:prstGeom>
          <a:noFill/>
          <a:ln w="38100">
            <a:solidFill>
              <a:srgbClr val="FF6600"/>
            </a:solidFill>
            <a:miter lim="800000"/>
          </a:ln>
        </p:spPr>
      </p:cxnSp>
      <p:sp>
        <p:nvSpPr>
          <p:cNvPr id="32773" name="文本框 9"/>
          <p:cNvSpPr txBox="1"/>
          <p:nvPr/>
        </p:nvSpPr>
        <p:spPr>
          <a:xfrm>
            <a:off x="963613" y="1054100"/>
            <a:ext cx="7661275" cy="604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0066CC"/>
                </a:solidFill>
                <a:latin typeface="宋体" panose="02010600030101010101" pitchFamily="2" charset="-122"/>
              </a:rPr>
              <a:t>生动形象，比喻少年中国的英姿勃发。</a:t>
            </a:r>
            <a:endParaRPr lang="zh-CN" altLang="en-US" sz="3200" b="1">
              <a:solidFill>
                <a:srgbClr val="0066CC"/>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fade">
                                      <p:cBhvr>
                                        <p:cTn id="7" dur="500"/>
                                        <p:tgtEl>
                                          <p:spTgt spid="32771"/>
                                        </p:tgtEl>
                                      </p:cBhvr>
                                    </p:animEffect>
                                    <p:anim calcmode="lin" valueType="num">
                                      <p:cBhvr>
                                        <p:cTn id="8" dur="500" fill="hold"/>
                                        <p:tgtEl>
                                          <p:spTgt spid="32771"/>
                                        </p:tgtEl>
                                        <p:attrNameLst>
                                          <p:attrName>ppt_x</p:attrName>
                                        </p:attrNameLst>
                                      </p:cBhvr>
                                      <p:tavLst>
                                        <p:tav tm="0">
                                          <p:val>
                                            <p:strVal val="#ppt_x"/>
                                          </p:val>
                                        </p:tav>
                                        <p:tav tm="100000">
                                          <p:val>
                                            <p:strVal val="#ppt_x"/>
                                          </p:val>
                                        </p:tav>
                                      </p:tavLst>
                                    </p:anim>
                                    <p:anim calcmode="lin" valueType="num">
                                      <p:cBhvr>
                                        <p:cTn id="9" dur="500" fill="hold"/>
                                        <p:tgtEl>
                                          <p:spTgt spid="3277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2772"/>
                                        </p:tgtEl>
                                        <p:attrNameLst>
                                          <p:attrName>style.visibility</p:attrName>
                                        </p:attrNameLst>
                                      </p:cBhvr>
                                      <p:to>
                                        <p:strVal val="visible"/>
                                      </p:to>
                                    </p:set>
                                    <p:animEffect transition="in" filter="barn(inVertical)">
                                      <p:cBhvr>
                                        <p:cTn id="14" dur="500"/>
                                        <p:tgtEl>
                                          <p:spTgt spid="3277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2773"/>
                                        </p:tgtEl>
                                        <p:attrNameLst>
                                          <p:attrName>style.visibility</p:attrName>
                                        </p:attrNameLst>
                                      </p:cBhvr>
                                      <p:to>
                                        <p:strVal val="visible"/>
                                      </p:to>
                                    </p:set>
                                    <p:animEffect transition="in" filter="fade">
                                      <p:cBhvr>
                                        <p:cTn id="19" dur="500"/>
                                        <p:tgtEl>
                                          <p:spTgt spid="32773"/>
                                        </p:tgtEl>
                                      </p:cBhvr>
                                    </p:animEffect>
                                    <p:anim calcmode="lin" valueType="num">
                                      <p:cBhvr>
                                        <p:cTn id="20" dur="500" fill="hold"/>
                                        <p:tgtEl>
                                          <p:spTgt spid="32773"/>
                                        </p:tgtEl>
                                        <p:attrNameLst>
                                          <p:attrName>ppt_x</p:attrName>
                                        </p:attrNameLst>
                                      </p:cBhvr>
                                      <p:tavLst>
                                        <p:tav tm="0">
                                          <p:val>
                                            <p:strVal val="#ppt_x"/>
                                          </p:val>
                                        </p:tav>
                                        <p:tav tm="100000">
                                          <p:val>
                                            <p:strVal val="#ppt_x"/>
                                          </p:val>
                                        </p:tav>
                                      </p:tavLst>
                                    </p:anim>
                                    <p:anim calcmode="lin" valueType="num">
                                      <p:cBhvr>
                                        <p:cTn id="21" dur="500" fill="hold"/>
                                        <p:tgtEl>
                                          <p:spTgt spid="327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P spid="3277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文本框 5"/>
          <p:cNvSpPr txBox="1"/>
          <p:nvPr/>
        </p:nvSpPr>
        <p:spPr>
          <a:xfrm>
            <a:off x="766763" y="1817688"/>
            <a:ext cx="7913687" cy="7096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14350" lvl="0" indent="-514350" eaLnBrk="1" hangingPunct="1">
              <a:lnSpc>
                <a:spcPct val="130000"/>
              </a:lnSpc>
            </a:pPr>
            <a:r>
              <a:rPr lang="zh-CN" altLang="en-US" sz="3600" b="1">
                <a:latin typeface="楷体" panose="02010609060101010101" pitchFamily="49" charset="-122"/>
                <a:ea typeface="楷体" panose="02010609060101010101" pitchFamily="49" charset="-122"/>
              </a:rPr>
              <a:t>乳虎啸谷，百兽震惶。</a:t>
            </a:r>
            <a:endParaRPr lang="zh-CN" altLang="en-US" sz="3600" b="1">
              <a:latin typeface="楷体" panose="02010609060101010101" pitchFamily="49" charset="-122"/>
              <a:ea typeface="楷体" panose="02010609060101010101" pitchFamily="49" charset="-122"/>
            </a:endParaRPr>
          </a:p>
        </p:txBody>
      </p:sp>
      <p:sp>
        <p:nvSpPr>
          <p:cNvPr id="33795" name="文本框 7"/>
          <p:cNvSpPr txBox="1"/>
          <p:nvPr/>
        </p:nvSpPr>
        <p:spPr>
          <a:xfrm>
            <a:off x="766763" y="2659063"/>
            <a:ext cx="7974012" cy="11969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C00000"/>
                </a:solidFill>
                <a:latin typeface="宋体" panose="02010600030101010101" pitchFamily="2" charset="-122"/>
              </a:rPr>
              <a:t>    小老虎在山谷里怒吼，成百上千的野兽都吓得胆战心惊，四散奔逃。</a:t>
            </a:r>
            <a:endParaRPr lang="zh-CN" altLang="en-US" sz="3200" b="1">
              <a:solidFill>
                <a:srgbClr val="C00000"/>
              </a:solidFill>
              <a:latin typeface="宋体" panose="02010600030101010101" pitchFamily="2" charset="-122"/>
            </a:endParaRPr>
          </a:p>
        </p:txBody>
      </p:sp>
      <p:cxnSp>
        <p:nvCxnSpPr>
          <p:cNvPr id="33796" name="直接连接符 6"/>
          <p:cNvCxnSpPr/>
          <p:nvPr/>
        </p:nvCxnSpPr>
        <p:spPr>
          <a:xfrm>
            <a:off x="904875" y="2500313"/>
            <a:ext cx="4133850" cy="0"/>
          </a:xfrm>
          <a:prstGeom prst="line">
            <a:avLst/>
          </a:prstGeom>
          <a:noFill/>
          <a:ln w="38100">
            <a:solidFill>
              <a:srgbClr val="FF6600"/>
            </a:solidFill>
            <a:miter lim="800000"/>
          </a:ln>
        </p:spPr>
      </p:cxnSp>
      <p:sp>
        <p:nvSpPr>
          <p:cNvPr id="33797" name="文本框 8"/>
          <p:cNvSpPr txBox="1"/>
          <p:nvPr/>
        </p:nvSpPr>
        <p:spPr>
          <a:xfrm>
            <a:off x="766763" y="1185863"/>
            <a:ext cx="7424737" cy="6048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0066CC"/>
                </a:solidFill>
                <a:latin typeface="宋体" panose="02010600030101010101" pitchFamily="2" charset="-122"/>
              </a:rPr>
              <a:t>声威巨大，比喻少年中国的英姿勃发。</a:t>
            </a:r>
            <a:endParaRPr lang="zh-CN" altLang="en-US" sz="3200" b="1">
              <a:solidFill>
                <a:srgbClr val="0066CC"/>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fade">
                                      <p:cBhvr>
                                        <p:cTn id="7" dur="500"/>
                                        <p:tgtEl>
                                          <p:spTgt spid="33795"/>
                                        </p:tgtEl>
                                      </p:cBhvr>
                                    </p:animEffect>
                                    <p:anim calcmode="lin" valueType="num">
                                      <p:cBhvr>
                                        <p:cTn id="8" dur="500" fill="hold"/>
                                        <p:tgtEl>
                                          <p:spTgt spid="33795"/>
                                        </p:tgtEl>
                                        <p:attrNameLst>
                                          <p:attrName>ppt_x</p:attrName>
                                        </p:attrNameLst>
                                      </p:cBhvr>
                                      <p:tavLst>
                                        <p:tav tm="0">
                                          <p:val>
                                            <p:strVal val="#ppt_x"/>
                                          </p:val>
                                        </p:tav>
                                        <p:tav tm="100000">
                                          <p:val>
                                            <p:strVal val="#ppt_x"/>
                                          </p:val>
                                        </p:tav>
                                      </p:tavLst>
                                    </p:anim>
                                    <p:anim calcmode="lin" valueType="num">
                                      <p:cBhvr>
                                        <p:cTn id="9" dur="500" fill="hold"/>
                                        <p:tgtEl>
                                          <p:spTgt spid="3379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3796"/>
                                        </p:tgtEl>
                                        <p:attrNameLst>
                                          <p:attrName>style.visibility</p:attrName>
                                        </p:attrNameLst>
                                      </p:cBhvr>
                                      <p:to>
                                        <p:strVal val="visible"/>
                                      </p:to>
                                    </p:set>
                                    <p:animEffect transition="in" filter="barn(inVertical)">
                                      <p:cBhvr>
                                        <p:cTn id="14" dur="500"/>
                                        <p:tgtEl>
                                          <p:spTgt spid="3379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3797"/>
                                        </p:tgtEl>
                                        <p:attrNameLst>
                                          <p:attrName>style.visibility</p:attrName>
                                        </p:attrNameLst>
                                      </p:cBhvr>
                                      <p:to>
                                        <p:strVal val="visible"/>
                                      </p:to>
                                    </p:set>
                                    <p:animEffect transition="in" filter="fade">
                                      <p:cBhvr>
                                        <p:cTn id="19" dur="500"/>
                                        <p:tgtEl>
                                          <p:spTgt spid="33797"/>
                                        </p:tgtEl>
                                      </p:cBhvr>
                                    </p:animEffect>
                                    <p:anim calcmode="lin" valueType="num">
                                      <p:cBhvr>
                                        <p:cTn id="20" dur="500" fill="hold"/>
                                        <p:tgtEl>
                                          <p:spTgt spid="33797"/>
                                        </p:tgtEl>
                                        <p:attrNameLst>
                                          <p:attrName>ppt_x</p:attrName>
                                        </p:attrNameLst>
                                      </p:cBhvr>
                                      <p:tavLst>
                                        <p:tav tm="0">
                                          <p:val>
                                            <p:strVal val="#ppt_x"/>
                                          </p:val>
                                        </p:tav>
                                        <p:tav tm="100000">
                                          <p:val>
                                            <p:strVal val="#ppt_x"/>
                                          </p:val>
                                        </p:tav>
                                      </p:tavLst>
                                    </p:anim>
                                    <p:anim calcmode="lin" valueType="num">
                                      <p:cBhvr>
                                        <p:cTn id="21" dur="500" fill="hold"/>
                                        <p:tgtEl>
                                          <p:spTgt spid="337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P spid="3379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文本框 1"/>
          <p:cNvSpPr txBox="1"/>
          <p:nvPr/>
        </p:nvSpPr>
        <p:spPr>
          <a:xfrm>
            <a:off x="827088" y="1949450"/>
            <a:ext cx="7913687" cy="711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14350" lvl="0" indent="-514350" eaLnBrk="1" hangingPunct="1">
              <a:lnSpc>
                <a:spcPct val="130000"/>
              </a:lnSpc>
            </a:pPr>
            <a:r>
              <a:rPr lang="zh-CN" altLang="en-US" sz="3600" b="1">
                <a:latin typeface="楷体" panose="02010609060101010101" pitchFamily="49" charset="-122"/>
                <a:ea typeface="楷体" panose="02010609060101010101" pitchFamily="49" charset="-122"/>
              </a:rPr>
              <a:t>鹰隼试翼，风尘吸张。</a:t>
            </a:r>
            <a:endParaRPr lang="en-US" altLang="zh-CN" sz="3600" b="1">
              <a:latin typeface="楷体" panose="02010609060101010101" pitchFamily="49" charset="-122"/>
              <a:ea typeface="楷体" panose="02010609060101010101" pitchFamily="49" charset="-122"/>
            </a:endParaRPr>
          </a:p>
        </p:txBody>
      </p:sp>
      <p:sp>
        <p:nvSpPr>
          <p:cNvPr id="34819" name="文本框 4"/>
          <p:cNvSpPr txBox="1"/>
          <p:nvPr/>
        </p:nvSpPr>
        <p:spPr>
          <a:xfrm>
            <a:off x="766763" y="2962275"/>
            <a:ext cx="7974012" cy="604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C00000"/>
                </a:solidFill>
                <a:latin typeface="宋体" panose="02010600030101010101" pitchFamily="2" charset="-122"/>
              </a:rPr>
              <a:t>雄鹰展翅试飞，掀起的狂风吹得尘土飞扬。</a:t>
            </a:r>
            <a:endParaRPr lang="zh-CN" altLang="en-US" sz="3200" b="1">
              <a:solidFill>
                <a:srgbClr val="C00000"/>
              </a:solidFill>
              <a:latin typeface="宋体" panose="02010600030101010101" pitchFamily="2" charset="-122"/>
            </a:endParaRPr>
          </a:p>
        </p:txBody>
      </p:sp>
      <p:cxnSp>
        <p:nvCxnSpPr>
          <p:cNvPr id="34820" name="直接连接符 3"/>
          <p:cNvCxnSpPr/>
          <p:nvPr/>
        </p:nvCxnSpPr>
        <p:spPr>
          <a:xfrm>
            <a:off x="936625" y="2660650"/>
            <a:ext cx="4268788" cy="0"/>
          </a:xfrm>
          <a:prstGeom prst="line">
            <a:avLst/>
          </a:prstGeom>
          <a:noFill/>
          <a:ln w="38100">
            <a:solidFill>
              <a:srgbClr val="FF6600"/>
            </a:solidFill>
            <a:miter lim="800000"/>
          </a:ln>
        </p:spPr>
      </p:cxnSp>
      <p:sp>
        <p:nvSpPr>
          <p:cNvPr id="34821" name="文本框 6"/>
          <p:cNvSpPr txBox="1"/>
          <p:nvPr/>
        </p:nvSpPr>
        <p:spPr>
          <a:xfrm>
            <a:off x="827088" y="1292225"/>
            <a:ext cx="7974012" cy="604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0066CC"/>
                </a:solidFill>
                <a:latin typeface="宋体" panose="02010600030101010101" pitchFamily="2" charset="-122"/>
              </a:rPr>
              <a:t>气势冲天，比喻少年中国的英姿勃发。</a:t>
            </a:r>
            <a:endParaRPr lang="zh-CN" altLang="en-US" sz="3200" b="1">
              <a:solidFill>
                <a:srgbClr val="0066CC"/>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fade">
                                      <p:cBhvr>
                                        <p:cTn id="7" dur="500"/>
                                        <p:tgtEl>
                                          <p:spTgt spid="34819"/>
                                        </p:tgtEl>
                                      </p:cBhvr>
                                    </p:animEffect>
                                    <p:anim calcmode="lin" valueType="num">
                                      <p:cBhvr>
                                        <p:cTn id="8" dur="500" fill="hold"/>
                                        <p:tgtEl>
                                          <p:spTgt spid="34819"/>
                                        </p:tgtEl>
                                        <p:attrNameLst>
                                          <p:attrName>ppt_x</p:attrName>
                                        </p:attrNameLst>
                                      </p:cBhvr>
                                      <p:tavLst>
                                        <p:tav tm="0">
                                          <p:val>
                                            <p:strVal val="#ppt_x"/>
                                          </p:val>
                                        </p:tav>
                                        <p:tav tm="100000">
                                          <p:val>
                                            <p:strVal val="#ppt_x"/>
                                          </p:val>
                                        </p:tav>
                                      </p:tavLst>
                                    </p:anim>
                                    <p:anim calcmode="lin" valueType="num">
                                      <p:cBhvr>
                                        <p:cTn id="9" dur="500" fill="hold"/>
                                        <p:tgtEl>
                                          <p:spTgt spid="348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4820"/>
                                        </p:tgtEl>
                                        <p:attrNameLst>
                                          <p:attrName>style.visibility</p:attrName>
                                        </p:attrNameLst>
                                      </p:cBhvr>
                                      <p:to>
                                        <p:strVal val="visible"/>
                                      </p:to>
                                    </p:set>
                                    <p:animEffect transition="in" filter="barn(inVertical)">
                                      <p:cBhvr>
                                        <p:cTn id="14" dur="500"/>
                                        <p:tgtEl>
                                          <p:spTgt spid="3482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4821"/>
                                        </p:tgtEl>
                                        <p:attrNameLst>
                                          <p:attrName>style.visibility</p:attrName>
                                        </p:attrNameLst>
                                      </p:cBhvr>
                                      <p:to>
                                        <p:strVal val="visible"/>
                                      </p:to>
                                    </p:set>
                                    <p:animEffect transition="in" filter="fade">
                                      <p:cBhvr>
                                        <p:cTn id="19" dur="500"/>
                                        <p:tgtEl>
                                          <p:spTgt spid="34821"/>
                                        </p:tgtEl>
                                      </p:cBhvr>
                                    </p:animEffect>
                                    <p:anim calcmode="lin" valueType="num">
                                      <p:cBhvr>
                                        <p:cTn id="20" dur="500" fill="hold"/>
                                        <p:tgtEl>
                                          <p:spTgt spid="34821"/>
                                        </p:tgtEl>
                                        <p:attrNameLst>
                                          <p:attrName>ppt_x</p:attrName>
                                        </p:attrNameLst>
                                      </p:cBhvr>
                                      <p:tavLst>
                                        <p:tav tm="0">
                                          <p:val>
                                            <p:strVal val="#ppt_x"/>
                                          </p:val>
                                        </p:tav>
                                        <p:tav tm="100000">
                                          <p:val>
                                            <p:strVal val="#ppt_x"/>
                                          </p:val>
                                        </p:tav>
                                      </p:tavLst>
                                    </p:anim>
                                    <p:anim calcmode="lin" valueType="num">
                                      <p:cBhvr>
                                        <p:cTn id="21" dur="500" fill="hold"/>
                                        <p:tgtEl>
                                          <p:spTgt spid="348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P spid="348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文本框 1"/>
          <p:cNvSpPr txBox="1"/>
          <p:nvPr/>
        </p:nvSpPr>
        <p:spPr>
          <a:xfrm>
            <a:off x="827088" y="1949450"/>
            <a:ext cx="7913687" cy="711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14350" lvl="0" indent="-514350" eaLnBrk="1" hangingPunct="1">
              <a:lnSpc>
                <a:spcPct val="130000"/>
              </a:lnSpc>
            </a:pPr>
            <a:r>
              <a:rPr lang="zh-CN" altLang="en-US" sz="3600" b="1">
                <a:latin typeface="楷体" panose="02010609060101010101" pitchFamily="49" charset="-122"/>
                <a:ea typeface="楷体" panose="02010609060101010101" pitchFamily="49" charset="-122"/>
              </a:rPr>
              <a:t>奇花初胎，矞矞皇皇。</a:t>
            </a:r>
            <a:endParaRPr lang="zh-CN" altLang="en-US" sz="3600" b="1">
              <a:latin typeface="楷体" panose="02010609060101010101" pitchFamily="49" charset="-122"/>
              <a:ea typeface="楷体" panose="02010609060101010101" pitchFamily="49" charset="-122"/>
            </a:endParaRPr>
          </a:p>
        </p:txBody>
      </p:sp>
      <p:sp>
        <p:nvSpPr>
          <p:cNvPr id="35843" name="文本框 4"/>
          <p:cNvSpPr txBox="1"/>
          <p:nvPr/>
        </p:nvSpPr>
        <p:spPr>
          <a:xfrm>
            <a:off x="766763" y="2962275"/>
            <a:ext cx="7974012" cy="604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C00000"/>
                </a:solidFill>
                <a:latin typeface="宋体" panose="02010600030101010101" pitchFamily="2" charset="-122"/>
              </a:rPr>
              <a:t>奇妙的花含苞初放，是那样的鲜艳、辉煌。</a:t>
            </a:r>
            <a:endParaRPr lang="zh-CN" altLang="en-US" sz="3200" b="1">
              <a:solidFill>
                <a:srgbClr val="C00000"/>
              </a:solidFill>
              <a:latin typeface="宋体" panose="02010600030101010101" pitchFamily="2" charset="-122"/>
            </a:endParaRPr>
          </a:p>
        </p:txBody>
      </p:sp>
      <p:cxnSp>
        <p:nvCxnSpPr>
          <p:cNvPr id="35844" name="直接连接符 3"/>
          <p:cNvCxnSpPr/>
          <p:nvPr/>
        </p:nvCxnSpPr>
        <p:spPr>
          <a:xfrm>
            <a:off x="936625" y="2660650"/>
            <a:ext cx="4302125" cy="0"/>
          </a:xfrm>
          <a:prstGeom prst="line">
            <a:avLst/>
          </a:prstGeom>
          <a:noFill/>
          <a:ln w="38100">
            <a:solidFill>
              <a:srgbClr val="FF6600"/>
            </a:solidFill>
            <a:miter lim="800000"/>
          </a:ln>
        </p:spPr>
      </p:cxnSp>
      <p:sp>
        <p:nvSpPr>
          <p:cNvPr id="35845" name="文本框 6"/>
          <p:cNvSpPr txBox="1"/>
          <p:nvPr/>
        </p:nvSpPr>
        <p:spPr>
          <a:xfrm>
            <a:off x="827088" y="1292225"/>
            <a:ext cx="7974012" cy="604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0066CC"/>
                </a:solidFill>
                <a:latin typeface="宋体" panose="02010600030101010101" pitchFamily="2" charset="-122"/>
              </a:rPr>
              <a:t>歌颂了少年中国在发展中的壮丽前景。</a:t>
            </a:r>
            <a:endParaRPr lang="zh-CN" altLang="en-US" sz="3200" b="1">
              <a:solidFill>
                <a:srgbClr val="0066CC"/>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fade">
                                      <p:cBhvr>
                                        <p:cTn id="7" dur="500"/>
                                        <p:tgtEl>
                                          <p:spTgt spid="35843"/>
                                        </p:tgtEl>
                                      </p:cBhvr>
                                    </p:animEffect>
                                    <p:anim calcmode="lin" valueType="num">
                                      <p:cBhvr>
                                        <p:cTn id="8" dur="500" fill="hold"/>
                                        <p:tgtEl>
                                          <p:spTgt spid="35843"/>
                                        </p:tgtEl>
                                        <p:attrNameLst>
                                          <p:attrName>ppt_x</p:attrName>
                                        </p:attrNameLst>
                                      </p:cBhvr>
                                      <p:tavLst>
                                        <p:tav tm="0">
                                          <p:val>
                                            <p:strVal val="#ppt_x"/>
                                          </p:val>
                                        </p:tav>
                                        <p:tav tm="100000">
                                          <p:val>
                                            <p:strVal val="#ppt_x"/>
                                          </p:val>
                                        </p:tav>
                                      </p:tavLst>
                                    </p:anim>
                                    <p:anim calcmode="lin" valueType="num">
                                      <p:cBhvr>
                                        <p:cTn id="9" dur="500" fill="hold"/>
                                        <p:tgtEl>
                                          <p:spTgt spid="3584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5844"/>
                                        </p:tgtEl>
                                        <p:attrNameLst>
                                          <p:attrName>style.visibility</p:attrName>
                                        </p:attrNameLst>
                                      </p:cBhvr>
                                      <p:to>
                                        <p:strVal val="visible"/>
                                      </p:to>
                                    </p:set>
                                    <p:animEffect transition="in" filter="barn(inVertical)">
                                      <p:cBhvr>
                                        <p:cTn id="14" dur="500"/>
                                        <p:tgtEl>
                                          <p:spTgt spid="3584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5845"/>
                                        </p:tgtEl>
                                        <p:attrNameLst>
                                          <p:attrName>style.visibility</p:attrName>
                                        </p:attrNameLst>
                                      </p:cBhvr>
                                      <p:to>
                                        <p:strVal val="visible"/>
                                      </p:to>
                                    </p:set>
                                    <p:animEffect transition="in" filter="fade">
                                      <p:cBhvr>
                                        <p:cTn id="19" dur="500"/>
                                        <p:tgtEl>
                                          <p:spTgt spid="35845"/>
                                        </p:tgtEl>
                                      </p:cBhvr>
                                    </p:animEffect>
                                    <p:anim calcmode="lin" valueType="num">
                                      <p:cBhvr>
                                        <p:cTn id="20" dur="500" fill="hold"/>
                                        <p:tgtEl>
                                          <p:spTgt spid="35845"/>
                                        </p:tgtEl>
                                        <p:attrNameLst>
                                          <p:attrName>ppt_x</p:attrName>
                                        </p:attrNameLst>
                                      </p:cBhvr>
                                      <p:tavLst>
                                        <p:tav tm="0">
                                          <p:val>
                                            <p:strVal val="#ppt_x"/>
                                          </p:val>
                                        </p:tav>
                                        <p:tav tm="100000">
                                          <p:val>
                                            <p:strVal val="#ppt_x"/>
                                          </p:val>
                                        </p:tav>
                                      </p:tavLst>
                                    </p:anim>
                                    <p:anim calcmode="lin" valueType="num">
                                      <p:cBhvr>
                                        <p:cTn id="21" dur="500" fill="hold"/>
                                        <p:tgtEl>
                                          <p:spTgt spid="358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p:bldP spid="3584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文本框 1"/>
          <p:cNvSpPr txBox="1"/>
          <p:nvPr/>
        </p:nvSpPr>
        <p:spPr>
          <a:xfrm>
            <a:off x="827088" y="2027238"/>
            <a:ext cx="7913687" cy="711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14350" lvl="0" indent="-514350" eaLnBrk="1" hangingPunct="1">
              <a:lnSpc>
                <a:spcPct val="130000"/>
              </a:lnSpc>
            </a:pPr>
            <a:r>
              <a:rPr lang="zh-CN" altLang="en-US" sz="3600" b="1">
                <a:latin typeface="楷体" panose="02010609060101010101" pitchFamily="49" charset="-122"/>
                <a:ea typeface="楷体" panose="02010609060101010101" pitchFamily="49" charset="-122"/>
              </a:rPr>
              <a:t>干将发硎，有作其芒。</a:t>
            </a:r>
            <a:endParaRPr lang="en-US" altLang="zh-CN" sz="3600" b="1">
              <a:latin typeface="楷体" panose="02010609060101010101" pitchFamily="49" charset="-122"/>
              <a:ea typeface="楷体" panose="02010609060101010101" pitchFamily="49" charset="-122"/>
            </a:endParaRPr>
          </a:p>
        </p:txBody>
      </p:sp>
      <p:sp>
        <p:nvSpPr>
          <p:cNvPr id="36867" name="文本框 4"/>
          <p:cNvSpPr txBox="1"/>
          <p:nvPr/>
        </p:nvSpPr>
        <p:spPr>
          <a:xfrm>
            <a:off x="766763" y="2962275"/>
            <a:ext cx="7974012" cy="11969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C00000"/>
                </a:solidFill>
                <a:latin typeface="宋体" panose="02010600030101010101" pitchFamily="2" charset="-122"/>
              </a:rPr>
              <a:t>    宝剑刚从磨刀石上打磨出来，锋刃闪射出寒光。</a:t>
            </a:r>
            <a:endParaRPr lang="zh-CN" altLang="en-US" sz="3200" b="1">
              <a:solidFill>
                <a:srgbClr val="C00000"/>
              </a:solidFill>
              <a:latin typeface="宋体" panose="02010600030101010101" pitchFamily="2" charset="-122"/>
            </a:endParaRPr>
          </a:p>
        </p:txBody>
      </p:sp>
      <p:cxnSp>
        <p:nvCxnSpPr>
          <p:cNvPr id="36868" name="直接连接符 3"/>
          <p:cNvCxnSpPr/>
          <p:nvPr/>
        </p:nvCxnSpPr>
        <p:spPr>
          <a:xfrm>
            <a:off x="936625" y="2738438"/>
            <a:ext cx="4302125" cy="0"/>
          </a:xfrm>
          <a:prstGeom prst="line">
            <a:avLst/>
          </a:prstGeom>
          <a:noFill/>
          <a:ln w="38100">
            <a:solidFill>
              <a:srgbClr val="FF6600"/>
            </a:solidFill>
            <a:miter lim="800000"/>
          </a:ln>
        </p:spPr>
      </p:cxnSp>
      <p:sp>
        <p:nvSpPr>
          <p:cNvPr id="36869" name="文本框 6"/>
          <p:cNvSpPr txBox="1"/>
          <p:nvPr/>
        </p:nvSpPr>
        <p:spPr>
          <a:xfrm>
            <a:off x="827088" y="765175"/>
            <a:ext cx="7974012" cy="11953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0066CC"/>
                </a:solidFill>
                <a:latin typeface="宋体" panose="02010600030101010101" pitchFamily="2" charset="-122"/>
              </a:rPr>
              <a:t>    以刚刚磨砺过的无比锋利的宝剑比作为创建少年中国立功德的中国少年。</a:t>
            </a:r>
            <a:endParaRPr lang="zh-CN" altLang="en-US" sz="3200" b="1">
              <a:solidFill>
                <a:srgbClr val="0066CC"/>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fade">
                                      <p:cBhvr>
                                        <p:cTn id="7" dur="500"/>
                                        <p:tgtEl>
                                          <p:spTgt spid="36867"/>
                                        </p:tgtEl>
                                      </p:cBhvr>
                                    </p:animEffect>
                                    <p:anim calcmode="lin" valueType="num">
                                      <p:cBhvr>
                                        <p:cTn id="8" dur="500" fill="hold"/>
                                        <p:tgtEl>
                                          <p:spTgt spid="36867"/>
                                        </p:tgtEl>
                                        <p:attrNameLst>
                                          <p:attrName>ppt_x</p:attrName>
                                        </p:attrNameLst>
                                      </p:cBhvr>
                                      <p:tavLst>
                                        <p:tav tm="0">
                                          <p:val>
                                            <p:strVal val="#ppt_x"/>
                                          </p:val>
                                        </p:tav>
                                        <p:tav tm="100000">
                                          <p:val>
                                            <p:strVal val="#ppt_x"/>
                                          </p:val>
                                        </p:tav>
                                      </p:tavLst>
                                    </p:anim>
                                    <p:anim calcmode="lin" valueType="num">
                                      <p:cBhvr>
                                        <p:cTn id="9" dur="500" fill="hold"/>
                                        <p:tgtEl>
                                          <p:spTgt spid="3686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6868"/>
                                        </p:tgtEl>
                                        <p:attrNameLst>
                                          <p:attrName>style.visibility</p:attrName>
                                        </p:attrNameLst>
                                      </p:cBhvr>
                                      <p:to>
                                        <p:strVal val="visible"/>
                                      </p:to>
                                    </p:set>
                                    <p:animEffect transition="in" filter="barn(inVertical)">
                                      <p:cBhvr>
                                        <p:cTn id="14" dur="500"/>
                                        <p:tgtEl>
                                          <p:spTgt spid="36868"/>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6869"/>
                                        </p:tgtEl>
                                        <p:attrNameLst>
                                          <p:attrName>style.visibility</p:attrName>
                                        </p:attrNameLst>
                                      </p:cBhvr>
                                      <p:to>
                                        <p:strVal val="visible"/>
                                      </p:to>
                                    </p:set>
                                    <p:animEffect transition="in" filter="fade">
                                      <p:cBhvr>
                                        <p:cTn id="19" dur="500"/>
                                        <p:tgtEl>
                                          <p:spTgt spid="36869"/>
                                        </p:tgtEl>
                                      </p:cBhvr>
                                    </p:animEffect>
                                    <p:anim calcmode="lin" valueType="num">
                                      <p:cBhvr>
                                        <p:cTn id="20" dur="500" fill="hold"/>
                                        <p:tgtEl>
                                          <p:spTgt spid="36869"/>
                                        </p:tgtEl>
                                        <p:attrNameLst>
                                          <p:attrName>ppt_x</p:attrName>
                                        </p:attrNameLst>
                                      </p:cBhvr>
                                      <p:tavLst>
                                        <p:tav tm="0">
                                          <p:val>
                                            <p:strVal val="#ppt_x"/>
                                          </p:val>
                                        </p:tav>
                                        <p:tav tm="100000">
                                          <p:val>
                                            <p:strVal val="#ppt_x"/>
                                          </p:val>
                                        </p:tav>
                                      </p:tavLst>
                                    </p:anim>
                                    <p:anim calcmode="lin" valueType="num">
                                      <p:cBhvr>
                                        <p:cTn id="21" dur="500" fill="hold"/>
                                        <p:tgtEl>
                                          <p:spTgt spid="368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P spid="3686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0242" name="图片 3"/>
          <p:cNvPicPr>
            <a:picLocks noChangeAspect="1"/>
          </p:cNvPicPr>
          <p:nvPr/>
        </p:nvPicPr>
        <p:blipFill>
          <a:blip r:embed="rId2"/>
          <a:stretch>
            <a:fillRect/>
          </a:stretch>
        </p:blipFill>
        <p:spPr>
          <a:xfrm>
            <a:off x="0" y="2501900"/>
            <a:ext cx="9144000" cy="1527175"/>
          </a:xfrm>
          <a:prstGeom prst="rect">
            <a:avLst/>
          </a:prstGeom>
          <a:noFill/>
          <a:ln>
            <a:noFill/>
            <a:miter lim="800000"/>
            <a:headEnd/>
            <a:tailEnd/>
          </a:ln>
        </p:spPr>
      </p:pic>
      <p:sp>
        <p:nvSpPr>
          <p:cNvPr id="10243" name="椭圆 8"/>
          <p:cNvSpPr/>
          <p:nvPr/>
        </p:nvSpPr>
        <p:spPr>
          <a:xfrm>
            <a:off x="349250" y="2925763"/>
            <a:ext cx="720725" cy="720725"/>
          </a:xfrm>
          <a:prstGeom prst="ellipse">
            <a:avLst/>
          </a:prstGeom>
          <a:solidFill>
            <a:srgbClr val="02A0E9"/>
          </a:solidFill>
          <a:ln>
            <a:noFill/>
          </a:ln>
        </p:spPr>
        <p:style>
          <a:lnRef idx="1">
            <a:schemeClr val="accent3"/>
          </a:lnRef>
          <a:fillRef idx="2">
            <a:schemeClr val="accent3"/>
          </a:fillRef>
          <a:effectRef idx="1">
            <a:schemeClr val="accent3"/>
          </a:effectRef>
          <a:fontRef idx="minor">
            <a:schemeClr val="dk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hangingPunct="0"/>
            <a:endParaRPr lang="zh-CN" altLang="en-US">
              <a:solidFill>
                <a:srgbClr val="000000"/>
              </a:solidFill>
              <a:latin typeface="等线" pitchFamily="2" charset="-122"/>
              <a:ea typeface="等线" pitchFamily="2" charset="-122"/>
            </a:endParaRPr>
          </a:p>
        </p:txBody>
      </p:sp>
      <p:sp>
        <p:nvSpPr>
          <p:cNvPr id="10244" name="标题 1"/>
          <p:cNvSpPr txBox="1"/>
          <p:nvPr/>
        </p:nvSpPr>
        <p:spPr>
          <a:xfrm>
            <a:off x="107950" y="2855913"/>
            <a:ext cx="6383338" cy="7699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en-US" altLang="zh-CN" sz="4400" b="1">
                <a:solidFill>
                  <a:schemeClr val="bg1"/>
                </a:solidFill>
                <a:latin typeface="楷体" panose="02010609060101010101" pitchFamily="49" charset="-122"/>
                <a:ea typeface="楷体" panose="02010609060101010101" pitchFamily="49" charset="-122"/>
              </a:rPr>
              <a:t>13 </a:t>
            </a:r>
            <a:r>
              <a:rPr lang="zh-CN" altLang="en-US" sz="4400" b="1">
                <a:latin typeface="楷体" panose="02010609060101010101" pitchFamily="49" charset="-122"/>
                <a:ea typeface="楷体" panose="02010609060101010101" pitchFamily="49" charset="-122"/>
              </a:rPr>
              <a:t>少年中国说（节选）</a:t>
            </a:r>
            <a:endParaRPr lang="zh-CN" altLang="en-US" sz="4400" b="1">
              <a:latin typeface="楷体" panose="02010609060101010101" pitchFamily="49" charset="-122"/>
              <a:ea typeface="楷体" panose="02010609060101010101" pitchFamily="49" charset="-122"/>
            </a:endParaRPr>
          </a:p>
        </p:txBody>
      </p:sp>
      <p:pic>
        <p:nvPicPr>
          <p:cNvPr id="10245" name="图片 3"/>
          <p:cNvPicPr>
            <a:picLocks noChangeAspect="1"/>
          </p:cNvPicPr>
          <p:nvPr/>
        </p:nvPicPr>
        <p:blipFill>
          <a:blip r:embed="rId3"/>
          <a:stretch>
            <a:fillRect/>
          </a:stretch>
        </p:blipFill>
        <p:spPr>
          <a:xfrm>
            <a:off x="107950" y="195263"/>
            <a:ext cx="3906838" cy="463550"/>
          </a:xfrm>
          <a:prstGeom prst="rect">
            <a:avLst/>
          </a:prstGeom>
          <a:noFill/>
          <a:ln>
            <a:noFill/>
            <a:miter lim="800000"/>
            <a:headEnd/>
            <a:tailEnd/>
          </a:ln>
        </p:spPr>
      </p:pic>
      <p:cxnSp>
        <p:nvCxnSpPr>
          <p:cNvPr id="10246" name="直接连接符 5"/>
          <p:cNvCxnSpPr/>
          <p:nvPr/>
        </p:nvCxnSpPr>
        <p:spPr>
          <a:xfrm>
            <a:off x="1244600" y="3625850"/>
            <a:ext cx="2254250" cy="0"/>
          </a:xfrm>
          <a:prstGeom prst="line">
            <a:avLst/>
          </a:prstGeom>
          <a:noFill/>
          <a:ln w="38100">
            <a:solidFill>
              <a:srgbClr val="FFC000"/>
            </a:solidFill>
            <a:miter lim="800000"/>
          </a:ln>
        </p:spPr>
      </p:cxnSp>
      <p:sp>
        <p:nvSpPr>
          <p:cNvPr id="10247" name="标题 1"/>
          <p:cNvSpPr txBox="1"/>
          <p:nvPr/>
        </p:nvSpPr>
        <p:spPr>
          <a:xfrm>
            <a:off x="1069975" y="3832225"/>
            <a:ext cx="2719388"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zh-CN" altLang="en-US" sz="3200" b="1">
                <a:latin typeface="宋体" panose="02010600030101010101" pitchFamily="2" charset="-122"/>
              </a:rPr>
              <a:t>年轻的中国。</a:t>
            </a:r>
            <a:endParaRPr lang="zh-CN" altLang="en-US" sz="32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wipe(left)">
                                      <p:cBhvr>
                                        <p:cTn id="7" dur="500"/>
                                        <p:tgtEl>
                                          <p:spTgt spid="102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247"/>
                                        </p:tgtEl>
                                        <p:attrNameLst>
                                          <p:attrName>style.visibility</p:attrName>
                                        </p:attrNameLst>
                                      </p:cBhvr>
                                      <p:to>
                                        <p:strVal val="visible"/>
                                      </p:to>
                                    </p:set>
                                    <p:animEffect transition="in" filter="fade">
                                      <p:cBhvr>
                                        <p:cTn id="12" dur="5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文本框 1"/>
          <p:cNvSpPr txBox="1"/>
          <p:nvPr/>
        </p:nvSpPr>
        <p:spPr>
          <a:xfrm>
            <a:off x="827088" y="1949450"/>
            <a:ext cx="7913687" cy="711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14350" lvl="0" indent="-514350" eaLnBrk="1" hangingPunct="1">
              <a:lnSpc>
                <a:spcPct val="130000"/>
              </a:lnSpc>
            </a:pPr>
            <a:r>
              <a:rPr lang="zh-CN" altLang="en-US" sz="3600" b="1">
                <a:latin typeface="楷体" panose="02010609060101010101" pitchFamily="49" charset="-122"/>
                <a:ea typeface="楷体" panose="02010609060101010101" pitchFamily="49" charset="-122"/>
              </a:rPr>
              <a:t>天戴其苍，地履其黄。</a:t>
            </a:r>
            <a:endParaRPr lang="zh-CN" altLang="en-US" sz="3600" b="1">
              <a:latin typeface="楷体" panose="02010609060101010101" pitchFamily="49" charset="-122"/>
              <a:ea typeface="楷体" panose="02010609060101010101" pitchFamily="49" charset="-122"/>
            </a:endParaRPr>
          </a:p>
        </p:txBody>
      </p:sp>
      <p:sp>
        <p:nvSpPr>
          <p:cNvPr id="37891" name="文本框 4"/>
          <p:cNvSpPr txBox="1"/>
          <p:nvPr/>
        </p:nvSpPr>
        <p:spPr>
          <a:xfrm>
            <a:off x="766763" y="2962275"/>
            <a:ext cx="7974012" cy="11969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C00000"/>
                </a:solidFill>
                <a:latin typeface="宋体" panose="02010600030101010101" pitchFamily="2" charset="-122"/>
              </a:rPr>
              <a:t>    少年中国像个巨人屹立在东方，头顶着青色的长天，脚踏着黄色的大地。</a:t>
            </a:r>
            <a:endParaRPr lang="zh-CN" altLang="en-US" sz="3200" b="1">
              <a:solidFill>
                <a:srgbClr val="C00000"/>
              </a:solidFill>
              <a:latin typeface="宋体" panose="02010600030101010101" pitchFamily="2" charset="-122"/>
            </a:endParaRPr>
          </a:p>
        </p:txBody>
      </p:sp>
      <p:cxnSp>
        <p:nvCxnSpPr>
          <p:cNvPr id="37892" name="直接连接符 3"/>
          <p:cNvCxnSpPr/>
          <p:nvPr/>
        </p:nvCxnSpPr>
        <p:spPr>
          <a:xfrm>
            <a:off x="936625" y="2660650"/>
            <a:ext cx="4302125" cy="0"/>
          </a:xfrm>
          <a:prstGeom prst="line">
            <a:avLst/>
          </a:prstGeom>
          <a:noFill/>
          <a:ln w="38100">
            <a:solidFill>
              <a:srgbClr val="FF6600"/>
            </a:solidFill>
            <a:miter lim="800000"/>
          </a:ln>
        </p:spPr>
      </p:cxnSp>
      <p:sp>
        <p:nvSpPr>
          <p:cNvPr id="37893" name="文本框 6"/>
          <p:cNvSpPr txBox="1"/>
          <p:nvPr/>
        </p:nvSpPr>
        <p:spPr>
          <a:xfrm>
            <a:off x="827088" y="769938"/>
            <a:ext cx="7974012" cy="11953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0066CC"/>
                </a:solidFill>
                <a:latin typeface="宋体" panose="02010600030101010101" pitchFamily="2" charset="-122"/>
              </a:rPr>
              <a:t>    描写少年中国像顶天立地的巨人屹立在地球之上，雄视整个世界。</a:t>
            </a:r>
            <a:endParaRPr lang="zh-CN" altLang="en-US" sz="3200" b="1">
              <a:solidFill>
                <a:srgbClr val="0066CC"/>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fade">
                                      <p:cBhvr>
                                        <p:cTn id="7" dur="500"/>
                                        <p:tgtEl>
                                          <p:spTgt spid="37891"/>
                                        </p:tgtEl>
                                      </p:cBhvr>
                                    </p:animEffect>
                                    <p:anim calcmode="lin" valueType="num">
                                      <p:cBhvr>
                                        <p:cTn id="8" dur="500" fill="hold"/>
                                        <p:tgtEl>
                                          <p:spTgt spid="37891"/>
                                        </p:tgtEl>
                                        <p:attrNameLst>
                                          <p:attrName>ppt_x</p:attrName>
                                        </p:attrNameLst>
                                      </p:cBhvr>
                                      <p:tavLst>
                                        <p:tav tm="0">
                                          <p:val>
                                            <p:strVal val="#ppt_x"/>
                                          </p:val>
                                        </p:tav>
                                        <p:tav tm="100000">
                                          <p:val>
                                            <p:strVal val="#ppt_x"/>
                                          </p:val>
                                        </p:tav>
                                      </p:tavLst>
                                    </p:anim>
                                    <p:anim calcmode="lin" valueType="num">
                                      <p:cBhvr>
                                        <p:cTn id="9" dur="500" fill="hold"/>
                                        <p:tgtEl>
                                          <p:spTgt spid="3789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7892"/>
                                        </p:tgtEl>
                                        <p:attrNameLst>
                                          <p:attrName>style.visibility</p:attrName>
                                        </p:attrNameLst>
                                      </p:cBhvr>
                                      <p:to>
                                        <p:strVal val="visible"/>
                                      </p:to>
                                    </p:set>
                                    <p:animEffect transition="in" filter="barn(inVertical)">
                                      <p:cBhvr>
                                        <p:cTn id="14" dur="500"/>
                                        <p:tgtEl>
                                          <p:spTgt spid="3789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7893"/>
                                        </p:tgtEl>
                                        <p:attrNameLst>
                                          <p:attrName>style.visibility</p:attrName>
                                        </p:attrNameLst>
                                      </p:cBhvr>
                                      <p:to>
                                        <p:strVal val="visible"/>
                                      </p:to>
                                    </p:set>
                                    <p:animEffect transition="in" filter="fade">
                                      <p:cBhvr>
                                        <p:cTn id="19" dur="500"/>
                                        <p:tgtEl>
                                          <p:spTgt spid="37893"/>
                                        </p:tgtEl>
                                      </p:cBhvr>
                                    </p:animEffect>
                                    <p:anim calcmode="lin" valueType="num">
                                      <p:cBhvr>
                                        <p:cTn id="20" dur="500" fill="hold"/>
                                        <p:tgtEl>
                                          <p:spTgt spid="37893"/>
                                        </p:tgtEl>
                                        <p:attrNameLst>
                                          <p:attrName>ppt_x</p:attrName>
                                        </p:attrNameLst>
                                      </p:cBhvr>
                                      <p:tavLst>
                                        <p:tav tm="0">
                                          <p:val>
                                            <p:strVal val="#ppt_x"/>
                                          </p:val>
                                        </p:tav>
                                        <p:tav tm="100000">
                                          <p:val>
                                            <p:strVal val="#ppt_x"/>
                                          </p:val>
                                        </p:tav>
                                      </p:tavLst>
                                    </p:anim>
                                    <p:anim calcmode="lin" valueType="num">
                                      <p:cBhvr>
                                        <p:cTn id="21" dur="500" fill="hold"/>
                                        <p:tgtEl>
                                          <p:spTgt spid="378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P spid="3789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文本框 1"/>
          <p:cNvSpPr txBox="1"/>
          <p:nvPr/>
        </p:nvSpPr>
        <p:spPr>
          <a:xfrm>
            <a:off x="788988" y="2441575"/>
            <a:ext cx="7913687" cy="70961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14350" lvl="0" indent="-514350" eaLnBrk="1" hangingPunct="1">
              <a:lnSpc>
                <a:spcPct val="130000"/>
              </a:lnSpc>
            </a:pPr>
            <a:r>
              <a:rPr lang="zh-CN" altLang="en-US" sz="3600" b="1">
                <a:latin typeface="楷体" panose="02010609060101010101" pitchFamily="49" charset="-122"/>
                <a:ea typeface="楷体" panose="02010609060101010101" pitchFamily="49" charset="-122"/>
              </a:rPr>
              <a:t>纵有千古，横有八荒。</a:t>
            </a:r>
            <a:endParaRPr lang="en-US" altLang="zh-CN" sz="3600" b="1">
              <a:latin typeface="楷体" panose="02010609060101010101" pitchFamily="49" charset="-122"/>
              <a:ea typeface="楷体" panose="02010609060101010101" pitchFamily="49" charset="-122"/>
            </a:endParaRPr>
          </a:p>
        </p:txBody>
      </p:sp>
      <p:sp>
        <p:nvSpPr>
          <p:cNvPr id="38915" name="文本框 4"/>
          <p:cNvSpPr txBox="1"/>
          <p:nvPr/>
        </p:nvSpPr>
        <p:spPr>
          <a:xfrm>
            <a:off x="728663" y="3425825"/>
            <a:ext cx="8247062" cy="6032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C00000"/>
                </a:solidFill>
                <a:latin typeface="宋体" panose="02010600030101010101" pitchFamily="2" charset="-122"/>
              </a:rPr>
              <a:t>她有几千年的文明历史，有无限广阔的疆域。</a:t>
            </a:r>
            <a:endParaRPr lang="zh-CN" altLang="en-US" sz="3200" b="1">
              <a:solidFill>
                <a:srgbClr val="C00000"/>
              </a:solidFill>
              <a:latin typeface="宋体" panose="02010600030101010101" pitchFamily="2" charset="-122"/>
            </a:endParaRPr>
          </a:p>
        </p:txBody>
      </p:sp>
      <p:cxnSp>
        <p:nvCxnSpPr>
          <p:cNvPr id="38916" name="直接连接符 3"/>
          <p:cNvCxnSpPr/>
          <p:nvPr/>
        </p:nvCxnSpPr>
        <p:spPr>
          <a:xfrm>
            <a:off x="898525" y="3151188"/>
            <a:ext cx="4302125" cy="0"/>
          </a:xfrm>
          <a:prstGeom prst="line">
            <a:avLst/>
          </a:prstGeom>
          <a:noFill/>
          <a:ln w="38100">
            <a:solidFill>
              <a:srgbClr val="FF6600"/>
            </a:solidFill>
            <a:miter lim="800000"/>
          </a:ln>
        </p:spPr>
      </p:cxnSp>
      <p:sp>
        <p:nvSpPr>
          <p:cNvPr id="38917" name="文本框 6"/>
          <p:cNvSpPr txBox="1"/>
          <p:nvPr/>
        </p:nvSpPr>
        <p:spPr>
          <a:xfrm>
            <a:off x="788988" y="608013"/>
            <a:ext cx="7974012" cy="17859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0066CC"/>
                </a:solidFill>
                <a:latin typeface="宋体" panose="02010600030101010101" pitchFamily="2" charset="-122"/>
              </a:rPr>
              <a:t>    一指时间之长，再指空间之广，为下句所表现的少年中国的美好前途展现了无比广阔的前景。</a:t>
            </a:r>
            <a:endParaRPr lang="zh-CN" altLang="en-US" sz="3200" b="1">
              <a:solidFill>
                <a:srgbClr val="0066CC"/>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fade">
                                      <p:cBhvr>
                                        <p:cTn id="7" dur="500"/>
                                        <p:tgtEl>
                                          <p:spTgt spid="38915"/>
                                        </p:tgtEl>
                                      </p:cBhvr>
                                    </p:animEffect>
                                    <p:anim calcmode="lin" valueType="num">
                                      <p:cBhvr>
                                        <p:cTn id="8" dur="500" fill="hold"/>
                                        <p:tgtEl>
                                          <p:spTgt spid="38915"/>
                                        </p:tgtEl>
                                        <p:attrNameLst>
                                          <p:attrName>ppt_x</p:attrName>
                                        </p:attrNameLst>
                                      </p:cBhvr>
                                      <p:tavLst>
                                        <p:tav tm="0">
                                          <p:val>
                                            <p:strVal val="#ppt_x"/>
                                          </p:val>
                                        </p:tav>
                                        <p:tav tm="100000">
                                          <p:val>
                                            <p:strVal val="#ppt_x"/>
                                          </p:val>
                                        </p:tav>
                                      </p:tavLst>
                                    </p:anim>
                                    <p:anim calcmode="lin" valueType="num">
                                      <p:cBhvr>
                                        <p:cTn id="9" dur="500" fill="hold"/>
                                        <p:tgtEl>
                                          <p:spTgt spid="389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8916"/>
                                        </p:tgtEl>
                                        <p:attrNameLst>
                                          <p:attrName>style.visibility</p:attrName>
                                        </p:attrNameLst>
                                      </p:cBhvr>
                                      <p:to>
                                        <p:strVal val="visible"/>
                                      </p:to>
                                    </p:set>
                                    <p:animEffect transition="in" filter="barn(inVertical)">
                                      <p:cBhvr>
                                        <p:cTn id="14" dur="500"/>
                                        <p:tgtEl>
                                          <p:spTgt spid="3891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8917"/>
                                        </p:tgtEl>
                                        <p:attrNameLst>
                                          <p:attrName>style.visibility</p:attrName>
                                        </p:attrNameLst>
                                      </p:cBhvr>
                                      <p:to>
                                        <p:strVal val="visible"/>
                                      </p:to>
                                    </p:set>
                                    <p:animEffect transition="in" filter="fade">
                                      <p:cBhvr>
                                        <p:cTn id="19" dur="500"/>
                                        <p:tgtEl>
                                          <p:spTgt spid="38917"/>
                                        </p:tgtEl>
                                      </p:cBhvr>
                                    </p:animEffect>
                                    <p:anim calcmode="lin" valueType="num">
                                      <p:cBhvr>
                                        <p:cTn id="20" dur="500" fill="hold"/>
                                        <p:tgtEl>
                                          <p:spTgt spid="38917"/>
                                        </p:tgtEl>
                                        <p:attrNameLst>
                                          <p:attrName>ppt_x</p:attrName>
                                        </p:attrNameLst>
                                      </p:cBhvr>
                                      <p:tavLst>
                                        <p:tav tm="0">
                                          <p:val>
                                            <p:strVal val="#ppt_x"/>
                                          </p:val>
                                        </p:tav>
                                        <p:tav tm="100000">
                                          <p:val>
                                            <p:strVal val="#ppt_x"/>
                                          </p:val>
                                        </p:tav>
                                      </p:tavLst>
                                    </p:anim>
                                    <p:anim calcmode="lin" valueType="num">
                                      <p:cBhvr>
                                        <p:cTn id="21" dur="500" fill="hold"/>
                                        <p:tgtEl>
                                          <p:spTgt spid="389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389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矩形 3"/>
          <p:cNvSpPr/>
          <p:nvPr/>
        </p:nvSpPr>
        <p:spPr>
          <a:xfrm>
            <a:off x="1588" y="1012825"/>
            <a:ext cx="9142412" cy="1909763"/>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hangingPunct="0"/>
            <a:endParaRPr lang="zh-CN" altLang="en-US">
              <a:solidFill>
                <a:srgbClr val="FFFFFF"/>
              </a:solidFill>
              <a:latin typeface="等线" pitchFamily="2" charset="-122"/>
              <a:ea typeface="等线" pitchFamily="2" charset="-122"/>
            </a:endParaRPr>
          </a:p>
        </p:txBody>
      </p:sp>
      <p:sp>
        <p:nvSpPr>
          <p:cNvPr id="39939" name="文本框 1"/>
          <p:cNvSpPr txBox="1"/>
          <p:nvPr/>
        </p:nvSpPr>
        <p:spPr>
          <a:xfrm>
            <a:off x="804863" y="982663"/>
            <a:ext cx="7913687" cy="7096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14350" lvl="0" indent="-514350" eaLnBrk="1" hangingPunct="1">
              <a:lnSpc>
                <a:spcPct val="130000"/>
              </a:lnSpc>
            </a:pPr>
            <a:r>
              <a:rPr lang="zh-CN" altLang="en-US" sz="3600" b="1">
                <a:latin typeface="楷体" panose="02010609060101010101" pitchFamily="49" charset="-122"/>
                <a:ea typeface="楷体" panose="02010609060101010101" pitchFamily="49" charset="-122"/>
              </a:rPr>
              <a:t>前途似海，来日方长。</a:t>
            </a:r>
            <a:endParaRPr lang="zh-CN" altLang="en-US" sz="3600" b="1">
              <a:latin typeface="楷体" panose="02010609060101010101" pitchFamily="49" charset="-122"/>
              <a:ea typeface="楷体" panose="02010609060101010101" pitchFamily="49" charset="-122"/>
            </a:endParaRPr>
          </a:p>
        </p:txBody>
      </p:sp>
      <p:sp>
        <p:nvSpPr>
          <p:cNvPr id="39940" name="文本框 4"/>
          <p:cNvSpPr txBox="1"/>
          <p:nvPr/>
        </p:nvSpPr>
        <p:spPr>
          <a:xfrm>
            <a:off x="804863" y="1757363"/>
            <a:ext cx="7974012" cy="11953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pPr>
            <a:r>
              <a:rPr lang="zh-CN" altLang="en-US" sz="3200" b="1">
                <a:solidFill>
                  <a:srgbClr val="C00000"/>
                </a:solidFill>
                <a:latin typeface="宋体" panose="02010600030101010101" pitchFamily="2" charset="-122"/>
              </a:rPr>
              <a:t>    她的前途像大海那样无边无际，未来的日子很长很长。</a:t>
            </a:r>
            <a:endParaRPr lang="zh-CN" altLang="en-US" sz="3200" b="1">
              <a:solidFill>
                <a:srgbClr val="C0000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fade">
                                      <p:cBhvr>
                                        <p:cTn id="7" dur="500"/>
                                        <p:tgtEl>
                                          <p:spTgt spid="39940"/>
                                        </p:tgtEl>
                                      </p:cBhvr>
                                    </p:animEffect>
                                    <p:anim calcmode="lin" valueType="num">
                                      <p:cBhvr>
                                        <p:cTn id="8" dur="500" fill="hold"/>
                                        <p:tgtEl>
                                          <p:spTgt spid="39940"/>
                                        </p:tgtEl>
                                        <p:attrNameLst>
                                          <p:attrName>ppt_x</p:attrName>
                                        </p:attrNameLst>
                                      </p:cBhvr>
                                      <p:tavLst>
                                        <p:tav tm="0">
                                          <p:val>
                                            <p:strVal val="#ppt_x"/>
                                          </p:val>
                                        </p:tav>
                                        <p:tav tm="100000">
                                          <p:val>
                                            <p:strVal val="#ppt_x"/>
                                          </p:val>
                                        </p:tav>
                                      </p:tavLst>
                                    </p:anim>
                                    <p:anim calcmode="lin" valueType="num">
                                      <p:cBhvr>
                                        <p:cTn id="9" dur="500" fill="hold"/>
                                        <p:tgtEl>
                                          <p:spTgt spid="399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0962" name="组合 3"/>
          <p:cNvGrpSpPr/>
          <p:nvPr/>
        </p:nvGrpSpPr>
        <p:grpSpPr>
          <a:xfrm>
            <a:off x="1217613" y="1355725"/>
            <a:ext cx="4435475" cy="2101850"/>
            <a:chOff x="822973" y="1476714"/>
            <a:chExt cx="4435453" cy="2101275"/>
          </a:xfrm>
        </p:grpSpPr>
        <p:sp>
          <p:nvSpPr>
            <p:cNvPr id="40964" name="圆角矩形标注 2"/>
            <p:cNvSpPr/>
            <p:nvPr/>
          </p:nvSpPr>
          <p:spPr>
            <a:xfrm>
              <a:off x="822973" y="1502107"/>
              <a:ext cx="4391003" cy="2075882"/>
            </a:xfrm>
            <a:prstGeom prst="wedgeRoundRectCallout">
              <a:avLst>
                <a:gd name="adj1" fmla="val 65722"/>
                <a:gd name="adj2" fmla="val -25403"/>
                <a:gd name="adj3" fmla="val 16667"/>
              </a:avLst>
            </a:prstGeom>
            <a:solidFill>
              <a:srgbClr val="FCFCEE"/>
            </a:solidFill>
            <a:ln w="6350">
              <a:solidFill>
                <a:srgbClr val="A5A5A5"/>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hangingPunct="0"/>
              <a:endParaRPr lang="zh-CN" altLang="en-US">
                <a:solidFill>
                  <a:srgbClr val="000000"/>
                </a:solidFill>
                <a:latin typeface="等线" pitchFamily="2" charset="-122"/>
                <a:ea typeface="等线" pitchFamily="2" charset="-122"/>
              </a:endParaRPr>
            </a:p>
          </p:txBody>
        </p:sp>
        <p:sp>
          <p:nvSpPr>
            <p:cNvPr id="40965" name="文本框 1"/>
            <p:cNvSpPr txBox="1">
              <a:spLocks noChangeArrowheads="1"/>
            </p:cNvSpPr>
            <p:nvPr/>
          </p:nvSpPr>
          <p:spPr bwMode="auto">
            <a:xfrm>
              <a:off x="1002359" y="1476714"/>
              <a:ext cx="4256067" cy="192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eaLnBrk="1" hangingPunct="0">
                <a:lnSpc>
                  <a:spcPct val="130000"/>
                </a:lnSpc>
                <a:spcBef>
                  <a:spcPts val="600"/>
                </a:spcBef>
              </a:pPr>
              <a:r>
                <a:rPr lang="zh-CN" altLang="en-US" sz="3200" b="1" spc="0">
                  <a:latin typeface="宋体" panose="02010600030101010101" pitchFamily="2" charset="-122"/>
                </a:rPr>
                <a:t>    哪位同学们还可以根据自己的理解去发挥想象？</a:t>
              </a:r>
              <a:endParaRPr lang="zh-CN" altLang="en-US" sz="3200" b="1">
                <a:solidFill>
                  <a:srgbClr val="1F4E79"/>
                </a:solidFill>
                <a:latin typeface="宋体" panose="02010600030101010101" pitchFamily="2" charset="-122"/>
              </a:endParaRPr>
            </a:p>
          </p:txBody>
        </p:sp>
      </p:grpSp>
      <p:pic>
        <p:nvPicPr>
          <p:cNvPr id="40963" name="图片 1"/>
          <p:cNvPicPr>
            <a:picLocks noChangeAspect="1"/>
          </p:cNvPicPr>
          <p:nvPr/>
        </p:nvPicPr>
        <p:blipFill>
          <a:blip r:embed="rId1"/>
          <a:stretch>
            <a:fillRect/>
          </a:stretch>
        </p:blipFill>
        <p:spPr>
          <a:xfrm>
            <a:off x="6091238" y="1311275"/>
            <a:ext cx="1536700" cy="2146300"/>
          </a:xfrm>
          <a:prstGeom prst="rect">
            <a:avLst/>
          </a:prstGeom>
          <a:noFill/>
          <a:ln>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wipe(right)">
                                      <p:cBhvr>
                                        <p:cTn id="7" dur="5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文本框 3"/>
          <p:cNvSpPr txBox="1"/>
          <p:nvPr/>
        </p:nvSpPr>
        <p:spPr>
          <a:xfrm>
            <a:off x="928688" y="658813"/>
            <a:ext cx="7921625" cy="7159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50000"/>
              </a:lnSpc>
              <a:spcBef>
                <a:spcPts val="1200"/>
              </a:spcBef>
            </a:pPr>
            <a:r>
              <a:rPr lang="zh-CN" altLang="en-US" sz="3200" b="1">
                <a:latin typeface="宋体" panose="02010600030101010101" pitchFamily="2" charset="-122"/>
              </a:rPr>
              <a:t>这一组句子中作者一共写到了哪些事物？</a:t>
            </a:r>
            <a:endParaRPr lang="zh-CN" altLang="en-US" sz="3200" b="1">
              <a:latin typeface="宋体" panose="02010600030101010101" pitchFamily="2" charset="-122"/>
            </a:endParaRPr>
          </a:p>
        </p:txBody>
      </p:sp>
      <p:sp>
        <p:nvSpPr>
          <p:cNvPr id="41987" name="文本框 5"/>
          <p:cNvSpPr txBox="1"/>
          <p:nvPr/>
        </p:nvSpPr>
        <p:spPr>
          <a:xfrm>
            <a:off x="862013" y="1493838"/>
            <a:ext cx="7754937" cy="12811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30000"/>
              </a:lnSpc>
            </a:pPr>
            <a:r>
              <a:rPr lang="zh-CN" altLang="en-US" sz="3200" b="1">
                <a:solidFill>
                  <a:srgbClr val="C00000"/>
                </a:solidFill>
                <a:latin typeface="楷体" panose="02010609060101010101" pitchFamily="49" charset="-122"/>
                <a:ea typeface="楷体" panose="02010609060101010101" pitchFamily="49" charset="-122"/>
              </a:rPr>
              <a:t>    红日、（黄）河、潜龙、乳虎、鹰隼、奇花、干将</a:t>
            </a:r>
            <a:endParaRPr lang="en-US" altLang="zh-CN" sz="3200" b="1">
              <a:solidFill>
                <a:srgbClr val="C00000"/>
              </a:solidFill>
              <a:latin typeface="楷体" panose="02010609060101010101" pitchFamily="49" charset="-122"/>
              <a:ea typeface="楷体" panose="02010609060101010101" pitchFamily="49" charset="-122"/>
            </a:endParaRPr>
          </a:p>
        </p:txBody>
      </p:sp>
      <p:grpSp>
        <p:nvGrpSpPr>
          <p:cNvPr id="41988" name="组合 1"/>
          <p:cNvGrpSpPr/>
          <p:nvPr/>
        </p:nvGrpSpPr>
        <p:grpSpPr>
          <a:xfrm>
            <a:off x="1211263" y="2463800"/>
            <a:ext cx="6270625" cy="2146300"/>
            <a:chOff x="1210938" y="2670195"/>
            <a:chExt cx="6271125" cy="2146075"/>
          </a:xfrm>
        </p:grpSpPr>
        <p:grpSp>
          <p:nvGrpSpPr>
            <p:cNvPr id="41989" name="组合 21"/>
            <p:cNvGrpSpPr/>
            <p:nvPr/>
          </p:nvGrpSpPr>
          <p:grpSpPr>
            <a:xfrm>
              <a:off x="1210938" y="3101950"/>
              <a:ext cx="4733332" cy="1376219"/>
              <a:chOff x="822972" y="2167151"/>
              <a:chExt cx="4733126" cy="1375578"/>
            </a:xfrm>
          </p:grpSpPr>
          <p:sp>
            <p:nvSpPr>
              <p:cNvPr id="41991" name="圆角矩形标注 2"/>
              <p:cNvSpPr/>
              <p:nvPr/>
            </p:nvSpPr>
            <p:spPr>
              <a:xfrm>
                <a:off x="822972" y="2168738"/>
                <a:ext cx="4391184" cy="1373991"/>
              </a:xfrm>
              <a:prstGeom prst="wedgeRoundRectCallout">
                <a:avLst>
                  <a:gd name="adj1" fmla="val 61162"/>
                  <a:gd name="adj2" fmla="val -19722"/>
                  <a:gd name="adj3" fmla="val 16667"/>
                </a:avLst>
              </a:prstGeom>
              <a:solidFill>
                <a:srgbClr val="FCFCEE"/>
              </a:solidFill>
              <a:ln w="6350">
                <a:solidFill>
                  <a:srgbClr val="A5A5A5"/>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hangingPunct="0"/>
                <a:endParaRPr lang="zh-CN" altLang="en-US">
                  <a:solidFill>
                    <a:srgbClr val="000000"/>
                  </a:solidFill>
                  <a:latin typeface="等线" pitchFamily="2" charset="-122"/>
                  <a:ea typeface="等线" pitchFamily="2" charset="-122"/>
                </a:endParaRPr>
              </a:p>
            </p:txBody>
          </p:sp>
          <p:sp>
            <p:nvSpPr>
              <p:cNvPr id="41992" name="文本框 1"/>
              <p:cNvSpPr txBox="1">
                <a:spLocks noChangeArrowheads="1"/>
              </p:cNvSpPr>
              <p:nvPr/>
            </p:nvSpPr>
            <p:spPr bwMode="auto">
              <a:xfrm>
                <a:off x="822972" y="2167151"/>
                <a:ext cx="4732508" cy="1372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marL="0" lvl="0" indent="0" eaLnBrk="1" hangingPunct="0">
                  <a:lnSpc>
                    <a:spcPct val="130000"/>
                  </a:lnSpc>
                  <a:spcBef>
                    <a:spcPts val="600"/>
                  </a:spcBef>
                </a:pPr>
                <a:r>
                  <a:rPr lang="zh-CN" altLang="en-US" sz="3200" b="1" spc="0">
                    <a:latin typeface="宋体" panose="02010600030101010101" pitchFamily="2" charset="-122"/>
                  </a:rPr>
                  <a:t>    谁能根据这几个词，把原句复述出来呢？</a:t>
                </a:r>
                <a:endParaRPr lang="zh-CN" altLang="en-US" sz="3200" b="1">
                  <a:solidFill>
                    <a:srgbClr val="1F4E79"/>
                  </a:solidFill>
                  <a:latin typeface="宋体" panose="02010600030101010101" pitchFamily="2" charset="-122"/>
                </a:endParaRPr>
              </a:p>
            </p:txBody>
          </p:sp>
        </p:grpSp>
        <p:pic>
          <p:nvPicPr>
            <p:cNvPr id="41990" name="图片 1"/>
            <p:cNvPicPr>
              <a:picLocks noChangeAspect="1"/>
            </p:cNvPicPr>
            <p:nvPr/>
          </p:nvPicPr>
          <p:blipFill>
            <a:blip r:embed="rId1"/>
            <a:stretch>
              <a:fillRect/>
            </a:stretch>
          </p:blipFill>
          <p:spPr>
            <a:xfrm>
              <a:off x="5944270" y="2670195"/>
              <a:ext cx="1537793" cy="2146075"/>
            </a:xfrm>
            <a:prstGeom prst="rect">
              <a:avLst/>
            </a:prstGeom>
            <a:noFill/>
            <a:ln>
              <a:noFill/>
              <a:miter lim="800000"/>
              <a:headEnd/>
              <a:tailEnd/>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1986">
                                            <p:txEl>
                                              <p:pRg st="0" end="0"/>
                                            </p:txEl>
                                          </p:spTgt>
                                        </p:tgtEl>
                                        <p:attrNameLst>
                                          <p:attrName>style.visibility</p:attrName>
                                        </p:attrNameLst>
                                      </p:cBhvr>
                                      <p:to>
                                        <p:strVal val="visible"/>
                                      </p:to>
                                    </p:set>
                                    <p:animEffect transition="in" filter="randombar(horizontal)">
                                      <p:cBhvr>
                                        <p:cTn id="7" dur="500"/>
                                        <p:tgtEl>
                                          <p:spTgt spid="419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1987"/>
                                        </p:tgtEl>
                                        <p:attrNameLst>
                                          <p:attrName>style.visibility</p:attrName>
                                        </p:attrNameLst>
                                      </p:cBhvr>
                                      <p:to>
                                        <p:strVal val="visible"/>
                                      </p:to>
                                    </p:set>
                                    <p:animEffect transition="in" filter="wipe(down)">
                                      <p:cBhvr>
                                        <p:cTn id="12" dur="500"/>
                                        <p:tgtEl>
                                          <p:spTgt spid="4198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1988"/>
                                        </p:tgtEl>
                                        <p:attrNameLst>
                                          <p:attrName>style.visibility</p:attrName>
                                        </p:attrNameLst>
                                      </p:cBhvr>
                                      <p:to>
                                        <p:strVal val="visible"/>
                                      </p:to>
                                    </p:set>
                                    <p:animEffect transition="in" filter="wipe(down)">
                                      <p:cBhvr>
                                        <p:cTn id="17" dur="500"/>
                                        <p:tgtEl>
                                          <p:spTgt spid="41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文本框 3"/>
          <p:cNvSpPr txBox="1"/>
          <p:nvPr/>
        </p:nvSpPr>
        <p:spPr>
          <a:xfrm>
            <a:off x="928688" y="712788"/>
            <a:ext cx="7921625" cy="7143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50000"/>
              </a:lnSpc>
              <a:spcBef>
                <a:spcPts val="1200"/>
              </a:spcBef>
            </a:pPr>
            <a:r>
              <a:rPr lang="zh-CN" altLang="en-US" sz="3200" b="1">
                <a:latin typeface="宋体" panose="02010600030101010101" pitchFamily="2" charset="-122"/>
              </a:rPr>
              <a:t>作者用了这一连串的比喻，目的是什么？</a:t>
            </a:r>
            <a:endParaRPr lang="zh-CN" altLang="en-US" sz="3200" b="1">
              <a:latin typeface="宋体" panose="02010600030101010101" pitchFamily="2" charset="-122"/>
            </a:endParaRPr>
          </a:p>
        </p:txBody>
      </p:sp>
      <p:sp>
        <p:nvSpPr>
          <p:cNvPr id="43011" name="文本框 5"/>
          <p:cNvSpPr txBox="1"/>
          <p:nvPr/>
        </p:nvSpPr>
        <p:spPr>
          <a:xfrm>
            <a:off x="928688" y="1524000"/>
            <a:ext cx="7754937" cy="7159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50000"/>
              </a:lnSpc>
            </a:pPr>
            <a:r>
              <a:rPr lang="zh-CN" altLang="en-US" sz="3200" b="1">
                <a:solidFill>
                  <a:srgbClr val="0066CC"/>
                </a:solidFill>
                <a:latin typeface="楷体" panose="02010609060101010101" pitchFamily="49" charset="-122"/>
                <a:ea typeface="楷体" panose="02010609060101010101" pitchFamily="49" charset="-122"/>
              </a:rPr>
              <a:t>    写出少年中国的前途无量。</a:t>
            </a:r>
            <a:endParaRPr lang="en-US" altLang="zh-CN" sz="3200" b="1">
              <a:solidFill>
                <a:srgbClr val="0066CC"/>
              </a:solidFill>
              <a:latin typeface="楷体" panose="02010609060101010101" pitchFamily="49" charset="-122"/>
              <a:ea typeface="楷体" panose="02010609060101010101" pitchFamily="49" charset="-122"/>
            </a:endParaRPr>
          </a:p>
        </p:txBody>
      </p:sp>
      <p:sp>
        <p:nvSpPr>
          <p:cNvPr id="43012" name="文本框 8"/>
          <p:cNvSpPr txBox="1"/>
          <p:nvPr/>
        </p:nvSpPr>
        <p:spPr>
          <a:xfrm>
            <a:off x="928688" y="2336800"/>
            <a:ext cx="7921625" cy="7143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50000"/>
              </a:lnSpc>
              <a:spcBef>
                <a:spcPts val="1200"/>
              </a:spcBef>
            </a:pPr>
            <a:r>
              <a:rPr lang="zh-CN" altLang="en-US" sz="3200" b="1">
                <a:latin typeface="宋体" panose="02010600030101010101" pitchFamily="2" charset="-122"/>
              </a:rPr>
              <a:t>这一组比喻是把什么比喻成了什么？</a:t>
            </a:r>
            <a:endParaRPr lang="zh-CN" altLang="en-US" sz="3200" b="1">
              <a:latin typeface="宋体" panose="02010600030101010101" pitchFamily="2" charset="-122"/>
            </a:endParaRPr>
          </a:p>
        </p:txBody>
      </p:sp>
      <p:sp>
        <p:nvSpPr>
          <p:cNvPr id="43013" name="文本框 9"/>
          <p:cNvSpPr txBox="1"/>
          <p:nvPr/>
        </p:nvSpPr>
        <p:spPr>
          <a:xfrm>
            <a:off x="928688" y="3051175"/>
            <a:ext cx="7754937" cy="12827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30000"/>
              </a:lnSpc>
            </a:pPr>
            <a:r>
              <a:rPr lang="zh-CN" altLang="en-US" sz="3200" b="1">
                <a:solidFill>
                  <a:srgbClr val="0066CC"/>
                </a:solidFill>
                <a:latin typeface="楷体" panose="02010609060101010101" pitchFamily="49" charset="-122"/>
                <a:ea typeface="楷体" panose="02010609060101010101" pitchFamily="49" charset="-122"/>
              </a:rPr>
              <a:t>    把少年中国和中国少年比喻成</a:t>
            </a:r>
            <a:r>
              <a:rPr lang="zh-CN" altLang="en-US" sz="3200" b="1">
                <a:solidFill>
                  <a:srgbClr val="0066CC"/>
                </a:solidFill>
                <a:latin typeface="楷体" panose="02010609060101010101" pitchFamily="49" charset="-122"/>
                <a:ea typeface="楷体" panose="02010609060101010101" pitchFamily="49" charset="-122"/>
              </a:rPr>
              <a:t>“</a:t>
            </a:r>
            <a:r>
              <a:rPr lang="zh-CN" altLang="en-US" sz="3200" b="1">
                <a:solidFill>
                  <a:srgbClr val="0066CC"/>
                </a:solidFill>
                <a:latin typeface="楷体" panose="02010609060101010101" pitchFamily="49" charset="-122"/>
                <a:ea typeface="楷体" panose="02010609060101010101" pitchFamily="49" charset="-122"/>
              </a:rPr>
              <a:t>红日</a:t>
            </a:r>
            <a:r>
              <a:rPr lang="zh-CN" altLang="en-US" sz="3200" b="1">
                <a:solidFill>
                  <a:srgbClr val="0066CC"/>
                </a:solidFill>
                <a:latin typeface="楷体" panose="02010609060101010101" pitchFamily="49" charset="-122"/>
                <a:ea typeface="楷体" panose="02010609060101010101" pitchFamily="49" charset="-122"/>
              </a:rPr>
              <a:t>”</a:t>
            </a:r>
            <a:r>
              <a:rPr lang="zh-CN" altLang="en-US" sz="3200" b="1">
                <a:solidFill>
                  <a:srgbClr val="0066CC"/>
                </a:solidFill>
                <a:latin typeface="楷体" panose="02010609060101010101" pitchFamily="49" charset="-122"/>
                <a:ea typeface="楷体" panose="02010609060101010101" pitchFamily="49" charset="-122"/>
              </a:rPr>
              <a:t>等事物。</a:t>
            </a:r>
            <a:endParaRPr lang="zh-CN" altLang="en-US" sz="3200" b="1">
              <a:solidFill>
                <a:srgbClr val="0066CC"/>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3010">
                                            <p:txEl>
                                              <p:pRg st="0" end="0"/>
                                            </p:txEl>
                                          </p:spTgt>
                                        </p:tgtEl>
                                        <p:attrNameLst>
                                          <p:attrName>style.visibility</p:attrName>
                                        </p:attrNameLst>
                                      </p:cBhvr>
                                      <p:to>
                                        <p:strVal val="visible"/>
                                      </p:to>
                                    </p:set>
                                    <p:animEffect transition="in" filter="randombar(horizontal)">
                                      <p:cBhvr>
                                        <p:cTn id="7" dur="500"/>
                                        <p:tgtEl>
                                          <p:spTgt spid="430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3011"/>
                                        </p:tgtEl>
                                        <p:attrNameLst>
                                          <p:attrName>style.visibility</p:attrName>
                                        </p:attrNameLst>
                                      </p:cBhvr>
                                      <p:to>
                                        <p:strVal val="visible"/>
                                      </p:to>
                                    </p:set>
                                    <p:animEffect transition="in" filter="wipe(down)">
                                      <p:cBhvr>
                                        <p:cTn id="12" dur="500"/>
                                        <p:tgtEl>
                                          <p:spTgt spid="430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3012">
                                            <p:txEl>
                                              <p:pRg st="0" end="0"/>
                                            </p:txEl>
                                          </p:spTgt>
                                        </p:tgtEl>
                                        <p:attrNameLst>
                                          <p:attrName>style.visibility</p:attrName>
                                        </p:attrNameLst>
                                      </p:cBhvr>
                                      <p:to>
                                        <p:strVal val="visible"/>
                                      </p:to>
                                    </p:set>
                                    <p:animEffect transition="in" filter="randombar(horizontal)">
                                      <p:cBhvr>
                                        <p:cTn id="17" dur="500"/>
                                        <p:tgtEl>
                                          <p:spTgt spid="4301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3013"/>
                                        </p:tgtEl>
                                        <p:attrNameLst>
                                          <p:attrName>style.visibility</p:attrName>
                                        </p:attrNameLst>
                                      </p:cBhvr>
                                      <p:to>
                                        <p:strVal val="visible"/>
                                      </p:to>
                                    </p:set>
                                    <p:animEffect transition="in" filter="wipe(down)">
                                      <p:cBhvr>
                                        <p:cTn id="22" dur="500"/>
                                        <p:tgtEl>
                                          <p:spTgt spid="430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30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文本框 3"/>
          <p:cNvSpPr txBox="1"/>
          <p:nvPr/>
        </p:nvSpPr>
        <p:spPr>
          <a:xfrm>
            <a:off x="768350" y="538163"/>
            <a:ext cx="7921625" cy="21939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50000"/>
              </a:lnSpc>
              <a:spcBef>
                <a:spcPts val="1200"/>
              </a:spcBef>
            </a:pPr>
            <a:r>
              <a:rPr lang="zh-CN" altLang="en-US" sz="3200" b="1">
                <a:latin typeface="宋体" panose="02010600030101010101" pitchFamily="2" charset="-122"/>
              </a:rPr>
              <a:t>    作者对中国的前途充满信心，字里行间洋溢着一股昂扬奋发的朝气，让我们一起来赞美我们的祖国、赞美我们的少年吧！</a:t>
            </a:r>
            <a:endParaRPr lang="zh-CN" altLang="en-US" sz="3200" b="1">
              <a:latin typeface="宋体" panose="02010600030101010101" pitchFamily="2" charset="-122"/>
            </a:endParaRPr>
          </a:p>
        </p:txBody>
      </p:sp>
      <p:sp>
        <p:nvSpPr>
          <p:cNvPr id="44035" name="文本框 5"/>
          <p:cNvSpPr txBox="1"/>
          <p:nvPr/>
        </p:nvSpPr>
        <p:spPr>
          <a:xfrm>
            <a:off x="768350" y="2732088"/>
            <a:ext cx="7754938" cy="14541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50000"/>
              </a:lnSpc>
            </a:pPr>
            <a:r>
              <a:rPr lang="zh-CN" altLang="en-US" sz="3200" b="1">
                <a:solidFill>
                  <a:srgbClr val="0066CC"/>
                </a:solidFill>
                <a:latin typeface="楷体" panose="02010609060101010101" pitchFamily="49" charset="-122"/>
                <a:ea typeface="楷体" panose="02010609060101010101" pitchFamily="49" charset="-122"/>
              </a:rPr>
              <a:t>    美哉，我少年中国，与天不老！壮哉，我中国少年，与国无疆！</a:t>
            </a:r>
            <a:endParaRPr lang="en-US" altLang="zh-CN" sz="3200" b="1">
              <a:solidFill>
                <a:srgbClr val="0066CC"/>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4034">
                                            <p:txEl>
                                              <p:pRg st="0" end="0"/>
                                            </p:txEl>
                                          </p:spTgt>
                                        </p:tgtEl>
                                        <p:attrNameLst>
                                          <p:attrName>style.visibility</p:attrName>
                                        </p:attrNameLst>
                                      </p:cBhvr>
                                      <p:to>
                                        <p:strVal val="visible"/>
                                      </p:to>
                                    </p:set>
                                    <p:animEffect transition="in" filter="randombar(horizontal)">
                                      <p:cBhvr>
                                        <p:cTn id="7" dur="500"/>
                                        <p:tgtEl>
                                          <p:spTgt spid="440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4035"/>
                                        </p:tgtEl>
                                        <p:attrNameLst>
                                          <p:attrName>style.visibility</p:attrName>
                                        </p:attrNameLst>
                                      </p:cBhvr>
                                      <p:to>
                                        <p:strVal val="visible"/>
                                      </p:to>
                                    </p:set>
                                    <p:animEffect transition="in" filter="wipe(down)">
                                      <p:cBhvr>
                                        <p:cTn id="12" dur="500"/>
                                        <p:tgtEl>
                                          <p:spTgt spid="44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文本框 2"/>
          <p:cNvSpPr txBox="1"/>
          <p:nvPr/>
        </p:nvSpPr>
        <p:spPr>
          <a:xfrm>
            <a:off x="3681413" y="103188"/>
            <a:ext cx="1960562"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solidFill>
                  <a:srgbClr val="371528"/>
                </a:solidFill>
                <a:latin typeface="黑体" panose="02010609060101010101" pitchFamily="49" charset="-122"/>
                <a:ea typeface="黑体" panose="02010609060101010101" pitchFamily="49" charset="-122"/>
              </a:rPr>
              <a:t>深入探究</a:t>
            </a:r>
            <a:endParaRPr lang="zh-CN" altLang="en-US" sz="3200" b="1">
              <a:solidFill>
                <a:srgbClr val="371528"/>
              </a:solidFill>
              <a:latin typeface="黑体" panose="02010609060101010101" pitchFamily="49" charset="-122"/>
              <a:ea typeface="黑体" panose="02010609060101010101" pitchFamily="49" charset="-122"/>
            </a:endParaRPr>
          </a:p>
        </p:txBody>
      </p:sp>
      <p:sp>
        <p:nvSpPr>
          <p:cNvPr id="45059" name="文本框 2"/>
          <p:cNvSpPr txBox="1"/>
          <p:nvPr/>
        </p:nvSpPr>
        <p:spPr>
          <a:xfrm>
            <a:off x="428625" y="1290638"/>
            <a:ext cx="8467725" cy="12811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30000"/>
              </a:lnSpc>
              <a:spcBef>
                <a:spcPts val="1200"/>
              </a:spcBef>
            </a:pPr>
            <a:r>
              <a:rPr lang="zh-CN" altLang="en-US" sz="3200" b="1">
                <a:latin typeface="宋体" panose="02010600030101010101" pitchFamily="2" charset="-122"/>
              </a:rPr>
              <a:t>    作者心目中这么壮美的少年中国，在那风雨如磐，危机四伏的年代应该靠谁来实现？</a:t>
            </a:r>
            <a:endParaRPr lang="zh-CN" altLang="en-US" sz="3200" b="1">
              <a:latin typeface="宋体" panose="02010600030101010101" pitchFamily="2" charset="-122"/>
            </a:endParaRPr>
          </a:p>
        </p:txBody>
      </p:sp>
      <p:sp>
        <p:nvSpPr>
          <p:cNvPr id="45060" name="文本框 4"/>
          <p:cNvSpPr txBox="1"/>
          <p:nvPr/>
        </p:nvSpPr>
        <p:spPr>
          <a:xfrm>
            <a:off x="2449513" y="2741613"/>
            <a:ext cx="3530600" cy="10191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lnSpc>
                <a:spcPct val="130000"/>
              </a:lnSpc>
            </a:pPr>
            <a:r>
              <a:rPr lang="zh-CN" altLang="en-US" sz="5400" b="1">
                <a:solidFill>
                  <a:srgbClr val="FF0000"/>
                </a:solidFill>
                <a:latin typeface="楷体" panose="02010609060101010101" pitchFamily="49" charset="-122"/>
                <a:ea typeface="楷体" panose="02010609060101010101" pitchFamily="49" charset="-122"/>
              </a:rPr>
              <a:t>中国少年</a:t>
            </a:r>
            <a:endParaRPr lang="en-US" altLang="zh-CN" sz="54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wipe(down)">
                                      <p:cBhvr>
                                        <p:cTn id="7" dur="500"/>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文本框 2"/>
          <p:cNvSpPr txBox="1"/>
          <p:nvPr/>
        </p:nvSpPr>
        <p:spPr>
          <a:xfrm>
            <a:off x="425450" y="555625"/>
            <a:ext cx="8469313" cy="38417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30000"/>
              </a:lnSpc>
              <a:spcBef>
                <a:spcPts val="1200"/>
              </a:spcBef>
            </a:pPr>
            <a:r>
              <a:rPr lang="zh-CN" altLang="en-US" sz="3200" b="1">
                <a:latin typeface="宋体" panose="02010600030101010101" pitchFamily="2" charset="-122"/>
              </a:rPr>
              <a:t>    振兴中国的责任在中国少年。从清末的被肆意蹂躏到现在的发展蒸蒸日上，是无数的少年抛头颅、洒热血、前仆后继、不懈努力换来的，这样的成就来之不易啊。他们开创了祖国的今天，我们要造就祖国的明天。作为当代的少年你将怎样做？谈谈你的想法。</a:t>
            </a:r>
            <a:endParaRPr lang="zh-CN" altLang="en-US" sz="3200" b="1">
              <a:latin typeface="宋体" panose="02010600030101010101" pitchFamily="2"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文本框 2"/>
          <p:cNvSpPr txBox="1"/>
          <p:nvPr/>
        </p:nvSpPr>
        <p:spPr>
          <a:xfrm>
            <a:off x="3673475" y="93663"/>
            <a:ext cx="196056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solidFill>
                  <a:srgbClr val="371528"/>
                </a:solidFill>
                <a:latin typeface="黑体" panose="02010609060101010101" pitchFamily="49" charset="-122"/>
                <a:ea typeface="黑体" panose="02010609060101010101" pitchFamily="49" charset="-122"/>
              </a:rPr>
              <a:t>课后作业</a:t>
            </a:r>
            <a:endParaRPr lang="zh-CN" altLang="en-US" sz="3200" b="1">
              <a:solidFill>
                <a:srgbClr val="371528"/>
              </a:solidFill>
              <a:latin typeface="黑体" panose="02010609060101010101" pitchFamily="49" charset="-122"/>
              <a:ea typeface="黑体" panose="02010609060101010101" pitchFamily="49" charset="-122"/>
            </a:endParaRPr>
          </a:p>
        </p:txBody>
      </p:sp>
      <p:sp>
        <p:nvSpPr>
          <p:cNvPr id="47107" name="文本框 2"/>
          <p:cNvSpPr txBox="1"/>
          <p:nvPr/>
        </p:nvSpPr>
        <p:spPr>
          <a:xfrm>
            <a:off x="547688" y="1377950"/>
            <a:ext cx="8048625" cy="20764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514350" lvl="0" indent="-514350" eaLnBrk="1" hangingPunct="1">
              <a:lnSpc>
                <a:spcPct val="130000"/>
              </a:lnSpc>
              <a:spcBef>
                <a:spcPts val="1200"/>
              </a:spcBef>
              <a:buFont typeface="等线 Light" pitchFamily="2" charset="-122"/>
              <a:buAutoNum type="arabicPeriod"/>
            </a:pPr>
            <a:r>
              <a:rPr lang="zh-CN" altLang="en-US" sz="3200" b="1">
                <a:latin typeface="宋体" panose="02010600030101010101" pitchFamily="2" charset="-122"/>
              </a:rPr>
              <a:t>以</a:t>
            </a:r>
            <a:r>
              <a:rPr lang="zh-CN" altLang="en-US" sz="3200" b="1">
                <a:latin typeface="宋体" panose="02010600030101010101" pitchFamily="2" charset="-122"/>
              </a:rPr>
              <a:t>“</a:t>
            </a:r>
            <a:r>
              <a:rPr lang="zh-CN" altLang="en-US" sz="3200" b="1">
                <a:latin typeface="宋体" panose="02010600030101010101" pitchFamily="2" charset="-122"/>
              </a:rPr>
              <a:t>我为祖国做贡献</a:t>
            </a:r>
            <a:r>
              <a:rPr lang="zh-CN" altLang="en-US" sz="3200" b="1">
                <a:latin typeface="宋体" panose="02010600030101010101" pitchFamily="2" charset="-122"/>
              </a:rPr>
              <a:t>”</a:t>
            </a:r>
            <a:r>
              <a:rPr lang="zh-CN" altLang="en-US" sz="3200" b="1">
                <a:latin typeface="宋体" panose="02010600030101010101" pitchFamily="2" charset="-122"/>
              </a:rPr>
              <a:t>为主题写一段话。</a:t>
            </a:r>
            <a:endParaRPr lang="zh-CN" altLang="en-US" sz="3200" b="1">
              <a:latin typeface="宋体" panose="02010600030101010101" pitchFamily="2" charset="-122"/>
            </a:endParaRPr>
          </a:p>
          <a:p>
            <a:pPr marL="514350" lvl="0" indent="-514350" eaLnBrk="1" hangingPunct="1">
              <a:lnSpc>
                <a:spcPct val="130000"/>
              </a:lnSpc>
              <a:spcBef>
                <a:spcPts val="1200"/>
              </a:spcBef>
              <a:buFont typeface="等线 Light" pitchFamily="2" charset="-122"/>
              <a:buAutoNum type="arabicPeriod"/>
            </a:pPr>
            <a:r>
              <a:rPr lang="zh-CN" altLang="en-US" sz="3200" b="1">
                <a:latin typeface="宋体" panose="02010600030101010101" pitchFamily="2" charset="-122"/>
              </a:rPr>
              <a:t>课后搜集</a:t>
            </a:r>
            <a:r>
              <a:rPr lang="en-US" altLang="zh-CN" sz="3200" b="1">
                <a:latin typeface="宋体" panose="02010600030101010101" pitchFamily="2" charset="-122"/>
              </a:rPr>
              <a:t>《</a:t>
            </a:r>
            <a:r>
              <a:rPr lang="zh-CN" altLang="en-US" sz="3200" b="1">
                <a:latin typeface="宋体" panose="02010600030101010101" pitchFamily="2" charset="-122"/>
              </a:rPr>
              <a:t>少年中国说</a:t>
            </a:r>
            <a:r>
              <a:rPr lang="en-US" altLang="zh-CN" sz="3200" b="1">
                <a:latin typeface="宋体" panose="02010600030101010101" pitchFamily="2" charset="-122"/>
              </a:rPr>
              <a:t>》</a:t>
            </a:r>
            <a:r>
              <a:rPr lang="zh-CN" altLang="en-US" sz="3200" b="1">
                <a:latin typeface="宋体" panose="02010600030101010101" pitchFamily="2" charset="-122"/>
              </a:rPr>
              <a:t>全文，用背读法尝试着读一读。</a:t>
            </a:r>
            <a:endParaRPr lang="zh-CN" altLang="en-US" sz="3200" b="1">
              <a:latin typeface="宋体" panose="02010600030101010101" pitchFamily="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文本框 1"/>
          <p:cNvSpPr txBox="1"/>
          <p:nvPr/>
        </p:nvSpPr>
        <p:spPr>
          <a:xfrm>
            <a:off x="3590925" y="79375"/>
            <a:ext cx="196056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latin typeface="黑体" panose="02010609060101010101" pitchFamily="49" charset="-122"/>
                <a:ea typeface="黑体" panose="02010609060101010101" pitchFamily="49" charset="-122"/>
              </a:rPr>
              <a:t>背景资料</a:t>
            </a:r>
            <a:endParaRPr lang="zh-CN" altLang="en-US" sz="3200" b="1">
              <a:latin typeface="黑体" panose="02010609060101010101" pitchFamily="49" charset="-122"/>
              <a:ea typeface="黑体" panose="02010609060101010101" pitchFamily="49" charset="-122"/>
            </a:endParaRPr>
          </a:p>
        </p:txBody>
      </p:sp>
      <p:sp>
        <p:nvSpPr>
          <p:cNvPr id="11267" name="文本框 2"/>
          <p:cNvSpPr txBox="1"/>
          <p:nvPr/>
        </p:nvSpPr>
        <p:spPr>
          <a:xfrm>
            <a:off x="666750" y="1287463"/>
            <a:ext cx="7810500" cy="23780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spcBef>
                <a:spcPts val="600"/>
              </a:spcBef>
            </a:pPr>
            <a:r>
              <a:rPr lang="en-US" altLang="zh-CN" sz="3200" b="1">
                <a:latin typeface="宋体" panose="02010600030101010101" pitchFamily="2" charset="-122"/>
              </a:rPr>
              <a:t>    20</a:t>
            </a:r>
            <a:r>
              <a:rPr lang="zh-CN" altLang="en-US" sz="3200" b="1">
                <a:latin typeface="宋体" panose="02010600030101010101" pitchFamily="2" charset="-122"/>
              </a:rPr>
              <a:t>世纪末的中国，贫穷、落后、愚昧，同时饱受西方列强的侵略，大清帝国处在崩溃的边缘，国家命运岌岌可危，京师危矣！中国危矣！民族危矣！！</a:t>
            </a:r>
            <a:endParaRPr lang="zh-CN" altLang="en-US" sz="32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randombar(horizontal)">
                                      <p:cBhvr>
                                        <p:cTn id="7"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文本框 2"/>
          <p:cNvSpPr txBox="1"/>
          <p:nvPr/>
        </p:nvSpPr>
        <p:spPr>
          <a:xfrm>
            <a:off x="3676650" y="68263"/>
            <a:ext cx="196056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solidFill>
                  <a:srgbClr val="371528"/>
                </a:solidFill>
                <a:latin typeface="黑体" panose="02010609060101010101" pitchFamily="49" charset="-122"/>
                <a:ea typeface="黑体" panose="02010609060101010101" pitchFamily="49" charset="-122"/>
              </a:rPr>
              <a:t>板书设计</a:t>
            </a:r>
            <a:endParaRPr lang="zh-CN" altLang="en-US" sz="3200" b="1">
              <a:solidFill>
                <a:srgbClr val="371528"/>
              </a:solidFill>
              <a:latin typeface="黑体" panose="02010609060101010101" pitchFamily="49" charset="-122"/>
              <a:ea typeface="黑体" panose="02010609060101010101" pitchFamily="49" charset="-122"/>
            </a:endParaRPr>
          </a:p>
        </p:txBody>
      </p:sp>
      <p:sp>
        <p:nvSpPr>
          <p:cNvPr id="48131" name="Text Box 15"/>
          <p:cNvSpPr txBox="1"/>
          <p:nvPr/>
        </p:nvSpPr>
        <p:spPr>
          <a:xfrm>
            <a:off x="1757363" y="1189038"/>
            <a:ext cx="4795837" cy="584200"/>
          </a:xfrm>
          <a:prstGeom prst="rect">
            <a:avLst/>
          </a:prstGeom>
          <a:noFill/>
          <a:ln w="19050">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latin typeface="楷体" panose="02010609060101010101" pitchFamily="49" charset="-122"/>
                <a:ea typeface="楷体" panose="02010609060101010101" pitchFamily="49" charset="-122"/>
              </a:rPr>
              <a:t>少年和国家的关系</a:t>
            </a:r>
            <a:endParaRPr lang="zh-CN" altLang="en-US" sz="3200" b="1">
              <a:latin typeface="楷体" panose="02010609060101010101" pitchFamily="49" charset="-122"/>
              <a:ea typeface="楷体" panose="02010609060101010101" pitchFamily="49" charset="-122"/>
            </a:endParaRPr>
          </a:p>
        </p:txBody>
      </p:sp>
      <p:sp>
        <p:nvSpPr>
          <p:cNvPr id="48132" name="AutoShape 2"/>
          <p:cNvSpPr/>
          <p:nvPr/>
        </p:nvSpPr>
        <p:spPr>
          <a:xfrm>
            <a:off x="1489075" y="1358900"/>
            <a:ext cx="333375" cy="2743200"/>
          </a:xfrm>
          <a:prstGeom prst="leftBrace">
            <a:avLst>
              <a:gd name="adj1" fmla="val 31048"/>
              <a:gd name="adj2" fmla="val 50000"/>
            </a:avLst>
          </a:prstGeom>
          <a:noFill/>
          <a:ln w="28575">
            <a:solidFill>
              <a:srgbClr val="371528"/>
            </a:solidFill>
            <a:round/>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sz="3200" b="1"/>
          </a:p>
        </p:txBody>
      </p:sp>
      <p:sp>
        <p:nvSpPr>
          <p:cNvPr id="48133" name="文本框 1"/>
          <p:cNvSpPr txBox="1"/>
          <p:nvPr/>
        </p:nvSpPr>
        <p:spPr>
          <a:xfrm>
            <a:off x="792163" y="1325563"/>
            <a:ext cx="677862" cy="2974975"/>
          </a:xfrm>
          <a:prstGeom prst="rect">
            <a:avLst/>
          </a:prstGeom>
          <a:noFill/>
          <a:ln>
            <a:noFill/>
            <a:miter lim="800000"/>
          </a:ln>
        </p:spPr>
        <p:txBody>
          <a:bodyPr vert="eaVert">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r>
              <a:rPr lang="zh-CN" altLang="en-US" sz="3200" b="1">
                <a:solidFill>
                  <a:srgbClr val="0066CC"/>
                </a:solidFill>
                <a:latin typeface="楷体" panose="02010609060101010101" pitchFamily="49" charset="-122"/>
                <a:ea typeface="楷体" panose="02010609060101010101" pitchFamily="49" charset="-122"/>
              </a:rPr>
              <a:t>少年中国说</a:t>
            </a:r>
            <a:endParaRPr lang="en-US" altLang="zh-CN" sz="3200" b="1">
              <a:solidFill>
                <a:srgbClr val="0066CC"/>
              </a:solidFill>
              <a:latin typeface="楷体" panose="02010609060101010101" pitchFamily="49" charset="-122"/>
              <a:ea typeface="楷体" panose="02010609060101010101" pitchFamily="49" charset="-122"/>
            </a:endParaRPr>
          </a:p>
        </p:txBody>
      </p:sp>
      <p:sp>
        <p:nvSpPr>
          <p:cNvPr id="48134" name="Text Box 15"/>
          <p:cNvSpPr txBox="1"/>
          <p:nvPr/>
        </p:nvSpPr>
        <p:spPr>
          <a:xfrm>
            <a:off x="1755775" y="2432050"/>
            <a:ext cx="4725988" cy="584200"/>
          </a:xfrm>
          <a:prstGeom prst="rect">
            <a:avLst/>
          </a:prstGeom>
          <a:noFill/>
          <a:ln w="19050">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latin typeface="楷体" panose="02010609060101010101" pitchFamily="49" charset="-122"/>
                <a:ea typeface="楷体" panose="02010609060101010101" pitchFamily="49" charset="-122"/>
              </a:rPr>
              <a:t>少年中国的灿烂前程</a:t>
            </a:r>
            <a:endParaRPr lang="zh-CN" altLang="en-US" sz="3200" b="1">
              <a:latin typeface="楷体" panose="02010609060101010101" pitchFamily="49" charset="-122"/>
              <a:ea typeface="楷体" panose="02010609060101010101" pitchFamily="49" charset="-122"/>
            </a:endParaRPr>
          </a:p>
        </p:txBody>
      </p:sp>
      <p:sp>
        <p:nvSpPr>
          <p:cNvPr id="48135" name="Text Box 15"/>
          <p:cNvSpPr txBox="1"/>
          <p:nvPr/>
        </p:nvSpPr>
        <p:spPr>
          <a:xfrm>
            <a:off x="1757363" y="3622675"/>
            <a:ext cx="4975225" cy="584200"/>
          </a:xfrm>
          <a:prstGeom prst="rect">
            <a:avLst/>
          </a:prstGeom>
          <a:noFill/>
          <a:ln w="19050">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latin typeface="楷体" panose="02010609060101010101" pitchFamily="49" charset="-122"/>
                <a:ea typeface="楷体" panose="02010609060101010101" pitchFamily="49" charset="-122"/>
              </a:rPr>
              <a:t>少年和国家的美好未来</a:t>
            </a:r>
            <a:endParaRPr lang="zh-CN" altLang="en-US" sz="3200" b="1">
              <a:latin typeface="楷体" panose="02010609060101010101" pitchFamily="49" charset="-122"/>
              <a:ea typeface="楷体" panose="02010609060101010101" pitchFamily="49" charset="-122"/>
            </a:endParaRPr>
          </a:p>
        </p:txBody>
      </p:sp>
      <p:sp>
        <p:nvSpPr>
          <p:cNvPr id="48136" name="AutoShape 2"/>
          <p:cNvSpPr/>
          <p:nvPr/>
        </p:nvSpPr>
        <p:spPr>
          <a:xfrm rot="10800000">
            <a:off x="6121400" y="1357313"/>
            <a:ext cx="296863" cy="2743200"/>
          </a:xfrm>
          <a:prstGeom prst="leftBrace">
            <a:avLst>
              <a:gd name="adj1" fmla="val 44064"/>
              <a:gd name="adj2" fmla="val 50000"/>
            </a:avLst>
          </a:prstGeom>
          <a:noFill/>
          <a:ln w="28575">
            <a:solidFill>
              <a:srgbClr val="371528"/>
            </a:solidFill>
            <a:round/>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endParaRPr lang="zh-CN" altLang="en-US" sz="3200" b="1"/>
          </a:p>
        </p:txBody>
      </p:sp>
      <p:sp>
        <p:nvSpPr>
          <p:cNvPr id="48137" name="文本框 19"/>
          <p:cNvSpPr txBox="1"/>
          <p:nvPr/>
        </p:nvSpPr>
        <p:spPr>
          <a:xfrm>
            <a:off x="6418263" y="2185988"/>
            <a:ext cx="2474912" cy="10763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r>
              <a:rPr lang="zh-CN" altLang="en-US" sz="3200" b="1">
                <a:solidFill>
                  <a:srgbClr val="0066CC"/>
                </a:solidFill>
                <a:latin typeface="楷体" panose="02010609060101010101" pitchFamily="49" charset="-122"/>
                <a:ea typeface="楷体" panose="02010609060101010101" pitchFamily="49" charset="-122"/>
              </a:rPr>
              <a:t>祖国前程美</a:t>
            </a:r>
            <a:endParaRPr lang="en-US" altLang="zh-CN" sz="3200" b="1">
              <a:solidFill>
                <a:srgbClr val="0066CC"/>
              </a:solidFill>
              <a:latin typeface="楷体" panose="02010609060101010101" pitchFamily="49" charset="-122"/>
              <a:ea typeface="楷体" panose="02010609060101010101" pitchFamily="49" charset="-122"/>
            </a:endParaRPr>
          </a:p>
          <a:p>
            <a:pPr marL="0" lvl="0" indent="0" eaLnBrk="1" hangingPunct="1"/>
            <a:r>
              <a:rPr lang="zh-CN" altLang="en-US" sz="3200" b="1">
                <a:solidFill>
                  <a:srgbClr val="0066CC"/>
                </a:solidFill>
                <a:latin typeface="楷体" panose="02010609060101010101" pitchFamily="49" charset="-122"/>
                <a:ea typeface="楷体" panose="02010609060101010101" pitchFamily="49" charset="-122"/>
              </a:rPr>
              <a:t>少年责任重</a:t>
            </a:r>
            <a:endParaRPr lang="en-US" altLang="zh-CN" sz="3200" b="1">
              <a:solidFill>
                <a:srgbClr val="0066CC"/>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barn(inVertical)">
                                      <p:cBhvr>
                                        <p:cTn id="7" dur="500"/>
                                        <p:tgtEl>
                                          <p:spTgt spid="4813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8134"/>
                                        </p:tgtEl>
                                        <p:attrNameLst>
                                          <p:attrName>style.visibility</p:attrName>
                                        </p:attrNameLst>
                                      </p:cBhvr>
                                      <p:to>
                                        <p:strVal val="visible"/>
                                      </p:to>
                                    </p:set>
                                    <p:animEffect transition="in" filter="barn(inVertical)">
                                      <p:cBhvr>
                                        <p:cTn id="12" dur="500"/>
                                        <p:tgtEl>
                                          <p:spTgt spid="4813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8135"/>
                                        </p:tgtEl>
                                        <p:attrNameLst>
                                          <p:attrName>style.visibility</p:attrName>
                                        </p:attrNameLst>
                                      </p:cBhvr>
                                      <p:to>
                                        <p:strVal val="visible"/>
                                      </p:to>
                                    </p:set>
                                    <p:animEffect transition="in" filter="barn(inVertical)">
                                      <p:cBhvr>
                                        <p:cTn id="17" dur="500"/>
                                        <p:tgtEl>
                                          <p:spTgt spid="4813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8136"/>
                                        </p:tgtEl>
                                        <p:attrNameLst>
                                          <p:attrName>style.visibility</p:attrName>
                                        </p:attrNameLst>
                                      </p:cBhvr>
                                      <p:to>
                                        <p:strVal val="visible"/>
                                      </p:to>
                                    </p:set>
                                    <p:animEffect transition="in" filter="barn(inVertical)">
                                      <p:cBhvr>
                                        <p:cTn id="22" dur="500"/>
                                        <p:tgtEl>
                                          <p:spTgt spid="48136"/>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8137"/>
                                        </p:tgtEl>
                                        <p:attrNameLst>
                                          <p:attrName>style.visibility</p:attrName>
                                        </p:attrNameLst>
                                      </p:cBhvr>
                                      <p:to>
                                        <p:strVal val="visible"/>
                                      </p:to>
                                    </p:set>
                                    <p:animEffect transition="in" filter="barn(inVertical)">
                                      <p:cBhvr>
                                        <p:cTn id="25" dur="500"/>
                                        <p:tgtEl>
                                          <p:spTgt spid="48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p:bldP spid="48134" grpId="0"/>
      <p:bldP spid="48135" grpId="0"/>
      <p:bldP spid="48136" grpId="0" animBg="1"/>
      <p:bldP spid="4813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itchFamily="2" charset="-122"/>
              </a:rPr>
              <a:t>第一课件网，无需注册，免费下载。</a:t>
            </a:r>
            <a:endParaRPr lang="zh-CN" altLang="en-US" sz="2400" b="1" dirty="0">
              <a:solidFill>
                <a:srgbClr val="002060"/>
              </a:solidFill>
              <a:latin typeface="等线"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文本框 2"/>
          <p:cNvSpPr txBox="1"/>
          <p:nvPr/>
        </p:nvSpPr>
        <p:spPr>
          <a:xfrm>
            <a:off x="533400" y="792163"/>
            <a:ext cx="8077200" cy="35591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spcBef>
                <a:spcPts val="600"/>
              </a:spcBef>
            </a:pPr>
            <a:r>
              <a:rPr lang="zh-CN" altLang="en-US" sz="3200" b="1">
                <a:latin typeface="宋体" panose="02010600030101010101" pitchFamily="2" charset="-122"/>
              </a:rPr>
              <a:t>    面对内忧外患的中国，梁启超等人想通过政治改良的方法来挽救国家，但不久就失败了。历史上把这次变法维新叫作</a:t>
            </a:r>
            <a:r>
              <a:rPr lang="zh-CN" altLang="en-US" sz="3200" b="1">
                <a:latin typeface="宋体" panose="02010600030101010101" pitchFamily="2" charset="-122"/>
              </a:rPr>
              <a:t>“</a:t>
            </a:r>
            <a:r>
              <a:rPr lang="zh-CN" altLang="en-US" sz="3200" b="1">
                <a:latin typeface="宋体" panose="02010600030101010101" pitchFamily="2" charset="-122"/>
              </a:rPr>
              <a:t>百日维新</a:t>
            </a:r>
            <a:r>
              <a:rPr lang="zh-CN" altLang="en-US" sz="3200" b="1">
                <a:latin typeface="宋体" panose="02010600030101010101" pitchFamily="2" charset="-122"/>
              </a:rPr>
              <a:t>”</a:t>
            </a:r>
            <a:r>
              <a:rPr lang="zh-CN" altLang="en-US" sz="3200" b="1">
                <a:latin typeface="宋体" panose="02010600030101010101" pitchFamily="2" charset="-122"/>
              </a:rPr>
              <a:t>。百日维新失败以后，梁启超逃到了日本。在日本他听到日本人谈到中国的时候，都说中国是</a:t>
            </a:r>
            <a:r>
              <a:rPr lang="zh-CN" altLang="en-US" sz="3200" b="1">
                <a:latin typeface="宋体" panose="02010600030101010101" pitchFamily="2" charset="-122"/>
              </a:rPr>
              <a:t>“</a:t>
            </a:r>
            <a:r>
              <a:rPr lang="zh-CN" altLang="en-US" sz="3200" b="1">
                <a:latin typeface="宋体" panose="02010600030101010101" pitchFamily="2" charset="-122"/>
              </a:rPr>
              <a:t>老大帝国</a:t>
            </a:r>
            <a:r>
              <a:rPr lang="zh-CN" altLang="en-US" sz="3200" b="1">
                <a:latin typeface="宋体" panose="02010600030101010101" pitchFamily="2" charset="-122"/>
              </a:rPr>
              <a:t>”</a:t>
            </a:r>
            <a:r>
              <a:rPr lang="zh-CN" altLang="en-US" sz="3200" b="1">
                <a:latin typeface="宋体" panose="02010600030101010101" pitchFamily="2" charset="-122"/>
              </a:rPr>
              <a:t>。</a:t>
            </a:r>
            <a:endParaRPr lang="zh-CN" altLang="en-US" sz="32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randombar(horizontal)">
                                      <p:cBhvr>
                                        <p:cTn id="7"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文本框 2"/>
          <p:cNvSpPr txBox="1"/>
          <p:nvPr/>
        </p:nvSpPr>
        <p:spPr>
          <a:xfrm>
            <a:off x="431800" y="836613"/>
            <a:ext cx="8524875" cy="35591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spcBef>
                <a:spcPts val="600"/>
              </a:spcBef>
            </a:pPr>
            <a:r>
              <a:rPr lang="zh-CN" altLang="en-US" sz="3200" b="1">
                <a:latin typeface="宋体" panose="02010600030101010101" pitchFamily="2" charset="-122"/>
              </a:rPr>
              <a:t>    这篇文章写于</a:t>
            </a:r>
            <a:r>
              <a:rPr lang="en-US" altLang="zh-CN" sz="3200" b="1">
                <a:latin typeface="宋体" panose="02010600030101010101" pitchFamily="2" charset="-122"/>
              </a:rPr>
              <a:t>1900</a:t>
            </a:r>
            <a:r>
              <a:rPr lang="zh-CN" altLang="en-US" sz="3200" b="1">
                <a:latin typeface="宋体" panose="02010600030101010101" pitchFamily="2" charset="-122"/>
              </a:rPr>
              <a:t>年，是一篇议论文。梁启超以其忧国忧民之心和卓越的文采，写下了著名的</a:t>
            </a:r>
            <a:r>
              <a:rPr lang="en-US" altLang="zh-CN" sz="3200" b="1">
                <a:latin typeface="宋体" panose="02010600030101010101" pitchFamily="2" charset="-122"/>
              </a:rPr>
              <a:t>《</a:t>
            </a:r>
            <a:r>
              <a:rPr lang="zh-CN" altLang="en-US" sz="3200" b="1">
                <a:latin typeface="宋体" panose="02010600030101010101" pitchFamily="2" charset="-122"/>
              </a:rPr>
              <a:t>少年中国说</a:t>
            </a:r>
            <a:r>
              <a:rPr lang="en-US" altLang="zh-CN" sz="3200" b="1">
                <a:latin typeface="宋体" panose="02010600030101010101" pitchFamily="2" charset="-122"/>
              </a:rPr>
              <a:t>》</a:t>
            </a:r>
            <a:r>
              <a:rPr lang="zh-CN" altLang="en-US" sz="3200" b="1">
                <a:latin typeface="宋体" panose="02010600030101010101" pitchFamily="2" charset="-122"/>
              </a:rPr>
              <a:t>，作者认为创造出这个</a:t>
            </a:r>
            <a:r>
              <a:rPr lang="zh-CN" altLang="en-US" sz="3200" b="1">
                <a:latin typeface="宋体" panose="02010600030101010101" pitchFamily="2" charset="-122"/>
              </a:rPr>
              <a:t>“</a:t>
            </a:r>
            <a:r>
              <a:rPr lang="zh-CN" altLang="en-US" sz="3200" b="1">
                <a:latin typeface="宋体" panose="02010600030101010101" pitchFamily="2" charset="-122"/>
              </a:rPr>
              <a:t>少年中国</a:t>
            </a:r>
            <a:r>
              <a:rPr lang="zh-CN" altLang="en-US" sz="3200" b="1">
                <a:latin typeface="宋体" panose="02010600030101010101" pitchFamily="2" charset="-122"/>
              </a:rPr>
              <a:t>”</a:t>
            </a:r>
            <a:r>
              <a:rPr lang="zh-CN" altLang="en-US" sz="3200" b="1">
                <a:latin typeface="宋体" panose="02010600030101010101" pitchFamily="2" charset="-122"/>
              </a:rPr>
              <a:t>是中国少年的责任，换言之，创造未来的中国是我们中国少年的责任，即</a:t>
            </a:r>
            <a:r>
              <a:rPr lang="zh-CN" altLang="en-US" sz="3200" b="1">
                <a:latin typeface="宋体" panose="02010600030101010101" pitchFamily="2" charset="-122"/>
              </a:rPr>
              <a:t>“</a:t>
            </a:r>
            <a:r>
              <a:rPr lang="zh-CN" altLang="en-US" sz="3200" b="1">
                <a:latin typeface="宋体" panose="02010600030101010101" pitchFamily="2" charset="-122"/>
              </a:rPr>
              <a:t>故今日之责任，不在他人，而全在我少年。</a:t>
            </a:r>
            <a:r>
              <a:rPr lang="zh-CN" altLang="en-US" sz="3200" b="1">
                <a:latin typeface="宋体" panose="02010600030101010101" pitchFamily="2" charset="-122"/>
              </a:rPr>
              <a:t>”</a:t>
            </a:r>
            <a:endParaRPr lang="zh-CN" altLang="en-US" sz="32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randombar(horizontal)">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文本框 1"/>
          <p:cNvSpPr txBox="1"/>
          <p:nvPr/>
        </p:nvSpPr>
        <p:spPr>
          <a:xfrm>
            <a:off x="1816100" y="1217613"/>
            <a:ext cx="5797550" cy="11953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20000"/>
              </a:lnSpc>
              <a:spcBef>
                <a:spcPts val="600"/>
              </a:spcBef>
            </a:pPr>
            <a:r>
              <a:rPr lang="zh-CN" altLang="en-US" sz="3200" b="1">
                <a:latin typeface="宋体" panose="02010600030101010101" pitchFamily="2" charset="-122"/>
              </a:rPr>
              <a:t>    故今日之责任，不在他人，而全在我少年。</a:t>
            </a:r>
            <a:endParaRPr lang="zh-CN" altLang="en-US" sz="32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randombar(horizontal)">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框 1"/>
          <p:cNvSpPr txBox="1"/>
          <p:nvPr/>
        </p:nvSpPr>
        <p:spPr>
          <a:xfrm>
            <a:off x="850900" y="1347788"/>
            <a:ext cx="7683500" cy="20764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457200" lvl="0" indent="-457200" eaLnBrk="1" hangingPunct="1">
              <a:lnSpc>
                <a:spcPct val="130000"/>
              </a:lnSpc>
              <a:spcBef>
                <a:spcPts val="1200"/>
              </a:spcBef>
              <a:buFont typeface="Wingdings" panose="05000000000000000000" pitchFamily="2" charset="2"/>
              <a:buChar char="n"/>
            </a:pPr>
            <a:r>
              <a:rPr lang="zh-CN" altLang="en-US" sz="3200" b="1">
                <a:latin typeface="宋体" panose="02010600030101010101" pitchFamily="2" charset="-122"/>
              </a:rPr>
              <a:t>听读课文朗诵，注意听准字音，感受作者的思想感情。</a:t>
            </a:r>
            <a:endParaRPr lang="en-US" altLang="zh-CN" sz="3200" b="1">
              <a:latin typeface="宋体" panose="02010600030101010101" pitchFamily="2" charset="-122"/>
            </a:endParaRPr>
          </a:p>
          <a:p>
            <a:pPr marL="457200" lvl="0" indent="-457200" eaLnBrk="1" hangingPunct="1">
              <a:lnSpc>
                <a:spcPct val="130000"/>
              </a:lnSpc>
              <a:spcBef>
                <a:spcPts val="1200"/>
              </a:spcBef>
              <a:buFont typeface="Wingdings" panose="05000000000000000000" pitchFamily="2" charset="2"/>
              <a:buChar char="n"/>
            </a:pPr>
            <a:r>
              <a:rPr lang="zh-CN" altLang="en-US" sz="3200" b="1">
                <a:latin typeface="宋体" panose="02010600030101010101" pitchFamily="2" charset="-122"/>
              </a:rPr>
              <a:t>再读一读课文，读通句子，培养语感。 </a:t>
            </a:r>
            <a:endParaRPr lang="zh-CN" altLang="en-US" sz="3200" b="1">
              <a:latin typeface="宋体" panose="02010600030101010101" pitchFamily="2" charset="-122"/>
            </a:endParaRPr>
          </a:p>
        </p:txBody>
      </p:sp>
      <p:sp>
        <p:nvSpPr>
          <p:cNvPr id="15363" name="文本框 1"/>
          <p:cNvSpPr txBox="1"/>
          <p:nvPr/>
        </p:nvSpPr>
        <p:spPr>
          <a:xfrm>
            <a:off x="3711575" y="98425"/>
            <a:ext cx="1960563"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r>
              <a:rPr lang="zh-CN" altLang="en-US" sz="3200" b="1">
                <a:latin typeface="黑体" panose="02010609060101010101" pitchFamily="49" charset="-122"/>
                <a:ea typeface="黑体" panose="02010609060101010101" pitchFamily="49" charset="-122"/>
              </a:rPr>
              <a:t>初读感知</a:t>
            </a:r>
            <a:endParaRPr lang="zh-CN" altLang="en-US" sz="3200" b="1">
              <a:latin typeface="黑体" panose="02010609060101010101" pitchFamily="49" charset="-122"/>
              <a:ea typeface="黑体" panose="02010609060101010101" pitchFamily="49" charset="-122"/>
            </a:endParaRPr>
          </a:p>
        </p:txBody>
      </p:sp>
      <p:pic>
        <p:nvPicPr>
          <p:cNvPr id="15364" name="13少年中国说（节选）.mp3">
            <a:hlinkClick r:id="" action="ppaction://media"/>
          </p:cNvPr>
          <p:cNvPicPr>
            <a:picLocks noRot="1" noChangeAspect="1"/>
          </p:cNvPicPr>
          <p:nvPr>
            <a:audioFile r:link="rId1"/>
          </p:nvPr>
        </p:nvPicPr>
        <p:blipFill>
          <a:blip r:embed="rId2"/>
          <a:stretch>
            <a:fillRect/>
          </a:stretch>
        </p:blipFill>
        <p:spPr>
          <a:xfrm>
            <a:off x="4314825" y="2008188"/>
            <a:ext cx="755650" cy="755650"/>
          </a:xfrm>
          <a:prstGeom prst="rect">
            <a:avLst/>
          </a:prstGeom>
          <a:noFill/>
          <a:ln>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randombar(horizontal)">
                                      <p:cBhvr>
                                        <p:cTn id="7" dur="5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 fill="hold"/>
                                        <p:tgtEl>
                                          <p:spTgt spid="1536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15364"/>
                </p:tgtEl>
              </p:cMediaNode>
            </p:audio>
          </p:childTnLst>
        </p:cTn>
      </p:par>
    </p:tnLst>
    <p:bldLst>
      <p:bldP spid="1536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框 1"/>
          <p:cNvSpPr txBox="1"/>
          <p:nvPr/>
        </p:nvSpPr>
        <p:spPr>
          <a:xfrm>
            <a:off x="441325" y="808038"/>
            <a:ext cx="8531225" cy="36004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lnSpc>
                <a:spcPct val="130000"/>
              </a:lnSpc>
              <a:spcBef>
                <a:spcPts val="1200"/>
              </a:spcBef>
            </a:pPr>
            <a:r>
              <a:rPr lang="zh-CN" altLang="en-US" sz="3200" b="1">
                <a:latin typeface="宋体" panose="02010600030101010101" pitchFamily="2" charset="-122"/>
              </a:rPr>
              <a:t>自读提示：</a:t>
            </a:r>
            <a:endParaRPr lang="en-US" altLang="zh-CN" sz="3200" b="1">
              <a:latin typeface="宋体" panose="02010600030101010101" pitchFamily="2" charset="-122"/>
            </a:endParaRPr>
          </a:p>
          <a:p>
            <a:pPr marL="0" lvl="0" indent="0" eaLnBrk="1" hangingPunct="1">
              <a:lnSpc>
                <a:spcPct val="130000"/>
              </a:lnSpc>
              <a:spcBef>
                <a:spcPts val="1200"/>
              </a:spcBef>
            </a:pPr>
            <a:r>
              <a:rPr lang="zh-CN" altLang="en-US" sz="3200" b="1">
                <a:latin typeface="宋体" panose="02010600030101010101" pitchFamily="2" charset="-122"/>
              </a:rPr>
              <a:t>    </a:t>
            </a:r>
            <a:r>
              <a:rPr lang="zh-CN" altLang="en-US" sz="3200" b="1">
                <a:latin typeface="楷体" panose="02010609060101010101" pitchFamily="49" charset="-122"/>
                <a:ea typeface="楷体" panose="02010609060101010101" pitchFamily="49" charset="-122"/>
              </a:rPr>
              <a:t>凡读书，须要读得字字响亮，不可误一字，不可少一字，不可倒一字，不可牵强暗记，而是要多读遍数，自然上口，永远不忘。</a:t>
            </a:r>
            <a:endParaRPr lang="en-US" altLang="zh-CN" sz="3200" b="1">
              <a:latin typeface="楷体" panose="02010609060101010101" pitchFamily="49" charset="-122"/>
              <a:ea typeface="楷体" panose="02010609060101010101" pitchFamily="49" charset="-122"/>
            </a:endParaRPr>
          </a:p>
          <a:p>
            <a:pPr marL="0" lvl="0" indent="0" algn="r" eaLnBrk="1" hangingPunct="1">
              <a:lnSpc>
                <a:spcPct val="130000"/>
              </a:lnSpc>
              <a:spcBef>
                <a:spcPts val="1200"/>
              </a:spcBef>
            </a:pPr>
            <a:r>
              <a:rPr lang="en-US" altLang="zh-CN"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rPr>
              <a:t>朱熹</a:t>
            </a:r>
            <a:endParaRPr lang="zh-CN" altLang="en-US" sz="32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randombar(horizontal)">
                                      <p:cBhvr>
                                        <p:cTn id="7"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tags/tag1.xml><?xml version="1.0" encoding="utf-8"?>
<p:tagLst xmlns:p="http://schemas.openxmlformats.org/presentationml/2006/main">
  <p:tag name="AS_NET" val="4.0.30319.42000"/>
  <p:tag name="AS_OS" val="Microsoft Windows NT 6.1.7601 Service Pack 1"/>
  <p:tag name="AS_RELEASE_DATE" val="2023.07.14"/>
  <p:tag name="AS_TITLE" val="Aspose.Slides for .NET 4.0 Client Profile"/>
  <p:tag name="AS_VERSION" val="23.7"/>
  <p:tag name="commondata" val="eyJoZGlkIjoiM2FjN2UwN2E2YzY1YjRlYmUzNjBlODY5NmUzYmRkZWYifQ=="/>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2602</Words>
  <Application>WPS 演示</Application>
  <PresentationFormat>全屏显示(16:9)</PresentationFormat>
  <Paragraphs>241</Paragraphs>
  <Slides>41</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41</vt:i4>
      </vt:variant>
    </vt:vector>
  </HeadingPairs>
  <TitlesOfParts>
    <vt:vector size="55" baseType="lpstr">
      <vt:lpstr>Arial</vt:lpstr>
      <vt:lpstr>宋体</vt:lpstr>
      <vt:lpstr>Wingdings</vt:lpstr>
      <vt:lpstr>等线 Light</vt:lpstr>
      <vt:lpstr>等线</vt:lpstr>
      <vt:lpstr>黑体</vt:lpstr>
      <vt:lpstr>楷体</vt:lpstr>
      <vt:lpstr>微软雅黑</vt:lpstr>
      <vt:lpstr>Arial Unicode MS</vt:lpstr>
      <vt:lpstr>Cambria</vt:lpstr>
      <vt:lpstr>Arial</vt:lpstr>
      <vt:lpstr>Calibri</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上帝掷骰子吗</cp:lastModifiedBy>
  <cp:revision>533</cp:revision>
  <dcterms:created xsi:type="dcterms:W3CDTF">2016-01-14T05:53:00Z</dcterms:created>
  <dcterms:modified xsi:type="dcterms:W3CDTF">2023-09-25T17:17:25Z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2AA92A58F0204A0BB21BBBFC997D789D_12</vt:lpwstr>
  </property>
</Properties>
</file>