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notesMasterIdLst>
    <p:notesMasterId r:id="rId8"/>
  </p:notesMasterIdLst>
  <p:sldIdLst>
    <p:sldId id="256" r:id="rId4"/>
    <p:sldId id="257" r:id="rId5"/>
    <p:sldId id="260" r:id="rId6"/>
    <p:sldId id="267" r:id="rId7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87" r:id="rId16"/>
    <p:sldId id="288" r:id="rId17"/>
    <p:sldId id="258" r:id="rId18"/>
    <p:sldId id="275" r:id="rId19"/>
    <p:sldId id="276" r:id="rId20"/>
    <p:sldId id="277" r:id="rId21"/>
    <p:sldId id="259" r:id="rId22"/>
    <p:sldId id="261" r:id="rId23"/>
    <p:sldId id="262" r:id="rId24"/>
    <p:sldId id="296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57B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763" y="3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png"/><Relationship Id="rId8" Type="http://schemas.openxmlformats.org/officeDocument/2006/relationships/image" Target="../media/image62.png"/><Relationship Id="rId7" Type="http://schemas.openxmlformats.org/officeDocument/2006/relationships/image" Target="../media/image61.GIF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microsoft.com/office/2007/relationships/hdphoto" Target="../media/image58.wdp"/><Relationship Id="rId3" Type="http://schemas.openxmlformats.org/officeDocument/2006/relationships/image" Target="../media/image57.png"/><Relationship Id="rId2" Type="http://schemas.microsoft.com/office/2007/relationships/hdphoto" Target="../media/image56.wdp"/><Relationship Id="rId10" Type="http://schemas.openxmlformats.org/officeDocument/2006/relationships/slideLayout" Target="../slideLayouts/slideLayout4.xml"/><Relationship Id="rId1" Type="http://schemas.openxmlformats.org/officeDocument/2006/relationships/image" Target="../media/image5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8.png"/><Relationship Id="rId1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GIF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分数的初步认识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11" name="文本框 10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8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13" name="组合 12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7" name="组合 16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9" name="矩形: 圆角 18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0" name="矩形: 圆角 19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认识整体的几分之几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8" name="图片 17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14" name="图片 13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 descr="4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663836"/>
            <a:ext cx="2679685" cy="200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031723" y="918671"/>
            <a:ext cx="3057623" cy="1423147"/>
            <a:chOff x="2879595" y="2786343"/>
            <a:chExt cx="3057623" cy="142314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矩形 6"/>
                <p:cNvSpPr/>
                <p:nvPr/>
              </p:nvSpPr>
              <p:spPr>
                <a:xfrm>
                  <a:off x="3200914" y="2786343"/>
                  <a:ext cx="2736304" cy="1423147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把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个苹果平均分成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份，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份苹果是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4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zh-CN" altLang="en-US" sz="2000" b="1" dirty="0"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0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7" name="矩形 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0914" y="2786343"/>
                  <a:ext cx="2736304" cy="1423147"/>
                </a:xfrm>
                <a:prstGeom prst="rect">
                  <a:avLst/>
                </a:prstGeom>
                <a:blipFill rotWithShape="1">
                  <a:blip r:embed="rId2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箭头: 右 7"/>
            <p:cNvSpPr/>
            <p:nvPr/>
          </p:nvSpPr>
          <p:spPr>
            <a:xfrm>
              <a:off x="2879595" y="3300264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12674" y="2667520"/>
            <a:ext cx="1459125" cy="850875"/>
            <a:chOff x="1259632" y="2667520"/>
            <a:chExt cx="720080" cy="850875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1" name="矩形 10"/>
                <p:cNvSpPr/>
                <p:nvPr/>
              </p:nvSpPr>
              <p:spPr>
                <a:xfrm>
                  <a:off x="1514379" y="2899956"/>
                  <a:ext cx="282575" cy="618439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b="1" i="1" smtClean="0"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 i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 i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1" name="矩形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514379" y="2899956"/>
                  <a:ext cx="282575" cy="618439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右大括号 11"/>
            <p:cNvSpPr/>
            <p:nvPr/>
          </p:nvSpPr>
          <p:spPr>
            <a:xfrm rot="5400000">
              <a:off x="1523541" y="2403611"/>
              <a:ext cx="192262" cy="720080"/>
            </a:xfrm>
            <a:prstGeom prst="rightBrace">
              <a:avLst>
                <a:gd name="adj1" fmla="val 34590"/>
                <a:gd name="adj2" fmla="val 50000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804356" y="3874438"/>
            <a:ext cx="7734935" cy="510525"/>
          </a:xfrm>
          <a:prstGeom prst="wedgeRoundRectCallout">
            <a:avLst>
              <a:gd name="adj1" fmla="val 47370"/>
              <a:gd name="adj2" fmla="val 23763"/>
              <a:gd name="adj3" fmla="val 16667"/>
            </a:avLst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举手回答：</a:t>
            </a:r>
            <a:r>
              <a:rPr lang="zh-CN" alt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试着用自己的话说一说，你发现了什么规律？</a:t>
            </a:r>
            <a:endParaRPr lang="zh-CN" altLang="en-US" sz="24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7180" y="2440695"/>
            <a:ext cx="7083132" cy="1783598"/>
            <a:chOff x="297180" y="2101183"/>
            <a:chExt cx="7083132" cy="1783598"/>
          </a:xfrm>
        </p:grpSpPr>
        <p:sp>
          <p:nvSpPr>
            <p:cNvPr id="33" name="矩形 32"/>
            <p:cNvSpPr/>
            <p:nvPr/>
          </p:nvSpPr>
          <p:spPr>
            <a:xfrm>
              <a:off x="1763688" y="2101183"/>
              <a:ext cx="5616624" cy="120032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57B69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求一份或几份占整体的几分之几，可以把平均分成的份数作分母，所取的份数作分子。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92" r="-4015"/>
            <a:stretch>
              <a:fillRect/>
            </a:stretch>
          </p:blipFill>
          <p:spPr>
            <a:xfrm flipH="1">
              <a:off x="297180" y="2402338"/>
              <a:ext cx="1466508" cy="1482443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76124" y="799223"/>
            <a:ext cx="6804188" cy="1482444"/>
            <a:chOff x="576124" y="799223"/>
            <a:chExt cx="6804188" cy="1482444"/>
          </a:xfrm>
        </p:grpSpPr>
        <p:sp>
          <p:nvSpPr>
            <p:cNvPr id="32" name="矩形 31"/>
            <p:cNvSpPr/>
            <p:nvPr/>
          </p:nvSpPr>
          <p:spPr>
            <a:xfrm>
              <a:off x="1763688" y="1124947"/>
              <a:ext cx="5616624" cy="830997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57B69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把多个物体看作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一个整体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进行平均分时，可以用分数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表示部分与整体的关系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01" r="14801"/>
            <a:stretch>
              <a:fillRect/>
            </a:stretch>
          </p:blipFill>
          <p:spPr>
            <a:xfrm flipH="1">
              <a:off x="576124" y="799223"/>
              <a:ext cx="1043609" cy="1482444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4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026" y="916649"/>
            <a:ext cx="2679685" cy="200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55576" y="2925684"/>
            <a:ext cx="3594614" cy="1808926"/>
            <a:chOff x="3200914" y="2525020"/>
            <a:chExt cx="3594614" cy="1808926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矩形 13"/>
                <p:cNvSpPr/>
                <p:nvPr/>
              </p:nvSpPr>
              <p:spPr>
                <a:xfrm>
                  <a:off x="3200914" y="2786343"/>
                  <a:ext cx="3594614" cy="1547603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平均分成</a:t>
                  </a:r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份，每份是</a:t>
                  </a:r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</a:t>
                  </a:r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份是</a:t>
                  </a:r>
                  <a:r>
                    <a:rPr lang="en-US" altLang="zh-CN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，有几份就占总数的六分之几。</a:t>
                  </a:r>
                  <a:endPara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4" name="矩形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0914" y="2786343"/>
                  <a:ext cx="3594614" cy="1547603"/>
                </a:xfrm>
                <a:prstGeom prst="rect">
                  <a:avLst/>
                </a:prstGeom>
                <a:blipFill rotWithShape="1">
                  <a:blip r:embed="rId2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5" name="箭头: 右 14"/>
            <p:cNvSpPr/>
            <p:nvPr/>
          </p:nvSpPr>
          <p:spPr>
            <a:xfrm rot="5400000">
              <a:off x="4814252" y="2469724"/>
              <a:ext cx="261324" cy="371915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847118" y="3031333"/>
            <a:ext cx="3594614" cy="1550023"/>
            <a:chOff x="3200914" y="2508720"/>
            <a:chExt cx="3594614" cy="1550023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7" name="矩形 16"/>
                <p:cNvSpPr/>
                <p:nvPr/>
              </p:nvSpPr>
              <p:spPr>
                <a:xfrm>
                  <a:off x="3200914" y="2786343"/>
                  <a:ext cx="3594614" cy="1272400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平均分成</a:t>
                  </a:r>
                  <a:r>
                    <a:rPr lang="en-US" altLang="zh-CN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份，每份是</a:t>
                  </a:r>
                  <a:r>
                    <a:rPr lang="en-US" altLang="zh-CN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</a:t>
                  </a:r>
                  <a:r>
                    <a:rPr lang="en-US" altLang="zh-CN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份是</a:t>
                  </a:r>
                  <a:r>
                    <a:rPr lang="en-US" altLang="zh-CN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r>
                    <a:rPr lang="zh-CN" altLang="en-US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  <m:r>
                        <a:rPr lang="zh-CN" altLang="en-US" b="1" i="1" smtClean="0"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。</m:t>
                      </m:r>
                    </m:oMath>
                  </a14:m>
                  <a:endParaRPr lang="zh-CN" altLang="en-US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7" name="矩形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0914" y="2786343"/>
                  <a:ext cx="3594614" cy="1272400"/>
                </a:xfrm>
                <a:prstGeom prst="rect">
                  <a:avLst/>
                </a:prstGeom>
                <a:blipFill rotWithShape="1">
                  <a:blip r:embed="rId3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箭头: 右 17"/>
            <p:cNvSpPr/>
            <p:nvPr/>
          </p:nvSpPr>
          <p:spPr>
            <a:xfrm rot="5400000">
              <a:off x="5053516" y="2453424"/>
              <a:ext cx="261324" cy="371915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403648" y="2023401"/>
            <a:ext cx="2304256" cy="0"/>
          </a:xfrm>
          <a:prstGeom prst="line">
            <a:avLst/>
          </a:prstGeom>
          <a:ln w="12700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5569367" y="999686"/>
            <a:ext cx="2679685" cy="2004566"/>
            <a:chOff x="5004048" y="384439"/>
            <a:chExt cx="2679685" cy="2004566"/>
          </a:xfrm>
        </p:grpSpPr>
        <p:pic>
          <p:nvPicPr>
            <p:cNvPr id="12" name="Picture 10" descr="4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4048" y="384439"/>
              <a:ext cx="2679685" cy="2004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任意多边形: 形状 8"/>
            <p:cNvSpPr/>
            <p:nvPr/>
          </p:nvSpPr>
          <p:spPr>
            <a:xfrm>
              <a:off x="5822731" y="557048"/>
              <a:ext cx="43982" cy="1759786"/>
            </a:xfrm>
            <a:custGeom>
              <a:avLst/>
              <a:gdLst>
                <a:gd name="connsiteX0" fmla="*/ 59559 w 61943"/>
                <a:gd name="connsiteY0" fmla="*/ 1765738 h 1892077"/>
                <a:gd name="connsiteX1" fmla="*/ 0 w 61943"/>
                <a:gd name="connsiteY1" fmla="*/ 1748221 h 1892077"/>
                <a:gd name="connsiteX2" fmla="*/ 3503 w 61943"/>
                <a:gd name="connsiteY2" fmla="*/ 14014 h 1892077"/>
                <a:gd name="connsiteX3" fmla="*/ 49048 w 61943"/>
                <a:gd name="connsiteY3" fmla="*/ 0 h 1892077"/>
                <a:gd name="connsiteX4" fmla="*/ 59559 w 61943"/>
                <a:gd name="connsiteY4" fmla="*/ 1765738 h 1892077"/>
                <a:gd name="connsiteX0-1" fmla="*/ 59559 w 59590"/>
                <a:gd name="connsiteY0-2" fmla="*/ 1765738 h 1851167"/>
                <a:gd name="connsiteX1-3" fmla="*/ 0 w 59590"/>
                <a:gd name="connsiteY1-4" fmla="*/ 1748221 h 1851167"/>
                <a:gd name="connsiteX2-5" fmla="*/ 3503 w 59590"/>
                <a:gd name="connsiteY2-6" fmla="*/ 14014 h 1851167"/>
                <a:gd name="connsiteX3-7" fmla="*/ 49048 w 59590"/>
                <a:gd name="connsiteY3-8" fmla="*/ 0 h 1851167"/>
                <a:gd name="connsiteX4-9" fmla="*/ 59559 w 59590"/>
                <a:gd name="connsiteY4-10" fmla="*/ 1765738 h 18511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9590" h="1851167">
                  <a:moveTo>
                    <a:pt x="59559" y="1765738"/>
                  </a:moveTo>
                  <a:cubicBezTo>
                    <a:pt x="60878" y="1964974"/>
                    <a:pt x="19853" y="1754060"/>
                    <a:pt x="0" y="1748221"/>
                  </a:cubicBezTo>
                  <a:cubicBezTo>
                    <a:pt x="1168" y="1170152"/>
                    <a:pt x="2335" y="592083"/>
                    <a:pt x="3503" y="14014"/>
                  </a:cubicBezTo>
                  <a:lnTo>
                    <a:pt x="49048" y="0"/>
                  </a:lnTo>
                  <a:cubicBezTo>
                    <a:pt x="52552" y="592083"/>
                    <a:pt x="58240" y="1566502"/>
                    <a:pt x="59559" y="1765738"/>
                  </a:cubicBezTo>
                  <a:close/>
                </a:path>
              </a:pathLst>
            </a:custGeom>
            <a:solidFill>
              <a:srgbClr val="FFFDED"/>
            </a:solidFill>
            <a:ln>
              <a:solidFill>
                <a:srgbClr val="FFFD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flipH="1">
              <a:off x="6592356" y="557047"/>
              <a:ext cx="104139" cy="1748921"/>
            </a:xfrm>
            <a:custGeom>
              <a:avLst/>
              <a:gdLst>
                <a:gd name="connsiteX0" fmla="*/ 59559 w 61943"/>
                <a:gd name="connsiteY0" fmla="*/ 1765738 h 1892077"/>
                <a:gd name="connsiteX1" fmla="*/ 0 w 61943"/>
                <a:gd name="connsiteY1" fmla="*/ 1748221 h 1892077"/>
                <a:gd name="connsiteX2" fmla="*/ 3503 w 61943"/>
                <a:gd name="connsiteY2" fmla="*/ 14014 h 1892077"/>
                <a:gd name="connsiteX3" fmla="*/ 49048 w 61943"/>
                <a:gd name="connsiteY3" fmla="*/ 0 h 1892077"/>
                <a:gd name="connsiteX4" fmla="*/ 59559 w 61943"/>
                <a:gd name="connsiteY4" fmla="*/ 1765738 h 1892077"/>
                <a:gd name="connsiteX0-1" fmla="*/ 59559 w 59590"/>
                <a:gd name="connsiteY0-2" fmla="*/ 1765738 h 1851167"/>
                <a:gd name="connsiteX1-3" fmla="*/ 0 w 59590"/>
                <a:gd name="connsiteY1-4" fmla="*/ 1748221 h 1851167"/>
                <a:gd name="connsiteX2-5" fmla="*/ 3503 w 59590"/>
                <a:gd name="connsiteY2-6" fmla="*/ 14014 h 1851167"/>
                <a:gd name="connsiteX3-7" fmla="*/ 49048 w 59590"/>
                <a:gd name="connsiteY3-8" fmla="*/ 0 h 1851167"/>
                <a:gd name="connsiteX4-9" fmla="*/ 59559 w 59590"/>
                <a:gd name="connsiteY4-10" fmla="*/ 1765738 h 1851167"/>
                <a:gd name="connsiteX0-11" fmla="*/ 59559 w 59590"/>
                <a:gd name="connsiteY0-12" fmla="*/ 1765738 h 1839718"/>
                <a:gd name="connsiteX1-13" fmla="*/ 0 w 59590"/>
                <a:gd name="connsiteY1-14" fmla="*/ 1748221 h 1839718"/>
                <a:gd name="connsiteX2-15" fmla="*/ 3503 w 59590"/>
                <a:gd name="connsiteY2-16" fmla="*/ 14014 h 1839718"/>
                <a:gd name="connsiteX3-17" fmla="*/ 49048 w 59590"/>
                <a:gd name="connsiteY3-18" fmla="*/ 0 h 1839718"/>
                <a:gd name="connsiteX4-19" fmla="*/ 59559 w 59590"/>
                <a:gd name="connsiteY4-20" fmla="*/ 1765738 h 1839718"/>
                <a:gd name="connsiteX0-21" fmla="*/ 79801 w 83541"/>
                <a:gd name="connsiteY0-22" fmla="*/ 1765738 h 1877754"/>
                <a:gd name="connsiteX1-23" fmla="*/ 0 w 83541"/>
                <a:gd name="connsiteY1-24" fmla="*/ 1700311 h 1877754"/>
                <a:gd name="connsiteX2-25" fmla="*/ 23745 w 83541"/>
                <a:gd name="connsiteY2-26" fmla="*/ 14014 h 1877754"/>
                <a:gd name="connsiteX3-27" fmla="*/ 69290 w 83541"/>
                <a:gd name="connsiteY3-28" fmla="*/ 0 h 1877754"/>
                <a:gd name="connsiteX4-29" fmla="*/ 79801 w 83541"/>
                <a:gd name="connsiteY4-30" fmla="*/ 1765738 h 1877754"/>
                <a:gd name="connsiteX0-31" fmla="*/ 100042 w 105187"/>
                <a:gd name="connsiteY0-32" fmla="*/ 1765738 h 1869870"/>
                <a:gd name="connsiteX1-33" fmla="*/ 0 w 105187"/>
                <a:gd name="connsiteY1-34" fmla="*/ 1670828 h 1869870"/>
                <a:gd name="connsiteX2-35" fmla="*/ 43986 w 105187"/>
                <a:gd name="connsiteY2-36" fmla="*/ 14014 h 1869870"/>
                <a:gd name="connsiteX3-37" fmla="*/ 89531 w 105187"/>
                <a:gd name="connsiteY3-38" fmla="*/ 0 h 1869870"/>
                <a:gd name="connsiteX4-39" fmla="*/ 100042 w 105187"/>
                <a:gd name="connsiteY4-40" fmla="*/ 1765738 h 1869870"/>
                <a:gd name="connsiteX0-41" fmla="*/ 100042 w 102426"/>
                <a:gd name="connsiteY0-42" fmla="*/ 1765738 h 1853952"/>
                <a:gd name="connsiteX1-43" fmla="*/ 0 w 102426"/>
                <a:gd name="connsiteY1-44" fmla="*/ 1670828 h 1853952"/>
                <a:gd name="connsiteX2-45" fmla="*/ 43986 w 102426"/>
                <a:gd name="connsiteY2-46" fmla="*/ 14014 h 1853952"/>
                <a:gd name="connsiteX3-47" fmla="*/ 89531 w 102426"/>
                <a:gd name="connsiteY3-48" fmla="*/ 0 h 1853952"/>
                <a:gd name="connsiteX4-49" fmla="*/ 100042 w 102426"/>
                <a:gd name="connsiteY4-50" fmla="*/ 1765738 h 1853952"/>
                <a:gd name="connsiteX0-51" fmla="*/ 100042 w 100279"/>
                <a:gd name="connsiteY0-52" fmla="*/ 1765738 h 1839738"/>
                <a:gd name="connsiteX1-53" fmla="*/ 0 w 100279"/>
                <a:gd name="connsiteY1-54" fmla="*/ 1670828 h 1839738"/>
                <a:gd name="connsiteX2-55" fmla="*/ 43986 w 100279"/>
                <a:gd name="connsiteY2-56" fmla="*/ 14014 h 1839738"/>
                <a:gd name="connsiteX3-57" fmla="*/ 89531 w 100279"/>
                <a:gd name="connsiteY3-58" fmla="*/ 0 h 1839738"/>
                <a:gd name="connsiteX4-59" fmla="*/ 100042 w 100279"/>
                <a:gd name="connsiteY4-60" fmla="*/ 1765738 h 18397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00279" h="1839738">
                  <a:moveTo>
                    <a:pt x="100042" y="1765738"/>
                  </a:moveTo>
                  <a:cubicBezTo>
                    <a:pt x="105363" y="1974186"/>
                    <a:pt x="19853" y="1676667"/>
                    <a:pt x="0" y="1670828"/>
                  </a:cubicBezTo>
                  <a:cubicBezTo>
                    <a:pt x="1168" y="1092759"/>
                    <a:pt x="42818" y="592083"/>
                    <a:pt x="43986" y="14014"/>
                  </a:cubicBezTo>
                  <a:lnTo>
                    <a:pt x="89531" y="0"/>
                  </a:lnTo>
                  <a:cubicBezTo>
                    <a:pt x="93035" y="592083"/>
                    <a:pt x="94721" y="1557290"/>
                    <a:pt x="100042" y="1765738"/>
                  </a:cubicBezTo>
                  <a:close/>
                </a:path>
              </a:pathLst>
            </a:custGeom>
            <a:solidFill>
              <a:srgbClr val="FFFDED"/>
            </a:solidFill>
            <a:ln>
              <a:solidFill>
                <a:srgbClr val="FFFD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076056" y="1413793"/>
              <a:ext cx="2304256" cy="0"/>
            </a:xfrm>
            <a:prstGeom prst="line">
              <a:avLst/>
            </a:prstGeom>
            <a:ln w="12700">
              <a:solidFill>
                <a:srgbClr val="007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27"/>
          <p:cNvSpPr>
            <a:spLocks noChangeArrowheads="1"/>
          </p:cNvSpPr>
          <p:nvPr/>
        </p:nvSpPr>
        <p:spPr bwMode="auto">
          <a:xfrm>
            <a:off x="2195830" y="3498215"/>
            <a:ext cx="4416425" cy="510179"/>
          </a:xfrm>
          <a:prstGeom prst="wedgeRoundRectCallout">
            <a:avLst>
              <a:gd name="adj1" fmla="val 42871"/>
              <a:gd name="adj2" fmla="val 8186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举手回答：你有什么发现呢？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2" r="14202"/>
          <a:stretch>
            <a:fillRect/>
          </a:stretch>
        </p:blipFill>
        <p:spPr>
          <a:xfrm flipH="1">
            <a:off x="1043608" y="1247980"/>
            <a:ext cx="864096" cy="1482443"/>
          </a:xfrm>
          <a:prstGeom prst="rect">
            <a:avLst/>
          </a:prstGeom>
        </p:spPr>
      </p:pic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2195736" y="1247980"/>
            <a:ext cx="5040560" cy="1328023"/>
          </a:xfrm>
          <a:prstGeom prst="wedgeRoundRectCallout">
            <a:avLst>
              <a:gd name="adj1" fmla="val -52137"/>
              <a:gd name="adj2" fmla="val -18937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用分数表示部分与整体的关系时，关键是看平均分成的份数和所取的份数，与具体数量没有关系。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592692" y="713208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用分数表示下面各图中的涂色部分。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445700" y="1779662"/>
            <a:ext cx="3456384" cy="151216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476446" y="2597474"/>
            <a:ext cx="3456384" cy="0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899592" y="1841390"/>
            <a:ext cx="3456384" cy="1512168"/>
            <a:chOff x="899592" y="1841390"/>
            <a:chExt cx="3456384" cy="1512168"/>
          </a:xfrm>
          <a:noFill/>
        </p:grpSpPr>
        <p:sp>
          <p:nvSpPr>
            <p:cNvPr id="19" name="椭圆 18"/>
            <p:cNvSpPr/>
            <p:nvPr/>
          </p:nvSpPr>
          <p:spPr>
            <a:xfrm>
              <a:off x="899592" y="1841390"/>
              <a:ext cx="3456384" cy="1512168"/>
            </a:xfrm>
            <a:prstGeom prst="ellipse">
              <a:avLst/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" name="直接连接符 19"/>
            <p:cNvCxnSpPr>
              <a:stCxn id="19" idx="2"/>
              <a:endCxn id="19" idx="6"/>
            </p:cNvCxnSpPr>
            <p:nvPr/>
          </p:nvCxnSpPr>
          <p:spPr>
            <a:xfrm>
              <a:off x="899592" y="2597474"/>
              <a:ext cx="3456384" cy="0"/>
            </a:xfrm>
            <a:prstGeom prst="line">
              <a:avLst/>
            </a:prstGeom>
            <a:grpFill/>
            <a:ln w="28575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5004049" y="2054241"/>
            <a:ext cx="1074924" cy="486064"/>
            <a:chOff x="4778395" y="1958187"/>
            <a:chExt cx="1286195" cy="581597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36807" y1="85000" x2="51933" y2="87333"/>
                          <a14:foregroundMark x1="27059" y1="91500" x2="46723" y2="90000"/>
                          <a14:foregroundMark x1="92941" y1="79667" x2="69748" y2="79667"/>
                          <a14:foregroundMark x1="90084" y1="62833" x2="82689" y2="71333"/>
                          <a14:foregroundMark x1="92269" y1="74333" x2="96303" y2="7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8395" y="1958187"/>
              <a:ext cx="576750" cy="58159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36807" y1="85000" x2="51933" y2="87333"/>
                          <a14:foregroundMark x1="27059" y1="91500" x2="46723" y2="90000"/>
                          <a14:foregroundMark x1="92941" y1="79667" x2="69748" y2="79667"/>
                          <a14:foregroundMark x1="90084" y1="62833" x2="82689" y2="71333"/>
                          <a14:foregroundMark x1="92269" y1="74333" x2="96303" y2="7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7840" y="1958187"/>
              <a:ext cx="576750" cy="581597"/>
            </a:xfrm>
            <a:prstGeom prst="rect">
              <a:avLst/>
            </a:prstGeom>
          </p:spPr>
        </p:pic>
      </p:grpSp>
      <p:cxnSp>
        <p:nvCxnSpPr>
          <p:cNvPr id="35" name="直接连接符 34"/>
          <p:cNvCxnSpPr>
            <a:stCxn id="5" idx="4"/>
            <a:endCxn id="5" idx="0"/>
          </p:cNvCxnSpPr>
          <p:nvPr/>
        </p:nvCxnSpPr>
        <p:spPr>
          <a:xfrm flipV="1">
            <a:off x="6173892" y="1779662"/>
            <a:ext cx="0" cy="1512168"/>
          </a:xfrm>
          <a:prstGeom prst="line">
            <a:avLst/>
          </a:prstGeom>
          <a:ln w="28575">
            <a:solidFill>
              <a:srgbClr val="00B0F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547664" y="2025024"/>
            <a:ext cx="2118201" cy="1144900"/>
            <a:chOff x="1394936" y="1930906"/>
            <a:chExt cx="2472819" cy="133657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4" r="13027"/>
            <a:stretch>
              <a:fillRect/>
            </a:stretch>
          </p:blipFill>
          <p:spPr>
            <a:xfrm>
              <a:off x="1394936" y="2638863"/>
              <a:ext cx="737797" cy="628616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74" r="14205"/>
            <a:stretch>
              <a:fillRect/>
            </a:stretch>
          </p:blipFill>
          <p:spPr>
            <a:xfrm>
              <a:off x="1403795" y="1930906"/>
              <a:ext cx="720080" cy="628616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4" r="13027"/>
            <a:stretch>
              <a:fillRect/>
            </a:stretch>
          </p:blipFill>
          <p:spPr>
            <a:xfrm>
              <a:off x="2274721" y="2638863"/>
              <a:ext cx="737797" cy="628616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74" r="14205"/>
            <a:stretch>
              <a:fillRect/>
            </a:stretch>
          </p:blipFill>
          <p:spPr>
            <a:xfrm>
              <a:off x="2283580" y="1930906"/>
              <a:ext cx="720080" cy="628616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204" r="13027"/>
            <a:stretch>
              <a:fillRect/>
            </a:stretch>
          </p:blipFill>
          <p:spPr>
            <a:xfrm>
              <a:off x="3129958" y="2638863"/>
              <a:ext cx="737797" cy="628616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774" r="14205"/>
            <a:stretch>
              <a:fillRect/>
            </a:stretch>
          </p:blipFill>
          <p:spPr>
            <a:xfrm>
              <a:off x="3138817" y="1930906"/>
              <a:ext cx="720080" cy="628616"/>
            </a:xfrm>
            <a:prstGeom prst="rect">
              <a:avLst/>
            </a:prstGeom>
          </p:spPr>
        </p:pic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027" y="2624716"/>
            <a:ext cx="2319730" cy="48739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22"/>
          <a:stretch>
            <a:fillRect/>
          </a:stretch>
        </p:blipFill>
        <p:spPr>
          <a:xfrm>
            <a:off x="6136665" y="2048356"/>
            <a:ext cx="1215025" cy="487390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2451211" y="3471954"/>
            <a:ext cx="1355610" cy="943328"/>
            <a:chOff x="-427664" y="3037688"/>
            <a:chExt cx="1355610" cy="943328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1" name="TextBox 9"/>
                <p:cNvSpPr txBox="1"/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31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blipFill rotWithShape="1">
                  <a:blip r:embed="rId8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2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996080" y="3394832"/>
            <a:ext cx="1355610" cy="943328"/>
            <a:chOff x="-427664" y="3037688"/>
            <a:chExt cx="1355610" cy="943328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TextBox 9"/>
                <p:cNvSpPr txBox="1"/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1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blipFill rotWithShape="1">
                  <a:blip r:embed="rId9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5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393390" y="1567706"/>
            <a:ext cx="8113763" cy="2499587"/>
            <a:chOff x="393390" y="1275606"/>
            <a:chExt cx="8113763" cy="2499587"/>
          </a:xfrm>
        </p:grpSpPr>
        <p:sp>
          <p:nvSpPr>
            <p:cNvPr id="4" name="矩形 3"/>
            <p:cNvSpPr/>
            <p:nvPr/>
          </p:nvSpPr>
          <p:spPr>
            <a:xfrm>
              <a:off x="393390" y="1373233"/>
              <a:ext cx="9557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499992" y="1373233"/>
              <a:ext cx="9557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259632" y="1275606"/>
              <a:ext cx="3230835" cy="576064"/>
              <a:chOff x="1331640" y="1249987"/>
              <a:chExt cx="3230835" cy="576064"/>
            </a:xfrm>
          </p:grpSpPr>
          <p:sp>
            <p:nvSpPr>
              <p:cNvPr id="5" name="笑脸 4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" name="笑脸 26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笑脸 27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笑脸 28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笑脸 29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1251971" y="2237329"/>
              <a:ext cx="3230835" cy="576064"/>
              <a:chOff x="1331640" y="1249987"/>
              <a:chExt cx="3230835" cy="576064"/>
            </a:xfrm>
          </p:grpSpPr>
          <p:sp>
            <p:nvSpPr>
              <p:cNvPr id="32" name="笑脸 31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笑脸 32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笑脸 33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笑脸 34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笑脸 35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1251971" y="3199052"/>
              <a:ext cx="3230835" cy="576064"/>
              <a:chOff x="1331640" y="1249987"/>
              <a:chExt cx="3230835" cy="576064"/>
            </a:xfrm>
          </p:grpSpPr>
          <p:sp>
            <p:nvSpPr>
              <p:cNvPr id="38" name="笑脸 37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笑脸 40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笑脸 41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笑脸 42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笑脸 43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393390" y="2313725"/>
              <a:ext cx="95571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276318" y="1275683"/>
              <a:ext cx="3230835" cy="576064"/>
              <a:chOff x="1331640" y="1249987"/>
              <a:chExt cx="3230835" cy="576064"/>
            </a:xfrm>
          </p:grpSpPr>
          <p:sp>
            <p:nvSpPr>
              <p:cNvPr id="47" name="笑脸 46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" name="笑脸 47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9" name="笑脸 48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笑脸 49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笑脸 50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>
              <a:off x="5268657" y="2237406"/>
              <a:ext cx="3230835" cy="576064"/>
              <a:chOff x="1331640" y="1249987"/>
              <a:chExt cx="3230835" cy="576064"/>
            </a:xfrm>
          </p:grpSpPr>
          <p:sp>
            <p:nvSpPr>
              <p:cNvPr id="53" name="笑脸 52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4" name="笑脸 53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" name="笑脸 54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笑脸 55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笑脸 56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5268657" y="3199129"/>
              <a:ext cx="3230835" cy="576064"/>
              <a:chOff x="1331640" y="1249987"/>
              <a:chExt cx="3230835" cy="576064"/>
            </a:xfrm>
          </p:grpSpPr>
          <p:sp>
            <p:nvSpPr>
              <p:cNvPr id="59" name="笑脸 58"/>
              <p:cNvSpPr/>
              <p:nvPr/>
            </p:nvSpPr>
            <p:spPr>
              <a:xfrm>
                <a:off x="1331640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笑脸 59"/>
              <p:cNvSpPr/>
              <p:nvPr/>
            </p:nvSpPr>
            <p:spPr>
              <a:xfrm>
                <a:off x="1999319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笑脸 60"/>
              <p:cNvSpPr/>
              <p:nvPr/>
            </p:nvSpPr>
            <p:spPr>
              <a:xfrm>
                <a:off x="2660578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笑脸 61"/>
              <p:cNvSpPr/>
              <p:nvPr/>
            </p:nvSpPr>
            <p:spPr>
              <a:xfrm>
                <a:off x="3328257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3" name="笑脸 62"/>
              <p:cNvSpPr/>
              <p:nvPr/>
            </p:nvSpPr>
            <p:spPr>
              <a:xfrm>
                <a:off x="3986411" y="1249987"/>
                <a:ext cx="576064" cy="576064"/>
              </a:xfrm>
              <a:prstGeom prst="smileyFac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59767" y="1567706"/>
            <a:ext cx="1243743" cy="576064"/>
            <a:chOff x="1547664" y="4425320"/>
            <a:chExt cx="1243743" cy="576064"/>
          </a:xfrm>
          <a:solidFill>
            <a:srgbClr val="92D050"/>
          </a:solidFill>
        </p:grpSpPr>
        <p:sp>
          <p:nvSpPr>
            <p:cNvPr id="64" name="笑脸 63"/>
            <p:cNvSpPr/>
            <p:nvPr/>
          </p:nvSpPr>
          <p:spPr>
            <a:xfrm>
              <a:off x="1547664" y="4425320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笑脸 64"/>
            <p:cNvSpPr/>
            <p:nvPr/>
          </p:nvSpPr>
          <p:spPr>
            <a:xfrm>
              <a:off x="2215343" y="4425320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9680" y="2531271"/>
            <a:ext cx="1246034" cy="1535945"/>
            <a:chOff x="1402080" y="2391571"/>
            <a:chExt cx="1246034" cy="1535945"/>
          </a:xfrm>
          <a:solidFill>
            <a:srgbClr val="92D050"/>
          </a:solidFill>
        </p:grpSpPr>
        <p:sp>
          <p:nvSpPr>
            <p:cNvPr id="69" name="笑脸 68"/>
            <p:cNvSpPr/>
            <p:nvPr/>
          </p:nvSpPr>
          <p:spPr>
            <a:xfrm>
              <a:off x="1404371" y="3351452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笑脸 69"/>
            <p:cNvSpPr/>
            <p:nvPr/>
          </p:nvSpPr>
          <p:spPr>
            <a:xfrm>
              <a:off x="2072050" y="3351452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笑脸 70"/>
            <p:cNvSpPr/>
            <p:nvPr/>
          </p:nvSpPr>
          <p:spPr>
            <a:xfrm>
              <a:off x="1402080" y="2391571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笑脸 71"/>
            <p:cNvSpPr/>
            <p:nvPr/>
          </p:nvSpPr>
          <p:spPr>
            <a:xfrm>
              <a:off x="2069759" y="2391571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82688" y="1565553"/>
            <a:ext cx="1251404" cy="2499510"/>
            <a:chOff x="5421057" y="1428083"/>
            <a:chExt cx="1251404" cy="2499510"/>
          </a:xfrm>
          <a:solidFill>
            <a:srgbClr val="92D050"/>
          </a:solidFill>
        </p:grpSpPr>
        <p:sp>
          <p:nvSpPr>
            <p:cNvPr id="80" name="笑脸 79"/>
            <p:cNvSpPr/>
            <p:nvPr/>
          </p:nvSpPr>
          <p:spPr>
            <a:xfrm>
              <a:off x="5428718" y="1428083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笑脸 80"/>
            <p:cNvSpPr/>
            <p:nvPr/>
          </p:nvSpPr>
          <p:spPr>
            <a:xfrm>
              <a:off x="6096397" y="1428083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笑脸 81"/>
            <p:cNvSpPr/>
            <p:nvPr/>
          </p:nvSpPr>
          <p:spPr>
            <a:xfrm>
              <a:off x="5421057" y="2389806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笑脸 82"/>
            <p:cNvSpPr/>
            <p:nvPr/>
          </p:nvSpPr>
          <p:spPr>
            <a:xfrm>
              <a:off x="6088736" y="2389806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笑脸 83"/>
            <p:cNvSpPr/>
            <p:nvPr/>
          </p:nvSpPr>
          <p:spPr>
            <a:xfrm>
              <a:off x="5421057" y="3351529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笑脸 84"/>
            <p:cNvSpPr/>
            <p:nvPr/>
          </p:nvSpPr>
          <p:spPr>
            <a:xfrm>
              <a:off x="6088736" y="3351529"/>
              <a:ext cx="576064" cy="576064"/>
            </a:xfrm>
            <a:prstGeom prst="smileyFace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692603" y="725162"/>
                <a:ext cx="5798046" cy="789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分别在每组图里涂色表示出它们的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603" y="725162"/>
                <a:ext cx="5798046" cy="789832"/>
              </a:xfrm>
              <a:prstGeom prst="rect">
                <a:avLst/>
              </a:prstGeom>
              <a:blipFill rotWithShape="1">
                <a:blip r:embed="rId1"/>
                <a:stretch>
                  <a:fillRect l="-8" t="-79" r="5" b="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727550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224110" y="1203598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3016198" y="1203597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3825948" y="1203598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4618036" y="1203597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5478039" y="1202585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等腰三角形 71"/>
          <p:cNvSpPr/>
          <p:nvPr/>
        </p:nvSpPr>
        <p:spPr>
          <a:xfrm>
            <a:off x="2237487" y="1924691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等腰三角形 72"/>
          <p:cNvSpPr/>
          <p:nvPr/>
        </p:nvSpPr>
        <p:spPr>
          <a:xfrm>
            <a:off x="3029575" y="1924690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等腰三角形 73"/>
          <p:cNvSpPr/>
          <p:nvPr/>
        </p:nvSpPr>
        <p:spPr>
          <a:xfrm>
            <a:off x="3839325" y="1924691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4631413" y="1924690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6" name="等腰三角形 75"/>
          <p:cNvSpPr/>
          <p:nvPr/>
        </p:nvSpPr>
        <p:spPr>
          <a:xfrm>
            <a:off x="5491416" y="1923678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881732" y="1851670"/>
            <a:ext cx="4536504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83568" y="3037582"/>
            <a:ext cx="8049597" cy="763607"/>
            <a:chOff x="1094403" y="2995465"/>
            <a:chExt cx="8049597" cy="76360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矩形 4"/>
                <p:cNvSpPr>
                  <a:spLocks noChangeArrowheads="1"/>
                </p:cNvSpPr>
                <p:nvPr/>
              </p:nvSpPr>
              <p:spPr bwMode="auto">
                <a:xfrm>
                  <a:off x="1698037" y="2995465"/>
                  <a:ext cx="7445963" cy="763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的个数占总数的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  <m:r>
                        <a:rPr lang="zh-CN" altLang="en-US" sz="2400" b="1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         的个数占总数的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  <m:r>
                        <a:rPr lang="zh-CN" altLang="en-US" sz="2400" b="1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1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698037" y="2995465"/>
                  <a:ext cx="7445963" cy="763607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7" name="等腰三角形 76"/>
            <p:cNvSpPr/>
            <p:nvPr/>
          </p:nvSpPr>
          <p:spPr>
            <a:xfrm>
              <a:off x="1094403" y="3031349"/>
              <a:ext cx="648072" cy="558683"/>
            </a:xfrm>
            <a:prstGeom prst="triangl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5096982" y="3067472"/>
              <a:ext cx="648072" cy="558683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09826" y="2965574"/>
            <a:ext cx="345601" cy="902320"/>
            <a:chOff x="2657831" y="3498177"/>
            <a:chExt cx="345601" cy="902320"/>
          </a:xfrm>
        </p:grpSpPr>
        <p:sp>
          <p:nvSpPr>
            <p:cNvPr id="24" name="矩形 23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657831" y="3938832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36853" y="2967853"/>
            <a:ext cx="340158" cy="895128"/>
            <a:chOff x="2663274" y="3498177"/>
            <a:chExt cx="340158" cy="895128"/>
          </a:xfrm>
        </p:grpSpPr>
        <p:sp>
          <p:nvSpPr>
            <p:cNvPr id="27" name="矩形 26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63274" y="3931640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67544" y="699542"/>
            <a:ext cx="68407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填空。</a:t>
            </a:r>
            <a:endParaRPr lang="zh-CN" altLang="en-US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1169962" y="1711410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等腰三角形 57"/>
          <p:cNvSpPr/>
          <p:nvPr/>
        </p:nvSpPr>
        <p:spPr>
          <a:xfrm>
            <a:off x="1962050" y="1711409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2771800" y="1711410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等腰三角形 64"/>
          <p:cNvSpPr/>
          <p:nvPr/>
        </p:nvSpPr>
        <p:spPr>
          <a:xfrm>
            <a:off x="3563888" y="1711409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等腰三角形 65"/>
          <p:cNvSpPr/>
          <p:nvPr/>
        </p:nvSpPr>
        <p:spPr>
          <a:xfrm>
            <a:off x="4423891" y="1710397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等腰三角形 74"/>
          <p:cNvSpPr/>
          <p:nvPr/>
        </p:nvSpPr>
        <p:spPr>
          <a:xfrm>
            <a:off x="5957814" y="1699089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等腰三角形 75"/>
          <p:cNvSpPr/>
          <p:nvPr/>
        </p:nvSpPr>
        <p:spPr>
          <a:xfrm>
            <a:off x="6817817" y="1698077"/>
            <a:ext cx="648072" cy="558683"/>
          </a:xfrm>
          <a:prstGeom prst="triangl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2699792" y="1563638"/>
            <a:ext cx="0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83568" y="2909258"/>
            <a:ext cx="8049597" cy="763607"/>
            <a:chOff x="1094403" y="2995465"/>
            <a:chExt cx="8049597" cy="76360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矩形 4"/>
                <p:cNvSpPr>
                  <a:spLocks noChangeArrowheads="1"/>
                </p:cNvSpPr>
                <p:nvPr/>
              </p:nvSpPr>
              <p:spPr bwMode="auto">
                <a:xfrm>
                  <a:off x="1698037" y="2995465"/>
                  <a:ext cx="7445963" cy="7636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lnSpc>
                      <a:spcPct val="90000"/>
                    </a:lnSpc>
                    <a:spcBef>
                      <a:spcPts val="1000"/>
                    </a:spcBef>
                    <a:buFont typeface="Arial" panose="020B0604020202020204" pitchFamily="34" charset="0"/>
                    <a:buChar char="•"/>
                    <a:defRPr sz="28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1pPr>
                  <a:lvl2pPr marL="742950" indent="-28575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等线" panose="02010600030101010101" pitchFamily="2" charset="-122"/>
                      <a:ea typeface="等线" panose="02010600030101010101" pitchFamily="2" charset="-122"/>
                    </a:defRPr>
                  </a:lvl9pPr>
                </a:lstStyle>
                <a:p>
                  <a:pPr>
                    <a:lnSpc>
                      <a:spcPct val="10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的个数占总数的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  <m:r>
                        <a:rPr lang="zh-CN" altLang="en-US" sz="2400" b="1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        的个数占总数的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num>
                        <m:den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（</m:t>
                          </m:r>
                          <m:r>
                            <a:rPr lang="en-US" altLang="zh-CN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     </m:t>
                          </m:r>
                          <m:r>
                            <a:rPr lang="zh-CN" altLang="en-US" sz="2400" b="1" dirty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  <m:t>）</m:t>
                          </m:r>
                        </m:den>
                      </m:f>
                      <m:r>
                        <a:rPr lang="zh-CN" altLang="en-US" sz="2400" b="1" i="1" dirty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  <a:ea typeface="楷体" panose="02010609060101010101" pitchFamily="49" charset="-122"/>
                        </a:rPr>
                        <m:t> </m:t>
                      </m:r>
                    </m:oMath>
                  </a14:m>
                  <a:r>
                    <a:rPr lang="zh-CN" altLang="en-US" sz="2400" b="1" dirty="0">
                      <a:solidFill>
                        <a:srgbClr val="00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4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1" name="矩形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698037" y="2995465"/>
                  <a:ext cx="7445963" cy="763607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7" name="等腰三角形 76"/>
            <p:cNvSpPr/>
            <p:nvPr/>
          </p:nvSpPr>
          <p:spPr>
            <a:xfrm>
              <a:off x="1094403" y="3031349"/>
              <a:ext cx="648072" cy="558683"/>
            </a:xfrm>
            <a:prstGeom prst="triangl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等腰三角形 77"/>
            <p:cNvSpPr/>
            <p:nvPr/>
          </p:nvSpPr>
          <p:spPr>
            <a:xfrm>
              <a:off x="5096982" y="3067472"/>
              <a:ext cx="648072" cy="558683"/>
            </a:xfrm>
            <a:prstGeom prst="triangl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" name="等腰三角形 21"/>
          <p:cNvSpPr/>
          <p:nvPr/>
        </p:nvSpPr>
        <p:spPr>
          <a:xfrm>
            <a:off x="5165726" y="1710397"/>
            <a:ext cx="648072" cy="558683"/>
          </a:xfrm>
          <a:prstGeom prst="triangle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4355976" y="1563638"/>
            <a:ext cx="0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868144" y="1563638"/>
            <a:ext cx="0" cy="86409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3829610" y="2873409"/>
            <a:ext cx="340158" cy="895701"/>
            <a:chOff x="2663274" y="3498177"/>
            <a:chExt cx="340158" cy="895701"/>
          </a:xfrm>
        </p:grpSpPr>
        <p:sp>
          <p:nvSpPr>
            <p:cNvPr id="27" name="矩形 26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2663274" y="393221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35156" y="2900185"/>
            <a:ext cx="340158" cy="895701"/>
            <a:chOff x="2663274" y="3498177"/>
            <a:chExt cx="340158" cy="895701"/>
          </a:xfrm>
        </p:grpSpPr>
        <p:sp>
          <p:nvSpPr>
            <p:cNvPr id="30" name="矩形 29"/>
            <p:cNvSpPr/>
            <p:nvPr/>
          </p:nvSpPr>
          <p:spPr>
            <a:xfrm>
              <a:off x="2663274" y="3498177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663274" y="3932213"/>
              <a:ext cx="34015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46100" y="1634012"/>
            <a:ext cx="4547872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把一些物体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看作一个整体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进行平均分，其中的一份或几份可以用分数表示。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304979" y="69673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46100" y="3148525"/>
            <a:ext cx="4439064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用平均分成的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份数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作分母，</a:t>
            </a:r>
            <a:r>
              <a:rPr lang="zh-CN" altLang="en-US" sz="2800" b="1" dirty="0">
                <a:ln w="0"/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所取的份数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作分子。</a:t>
            </a:r>
            <a:endParaRPr lang="zh-CN" altLang="en-US" sz="2800" b="1" dirty="0">
              <a:ln w="0"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10" name="Picture 10" descr="4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5804" y="631729"/>
            <a:ext cx="2679685" cy="200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6535550" y="2636686"/>
            <a:ext cx="787776" cy="940297"/>
            <a:chOff x="1259632" y="2667520"/>
            <a:chExt cx="787776" cy="940297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1432047" y="2931863"/>
                  <a:ext cx="615361" cy="6759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0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 </m:t>
                        </m:r>
                      </m:oMath>
                    </m:oMathPara>
                  </a14:m>
                  <a:endPara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32047" y="2931863"/>
                  <a:ext cx="615361" cy="675954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" name="右大括号 2"/>
            <p:cNvSpPr/>
            <p:nvPr/>
          </p:nvSpPr>
          <p:spPr>
            <a:xfrm rot="5400000">
              <a:off x="1523541" y="2403611"/>
              <a:ext cx="192262" cy="720080"/>
            </a:xfrm>
            <a:prstGeom prst="rightBrace">
              <a:avLst>
                <a:gd name="adj1" fmla="val 34590"/>
                <a:gd name="adj2" fmla="val 50000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13"/>
              <p:cNvSpPr/>
              <p:nvPr/>
            </p:nvSpPr>
            <p:spPr>
              <a:xfrm>
                <a:off x="5093972" y="3598634"/>
                <a:ext cx="3740616" cy="1063240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rgbClr val="357B69"/>
                </a:solidFill>
                <a:prstDash val="sysDot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6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个苹果平均分成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份，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份苹果是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个，占总数的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3972" y="3598634"/>
                <a:ext cx="3740616" cy="1063240"/>
              </a:xfrm>
              <a:prstGeom prst="rect">
                <a:avLst/>
              </a:prstGeom>
              <a:blipFill rotWithShape="1">
                <a:blip r:embed="rId3"/>
                <a:stretch>
                  <a:fillRect l="-255" t="-904" r="-667" b="-864"/>
                </a:stretch>
              </a:blipFill>
              <a:ln w="19050">
                <a:solidFill>
                  <a:srgbClr val="357B69"/>
                </a:solidFill>
                <a:prstDash val="sysDot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46773" y="755854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用分数表示涂色部分。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29884" y="2014511"/>
            <a:ext cx="1020281" cy="874769"/>
            <a:chOff x="997548" y="1635646"/>
            <a:chExt cx="1020281" cy="874769"/>
          </a:xfrm>
        </p:grpSpPr>
        <p:sp>
          <p:nvSpPr>
            <p:cNvPr id="2" name="等腰三角形 1"/>
            <p:cNvSpPr/>
            <p:nvPr/>
          </p:nvSpPr>
          <p:spPr>
            <a:xfrm>
              <a:off x="1259632" y="1635646"/>
              <a:ext cx="504056" cy="434531"/>
            </a:xfrm>
            <a:prstGeom prst="triangl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997548" y="2075884"/>
              <a:ext cx="504056" cy="434531"/>
            </a:xfrm>
            <a:prstGeom prst="triangl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>
              <a:off x="1513773" y="2075884"/>
              <a:ext cx="504056" cy="434531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74100" y="2130954"/>
            <a:ext cx="1728192" cy="758326"/>
            <a:chOff x="4716016" y="1616523"/>
            <a:chExt cx="1728192" cy="758326"/>
          </a:xfrm>
        </p:grpSpPr>
        <p:sp>
          <p:nvSpPr>
            <p:cNvPr id="4" name="矩形 3"/>
            <p:cNvSpPr/>
            <p:nvPr/>
          </p:nvSpPr>
          <p:spPr>
            <a:xfrm>
              <a:off x="4716016" y="1616523"/>
              <a:ext cx="432048" cy="379163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16016" y="1995686"/>
              <a:ext cx="432048" cy="379163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5148064" y="1616523"/>
              <a:ext cx="432048" cy="379163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5148064" y="1995686"/>
              <a:ext cx="432048" cy="379163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5580112" y="1616523"/>
              <a:ext cx="432048" cy="37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580112" y="1995686"/>
              <a:ext cx="432048" cy="37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012160" y="1616523"/>
              <a:ext cx="432048" cy="37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12160" y="1995686"/>
              <a:ext cx="432048" cy="3791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82412" y="2130954"/>
            <a:ext cx="1545672" cy="758326"/>
            <a:chOff x="6300192" y="1813424"/>
            <a:chExt cx="1545672" cy="758326"/>
          </a:xfrm>
        </p:grpSpPr>
        <p:sp>
          <p:nvSpPr>
            <p:cNvPr id="7" name="箭头: V 形 6"/>
            <p:cNvSpPr/>
            <p:nvPr/>
          </p:nvSpPr>
          <p:spPr>
            <a:xfrm>
              <a:off x="6300192" y="1813424"/>
              <a:ext cx="432048" cy="758326"/>
            </a:xfrm>
            <a:prstGeom prst="chevron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箭头: V 形 24"/>
            <p:cNvSpPr/>
            <p:nvPr/>
          </p:nvSpPr>
          <p:spPr>
            <a:xfrm>
              <a:off x="6519417" y="1813424"/>
              <a:ext cx="432048" cy="758326"/>
            </a:xfrm>
            <a:prstGeom prst="chevron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箭头: V 形 25"/>
            <p:cNvSpPr/>
            <p:nvPr/>
          </p:nvSpPr>
          <p:spPr>
            <a:xfrm>
              <a:off x="6745577" y="1813424"/>
              <a:ext cx="432048" cy="758326"/>
            </a:xfrm>
            <a:prstGeom prst="chevr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箭头: V 形 26"/>
            <p:cNvSpPr/>
            <p:nvPr/>
          </p:nvSpPr>
          <p:spPr>
            <a:xfrm>
              <a:off x="6964802" y="1813424"/>
              <a:ext cx="432048" cy="758326"/>
            </a:xfrm>
            <a:prstGeom prst="chevr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箭头: V 形 27"/>
            <p:cNvSpPr/>
            <p:nvPr/>
          </p:nvSpPr>
          <p:spPr>
            <a:xfrm>
              <a:off x="7194591" y="1813424"/>
              <a:ext cx="432048" cy="758326"/>
            </a:xfrm>
            <a:prstGeom prst="chevr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" name="箭头: V 形 28"/>
            <p:cNvSpPr/>
            <p:nvPr/>
          </p:nvSpPr>
          <p:spPr>
            <a:xfrm>
              <a:off x="7413816" y="1813424"/>
              <a:ext cx="432048" cy="758326"/>
            </a:xfrm>
            <a:prstGeom prst="chevron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09222" y="3540818"/>
            <a:ext cx="6359317" cy="524751"/>
            <a:chOff x="1327002" y="3223288"/>
            <a:chExt cx="6359317" cy="524751"/>
          </a:xfrm>
        </p:grpSpPr>
        <p:sp>
          <p:nvSpPr>
            <p:cNvPr id="31" name="矩形 30"/>
            <p:cNvSpPr/>
            <p:nvPr/>
          </p:nvSpPr>
          <p:spPr>
            <a:xfrm>
              <a:off x="1327002" y="3224819"/>
              <a:ext cx="14494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631258" y="3224819"/>
              <a:ext cx="14494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236883" y="3223288"/>
              <a:ext cx="1449436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830458" y="3325761"/>
            <a:ext cx="1355610" cy="943328"/>
            <a:chOff x="-427664" y="3037688"/>
            <a:chExt cx="1355610" cy="943328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6" name="TextBox 9"/>
                <p:cNvSpPr txBox="1"/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6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7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22172" y="3325761"/>
            <a:ext cx="1355610" cy="943328"/>
            <a:chOff x="-427664" y="3037688"/>
            <a:chExt cx="1355610" cy="943328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9" name="TextBox 9"/>
                <p:cNvSpPr txBox="1"/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9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0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780538" y="3318587"/>
            <a:ext cx="1355610" cy="943328"/>
            <a:chOff x="-427664" y="3037688"/>
            <a:chExt cx="1355610" cy="943328"/>
          </a:xfrm>
          <a:noFill/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52" name="TextBox 9"/>
                <p:cNvSpPr txBox="1"/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grp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4572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800" b="1" i="1" smtClean="0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dirty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</m:oMath>
                    </m:oMathPara>
                  </a14:m>
                  <a:endPara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52" name="Text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-427664" y="3037688"/>
                  <a:ext cx="379307" cy="936154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3" name="TextBox 10"/>
            <p:cNvSpPr txBox="1"/>
            <p:nvPr/>
          </p:nvSpPr>
          <p:spPr>
            <a:xfrm>
              <a:off x="548639" y="3457796"/>
              <a:ext cx="379307" cy="52322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9"/>
          <p:cNvSpPr txBox="1"/>
          <p:nvPr/>
        </p:nvSpPr>
        <p:spPr>
          <a:xfrm>
            <a:off x="577442" y="815482"/>
            <a:ext cx="693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用分数表示涂色部分。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27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882" y="1566755"/>
            <a:ext cx="6952562" cy="2677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3635896" y="3166593"/>
            <a:ext cx="3283513" cy="1464231"/>
          </a:xfrm>
          <a:prstGeom prst="wedgeRoundRectCallout">
            <a:avLst>
              <a:gd name="adj1" fmla="val 54357"/>
              <a:gd name="adj2" fmla="val -15206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把一个正方形看作一个整体，把它平均分成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份，其中的一份涂了颜色，要求用分数表示涂色部分。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490220" y="741048"/>
            <a:ext cx="693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用分数表示涂色部分。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27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750" y="1276035"/>
            <a:ext cx="4860605" cy="1871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" b="1029"/>
          <a:stretch>
            <a:fillRect/>
          </a:stretch>
        </p:blipFill>
        <p:spPr>
          <a:xfrm flipH="1">
            <a:off x="6980889" y="2665942"/>
            <a:ext cx="1538270" cy="1850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0220" y="3317240"/>
            <a:ext cx="2779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举手回答：第一幅图表示什么意思？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3651779" y="2826960"/>
            <a:ext cx="3283513" cy="1804749"/>
          </a:xfrm>
          <a:prstGeom prst="wedgeRoundRectCallout">
            <a:avLst>
              <a:gd name="adj1" fmla="val 52624"/>
              <a:gd name="adj2" fmla="val -11434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把一个正方形剪成了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个相同的小正方形，把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4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个小正方形看作一个整体，其中的一个涂了颜色，要求用分数表示涂色部分。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507860" y="724488"/>
            <a:ext cx="69358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用分数表示涂色部分。</a:t>
            </a:r>
            <a:endParaRPr lang="zh-CN" altLang="en-US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27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847" y="1133404"/>
            <a:ext cx="4562508" cy="175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4" r="1659"/>
          <a:stretch>
            <a:fillRect/>
          </a:stretch>
        </p:blipFill>
        <p:spPr>
          <a:xfrm>
            <a:off x="7009391" y="2751543"/>
            <a:ext cx="1644389" cy="1804748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0220" y="3317240"/>
            <a:ext cx="27793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举手回答：第二幅图表示什么意思？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7" descr="4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965"/>
          <a:stretch>
            <a:fillRect/>
          </a:stretch>
        </p:blipFill>
        <p:spPr bwMode="auto">
          <a:xfrm>
            <a:off x="1078339" y="782005"/>
            <a:ext cx="1370356" cy="175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7" descr="43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4" r="13099"/>
          <a:stretch>
            <a:fillRect/>
          </a:stretch>
        </p:blipFill>
        <p:spPr bwMode="auto">
          <a:xfrm>
            <a:off x="711978" y="2771842"/>
            <a:ext cx="1658561" cy="175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555776" y="915566"/>
            <a:ext cx="3096344" cy="1323439"/>
            <a:chOff x="2843808" y="1278781"/>
            <a:chExt cx="3096344" cy="1323439"/>
          </a:xfrm>
        </p:grpSpPr>
        <p:sp>
          <p:nvSpPr>
            <p:cNvPr id="3" name="矩形 2"/>
            <p:cNvSpPr/>
            <p:nvPr/>
          </p:nvSpPr>
          <p:spPr>
            <a:xfrm>
              <a:off x="3203848" y="1278781"/>
              <a:ext cx="2736304" cy="132343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57B69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表示把一个正方形看作一个整体，平均分成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份，涂色部分是其中的一份。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箭头: 右 4"/>
            <p:cNvSpPr/>
            <p:nvPr/>
          </p:nvSpPr>
          <p:spPr>
            <a:xfrm>
              <a:off x="2843808" y="1851670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549629" y="2815148"/>
            <a:ext cx="3093410" cy="1323439"/>
            <a:chOff x="2843808" y="2786343"/>
            <a:chExt cx="3093410" cy="1323439"/>
          </a:xfrm>
        </p:grpSpPr>
        <p:sp>
          <p:nvSpPr>
            <p:cNvPr id="16" name="矩形 15"/>
            <p:cNvSpPr/>
            <p:nvPr/>
          </p:nvSpPr>
          <p:spPr>
            <a:xfrm>
              <a:off x="3200914" y="2786343"/>
              <a:ext cx="2736304" cy="1323439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357B69"/>
              </a:solidFill>
              <a:prstDash val="sysDot"/>
            </a:ln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表示把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个小正方形看作一个整体，平均分成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份，涂色的小正方形是其中的一份。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箭头: 右 17"/>
            <p:cNvSpPr/>
            <p:nvPr/>
          </p:nvSpPr>
          <p:spPr>
            <a:xfrm>
              <a:off x="2843808" y="3450472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796746" y="1129475"/>
            <a:ext cx="2153483" cy="900439"/>
            <a:chOff x="6084778" y="1492690"/>
            <a:chExt cx="2153483" cy="90043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矩形 20"/>
                <p:cNvSpPr/>
                <p:nvPr/>
              </p:nvSpPr>
              <p:spPr>
                <a:xfrm>
                  <a:off x="6438671" y="1492690"/>
                  <a:ext cx="1799590" cy="90043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涂色部分用分数表示是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1" name="矩形 2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38671" y="1492690"/>
                  <a:ext cx="1799590" cy="900439"/>
                </a:xfrm>
                <a:prstGeom prst="rect">
                  <a:avLst/>
                </a:prstGeom>
                <a:blipFill rotWithShape="1">
                  <a:blip r:embed="rId2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4" name="箭头: 右 23"/>
            <p:cNvSpPr/>
            <p:nvPr/>
          </p:nvSpPr>
          <p:spPr>
            <a:xfrm>
              <a:off x="6084778" y="1835594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790599" y="3113587"/>
            <a:ext cx="2159630" cy="900439"/>
            <a:chOff x="6084778" y="3084782"/>
            <a:chExt cx="2159630" cy="90043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矩形 21"/>
                <p:cNvSpPr/>
                <p:nvPr/>
              </p:nvSpPr>
              <p:spPr>
                <a:xfrm>
                  <a:off x="6444818" y="3084782"/>
                  <a:ext cx="1799590" cy="900439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涂色部分用分数表示是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a14:m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4818" y="3084782"/>
                  <a:ext cx="1799590" cy="900439"/>
                </a:xfrm>
                <a:prstGeom prst="rect">
                  <a:avLst/>
                </a:prstGeom>
                <a:blipFill rotWithShape="1">
                  <a:blip r:embed="rId2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5" name="箭头: 右 24"/>
            <p:cNvSpPr/>
            <p:nvPr/>
          </p:nvSpPr>
          <p:spPr>
            <a:xfrm>
              <a:off x="6084778" y="3434396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827584" y="2350413"/>
            <a:ext cx="1944216" cy="442674"/>
          </a:xfrm>
          <a:prstGeom prst="wedgeRoundRectCallout">
            <a:avLst>
              <a:gd name="adj1" fmla="val -26236"/>
              <a:gd name="adj2" fmla="val 75709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你发现了什么？</a:t>
            </a:r>
            <a:endParaRPr lang="zh-CN" altLang="en-US" sz="20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3131840" y="2143442"/>
            <a:ext cx="4092545" cy="1328023"/>
          </a:xfrm>
          <a:prstGeom prst="wedgeRoundRectCallout">
            <a:avLst>
              <a:gd name="adj1" fmla="val 52983"/>
              <a:gd name="adj2" fmla="val -15619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可以把一个物体看作一个整体平均分成若干份，用分数表示其中的一份或几份；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pic>
        <p:nvPicPr>
          <p:cNvPr id="13" name="Picture 27" descr="4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4410" y="411510"/>
            <a:ext cx="4562508" cy="175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6" r="2946"/>
          <a:stretch>
            <a:fillRect/>
          </a:stretch>
        </p:blipFill>
        <p:spPr>
          <a:xfrm>
            <a:off x="269207" y="2879314"/>
            <a:ext cx="1689279" cy="17950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r="8438"/>
          <a:stretch>
            <a:fillRect/>
          </a:stretch>
        </p:blipFill>
        <p:spPr>
          <a:xfrm flipH="1">
            <a:off x="7187920" y="3170688"/>
            <a:ext cx="1314563" cy="1581442"/>
          </a:xfrm>
          <a:prstGeom prst="rect">
            <a:avLst/>
          </a:prstGeom>
        </p:spPr>
      </p:pic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3019874" y="3424107"/>
            <a:ext cx="4092545" cy="1328023"/>
          </a:xfrm>
          <a:prstGeom prst="wedgeRoundRectCallout">
            <a:avLst>
              <a:gd name="adj1" fmla="val 53914"/>
              <a:gd name="adj2" fmla="val -17915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还可以把多个物体看作一个整体平均分成若干份，用分数表示其中的一份或几份。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94" b="4394"/>
          <a:stretch>
            <a:fillRect/>
          </a:stretch>
        </p:blipFill>
        <p:spPr>
          <a:xfrm>
            <a:off x="7112419" y="1884500"/>
            <a:ext cx="1538712" cy="1403495"/>
          </a:xfrm>
          <a:prstGeom prst="rect">
            <a:avLst/>
          </a:prstGeom>
        </p:spPr>
      </p:pic>
      <p:sp>
        <p:nvSpPr>
          <p:cNvPr id="18" name="Text Box 37"/>
          <p:cNvSpPr txBox="1">
            <a:spLocks noChangeArrowheads="1"/>
          </p:cNvSpPr>
          <p:nvPr/>
        </p:nvSpPr>
        <p:spPr bwMode="auto">
          <a:xfrm>
            <a:off x="3924300" y="924958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Text Box 38"/>
          <p:cNvSpPr txBox="1">
            <a:spLocks noChangeArrowheads="1"/>
          </p:cNvSpPr>
          <p:nvPr/>
        </p:nvSpPr>
        <p:spPr bwMode="auto">
          <a:xfrm>
            <a:off x="3924300" y="1292065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Text Box 37"/>
          <p:cNvSpPr txBox="1">
            <a:spLocks noChangeArrowheads="1"/>
          </p:cNvSpPr>
          <p:nvPr/>
        </p:nvSpPr>
        <p:spPr bwMode="auto">
          <a:xfrm>
            <a:off x="6576685" y="905473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en-US" altLang="zh-CN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 Box 38"/>
          <p:cNvSpPr txBox="1">
            <a:spLocks noChangeArrowheads="1"/>
          </p:cNvSpPr>
          <p:nvPr/>
        </p:nvSpPr>
        <p:spPr bwMode="auto">
          <a:xfrm>
            <a:off x="6576685" y="1272580"/>
            <a:ext cx="6477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9"/>
          <p:cNvSpPr txBox="1"/>
          <p:nvPr/>
        </p:nvSpPr>
        <p:spPr>
          <a:xfrm>
            <a:off x="760675" y="876389"/>
            <a:ext cx="4346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个苹果平均分成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份，每份是总数的几分之几呢？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0" descr="4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671" y="828213"/>
            <a:ext cx="2679685" cy="200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1398111" y="2355726"/>
            <a:ext cx="2752221" cy="919401"/>
          </a:xfrm>
          <a:prstGeom prst="wedgeRoundRectCallout">
            <a:avLst>
              <a:gd name="adj1" fmla="val -29904"/>
              <a:gd name="adj2" fmla="val 57878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是平均分吗？是把谁平均分成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份？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5" b="-3212"/>
          <a:stretch>
            <a:fillRect/>
          </a:stretch>
        </p:blipFill>
        <p:spPr>
          <a:xfrm>
            <a:off x="1305361" y="3174709"/>
            <a:ext cx="1249788" cy="148088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38" r="8438"/>
          <a:stretch>
            <a:fillRect/>
          </a:stretch>
        </p:blipFill>
        <p:spPr>
          <a:xfrm flipH="1">
            <a:off x="7213745" y="2796623"/>
            <a:ext cx="1588600" cy="1911113"/>
          </a:xfrm>
          <a:prstGeom prst="rect">
            <a:avLst/>
          </a:prstGeom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4109965" y="3227150"/>
            <a:ext cx="3103780" cy="1328023"/>
          </a:xfrm>
          <a:prstGeom prst="wedgeRoundRectCallout">
            <a:avLst>
              <a:gd name="adj1" fmla="val 55605"/>
              <a:gd name="adj2" fmla="val -15619"/>
              <a:gd name="adj3" fmla="val 16667"/>
            </a:avLst>
          </a:prstGeom>
          <a:solidFill>
            <a:schemeClr val="bg1"/>
          </a:solidFill>
          <a:ln w="19050">
            <a:solidFill>
              <a:srgbClr val="357B69"/>
            </a:solidFill>
            <a:miter lim="800000"/>
          </a:ln>
        </p:spPr>
        <p:txBody>
          <a:bodyPr wrap="square">
            <a:spAutoFit/>
          </a:bodyPr>
          <a:lstStyle/>
          <a:p>
            <a:pPr eaLnBrk="1" latinLnBrk="1" hangingPunct="1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把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个苹果看作一个整体，平均分成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份，每份是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楷体" panose="02010609060101010101" pitchFamily="49" charset="-122"/>
              </a:rPr>
              <a:t>个苹果。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4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888269"/>
            <a:ext cx="2679685" cy="2004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4059224" y="1228832"/>
            <a:ext cx="3030122" cy="1432572"/>
            <a:chOff x="2907096" y="2786343"/>
            <a:chExt cx="3030122" cy="143257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4" name="矩形 13"/>
                <p:cNvSpPr/>
                <p:nvPr/>
              </p:nvSpPr>
              <p:spPr>
                <a:xfrm>
                  <a:off x="3200914" y="2786343"/>
                  <a:ext cx="2736304" cy="1432572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把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6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个苹果平均分成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份，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份苹果是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个，占总数的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。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4" name="矩形 1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00914" y="2786343"/>
                  <a:ext cx="2736304" cy="1432572"/>
                </a:xfrm>
                <a:prstGeom prst="rect">
                  <a:avLst/>
                </a:prstGeom>
                <a:blipFill rotWithShape="1">
                  <a:blip r:embed="rId2"/>
                </a:blipFill>
                <a:ln w="19050">
                  <a:solidFill>
                    <a:srgbClr val="357B69"/>
                  </a:solidFill>
                  <a:prstDash val="sysDot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箭头: 右 15"/>
            <p:cNvSpPr/>
            <p:nvPr/>
          </p:nvSpPr>
          <p:spPr>
            <a:xfrm>
              <a:off x="2907096" y="3290615"/>
              <a:ext cx="288032" cy="14401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357B6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12675" y="2977681"/>
            <a:ext cx="720080" cy="823014"/>
            <a:chOff x="1259632" y="2667520"/>
            <a:chExt cx="720080" cy="82301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b="1" i="1"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2" name="右大括号 11"/>
            <p:cNvSpPr/>
            <p:nvPr/>
          </p:nvSpPr>
          <p:spPr>
            <a:xfrm rot="5400000">
              <a:off x="1523541" y="2403611"/>
              <a:ext cx="192262" cy="720080"/>
            </a:xfrm>
            <a:prstGeom prst="rightBrace">
              <a:avLst>
                <a:gd name="adj1" fmla="val 34590"/>
                <a:gd name="adj2" fmla="val 50000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051720" y="2977681"/>
            <a:ext cx="720080" cy="823014"/>
            <a:chOff x="1259632" y="2667520"/>
            <a:chExt cx="720080" cy="82301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矩形 21"/>
                <p:cNvSpPr/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b="1" i="1"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2" name="矩形 2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右大括号 17"/>
            <p:cNvSpPr/>
            <p:nvPr/>
          </p:nvSpPr>
          <p:spPr>
            <a:xfrm rot="5400000">
              <a:off x="1523541" y="2403611"/>
              <a:ext cx="192262" cy="720080"/>
            </a:xfrm>
            <a:prstGeom prst="rightBrace">
              <a:avLst>
                <a:gd name="adj1" fmla="val 34590"/>
                <a:gd name="adj2" fmla="val 50000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790765" y="2977681"/>
            <a:ext cx="720080" cy="823014"/>
            <a:chOff x="1259632" y="2667520"/>
            <a:chExt cx="720080" cy="82301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6" name="矩形 25"/>
                <p:cNvSpPr/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b="1" i="1">
                                <a:latin typeface="Cambria Math" panose="02040503050406030204" pitchFamily="18" charset="0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b="1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den>
                        </m:f>
                      </m:oMath>
                    </m:oMathPara>
                  </a14:m>
                  <a:endParaRPr lang="zh-CN" altLang="en-US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6" name="矩形 25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406312" y="2872993"/>
                  <a:ext cx="359393" cy="617541"/>
                </a:xfrm>
                <a:prstGeom prst="rect">
                  <a:avLst/>
                </a:prstGeom>
                <a:blipFill rotWithShape="1">
                  <a:blip r:embed="rId3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3" name="右大括号 22"/>
            <p:cNvSpPr/>
            <p:nvPr/>
          </p:nvSpPr>
          <p:spPr>
            <a:xfrm rot="5400000">
              <a:off x="1523541" y="2403611"/>
              <a:ext cx="192262" cy="720080"/>
            </a:xfrm>
            <a:prstGeom prst="rightBrace">
              <a:avLst>
                <a:gd name="adj1" fmla="val 34590"/>
                <a:gd name="adj2" fmla="val 50000"/>
              </a:avLst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" b="1467"/>
          <a:stretch>
            <a:fillRect/>
          </a:stretch>
        </p:blipFill>
        <p:spPr>
          <a:xfrm flipH="1">
            <a:off x="5658970" y="2770915"/>
            <a:ext cx="1666282" cy="1617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WPS 演示</Application>
  <PresentationFormat>全屏显示(16:9)</PresentationFormat>
  <Paragraphs>141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Cambria Math</vt:lpstr>
      <vt:lpstr>Times New Roman</vt:lpstr>
      <vt:lpstr>楷体_GB2312</vt:lpstr>
      <vt:lpstr>新宋体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67</cp:revision>
  <dcterms:created xsi:type="dcterms:W3CDTF">2019-09-02T08:53:00Z</dcterms:created>
  <dcterms:modified xsi:type="dcterms:W3CDTF">2023-09-28T13:33:15Z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20131755FE654A3CAE7DF3575A759D18_12</vt:lpwstr>
  </property>
</Properties>
</file>