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34"/>
  </p:notesMasterIdLst>
  <p:handoutMasterIdLst>
    <p:handoutMasterId r:id="rId52"/>
  </p:handoutMasterIdLst>
  <p:sldIdLst>
    <p:sldId id="490" r:id="rId4"/>
    <p:sldId id="489" r:id="rId5"/>
    <p:sldId id="548" r:id="rId6"/>
    <p:sldId id="549" r:id="rId7"/>
    <p:sldId id="550" r:id="rId8"/>
    <p:sldId id="551" r:id="rId9"/>
    <p:sldId id="552" r:id="rId10"/>
    <p:sldId id="553" r:id="rId11"/>
    <p:sldId id="554" r:id="rId12"/>
    <p:sldId id="555" r:id="rId13"/>
    <p:sldId id="556" r:id="rId14"/>
    <p:sldId id="557" r:id="rId15"/>
    <p:sldId id="558" r:id="rId16"/>
    <p:sldId id="736" r:id="rId17"/>
    <p:sldId id="559" r:id="rId18"/>
    <p:sldId id="560" r:id="rId19"/>
    <p:sldId id="561" r:id="rId20"/>
    <p:sldId id="563" r:id="rId21"/>
    <p:sldId id="564" r:id="rId22"/>
    <p:sldId id="565" r:id="rId23"/>
    <p:sldId id="566" r:id="rId24"/>
    <p:sldId id="567" r:id="rId25"/>
    <p:sldId id="568" r:id="rId26"/>
    <p:sldId id="569" r:id="rId27"/>
    <p:sldId id="570" r:id="rId28"/>
    <p:sldId id="571" r:id="rId29"/>
    <p:sldId id="572" r:id="rId30"/>
    <p:sldId id="573" r:id="rId31"/>
    <p:sldId id="575" r:id="rId32"/>
    <p:sldId id="574" r:id="rId33"/>
    <p:sldId id="576" r:id="rId35"/>
    <p:sldId id="577" r:id="rId36"/>
    <p:sldId id="578" r:id="rId37"/>
    <p:sldId id="580" r:id="rId38"/>
    <p:sldId id="581" r:id="rId39"/>
    <p:sldId id="582" r:id="rId40"/>
    <p:sldId id="583" r:id="rId41"/>
    <p:sldId id="585" r:id="rId42"/>
    <p:sldId id="586" r:id="rId43"/>
    <p:sldId id="587" r:id="rId44"/>
    <p:sldId id="588" r:id="rId45"/>
    <p:sldId id="589" r:id="rId46"/>
    <p:sldId id="511" r:id="rId47"/>
    <p:sldId id="590" r:id="rId48"/>
    <p:sldId id="591" r:id="rId49"/>
    <p:sldId id="592" r:id="rId50"/>
    <p:sldId id="769" r:id="rId51"/>
  </p:sldIdLst>
  <p:sldSz cx="9144000" cy="5143500"/>
  <p:notesSz cx="6858000" cy="9144000"/>
  <p:custDataLst>
    <p:tags r:id="rId56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27" autoAdjust="0"/>
    <p:restoredTop sz="96378" autoAdjust="0"/>
  </p:normalViewPr>
  <p:slideViewPr>
    <p:cSldViewPr>
      <p:cViewPr varScale="1">
        <p:scale>
          <a:sx n="148" d="100"/>
          <a:sy n="14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9219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D43504D8-CE5F-469F-AD79-E4E84C45B44A}" type="datetime1">
              <a:rPr lang="zh-CN" altLang="en-US" sz="1200"/>
            </a:fld>
            <a:endParaRPr lang="zh-CN" altLang="en-US" sz="1200"/>
          </a:p>
        </p:txBody>
      </p:sp>
      <p:sp>
        <p:nvSpPr>
          <p:cNvPr id="9220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0DB4AF7-815E-4DA3-BE5D-55FEF5A3859B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endParaRPr lang="zh-CN" altLang="en-US" sz="1200"/>
          </a:p>
        </p:txBody>
      </p:sp>
      <p:sp>
        <p:nvSpPr>
          <p:cNvPr id="10243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9A84A6FD-CEBF-47F9-8EB1-ABD1A34C77AF}" type="datetime1">
              <a:rPr lang="zh-CN" altLang="en-US" sz="1200"/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245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/>
          </a:p>
        </p:txBody>
      </p:sp>
      <p:sp>
        <p:nvSpPr>
          <p:cNvPr id="1024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C67CFFE8-4262-4E58-98E6-D12C1BCCFC62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1987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98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325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325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5" name="组合 3"/>
          <p:cNvGrpSpPr/>
          <p:nvPr/>
        </p:nvGrpSpPr>
        <p:grpSpPr>
          <a:xfrm>
            <a:off x="-111125" y="0"/>
            <a:ext cx="9336088" cy="5146675"/>
            <a:chOff x="-96341" y="6314"/>
            <a:chExt cx="12392798" cy="6832416"/>
          </a:xfrm>
        </p:grpSpPr>
        <p:pic>
          <p:nvPicPr>
            <p:cNvPr id="3076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53" y="6314"/>
              <a:ext cx="12137750" cy="683241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077" name="矩形 5"/>
            <p:cNvSpPr/>
            <p:nvPr/>
          </p:nvSpPr>
          <p:spPr>
            <a:xfrm>
              <a:off x="2632562" y="6314"/>
              <a:ext cx="6831738" cy="6832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800">
                <a:solidFill>
                  <a:srgbClr val="FFFFFF"/>
                </a:solidFill>
              </a:endParaRPr>
            </a:p>
          </p:txBody>
        </p:sp>
        <p:pic>
          <p:nvPicPr>
            <p:cNvPr id="3078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96341" y="224606"/>
              <a:ext cx="12392798" cy="619639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079" name="矩形 7"/>
            <p:cNvSpPr/>
            <p:nvPr/>
          </p:nvSpPr>
          <p:spPr>
            <a:xfrm rot="16200000">
              <a:off x="4476251" y="-1523227"/>
              <a:ext cx="3247611" cy="9703934"/>
            </a:xfrm>
            <a:prstGeom prst="rect">
              <a:avLst/>
            </a:prstGeom>
            <a:solidFill>
              <a:srgbClr val="A87D53"/>
            </a:solidFill>
            <a:ln>
              <a:noFill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300">
                <a:solidFill>
                  <a:srgbClr val="FFFFFF"/>
                </a:solidFill>
              </a:endParaRPr>
            </a:p>
          </p:txBody>
        </p:sp>
        <p:sp>
          <p:nvSpPr>
            <p:cNvPr id="3080" name="Freeform 69"/>
            <p:cNvSpPr/>
            <p:nvPr/>
          </p:nvSpPr>
          <p:spPr>
            <a:xfrm rot="21360000">
              <a:off x="8840933" y="1618576"/>
              <a:ext cx="688975" cy="198755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678" h="1955">
                  <a:moveTo>
                    <a:pt x="6" y="1955"/>
                  </a:moveTo>
                  <a:cubicBezTo>
                    <a:pt x="6" y="1955"/>
                    <a:pt x="5" y="1955"/>
                    <a:pt x="5" y="1955"/>
                  </a:cubicBezTo>
                  <a:cubicBezTo>
                    <a:pt x="1" y="1954"/>
                    <a:pt x="0" y="1951"/>
                    <a:pt x="1" y="1947"/>
                  </a:cubicBezTo>
                  <a:cubicBezTo>
                    <a:pt x="665" y="5"/>
                    <a:pt x="665" y="5"/>
                    <a:pt x="665" y="5"/>
                  </a:cubicBezTo>
                  <a:cubicBezTo>
                    <a:pt x="666" y="2"/>
                    <a:pt x="670" y="0"/>
                    <a:pt x="673" y="1"/>
                  </a:cubicBezTo>
                  <a:cubicBezTo>
                    <a:pt x="676" y="2"/>
                    <a:pt x="678" y="6"/>
                    <a:pt x="677" y="9"/>
                  </a:cubicBezTo>
                  <a:cubicBezTo>
                    <a:pt x="12" y="1951"/>
                    <a:pt x="12" y="1951"/>
                    <a:pt x="12" y="1951"/>
                  </a:cubicBezTo>
                  <a:cubicBezTo>
                    <a:pt x="11" y="1954"/>
                    <a:pt x="9" y="1955"/>
                    <a:pt x="6" y="1955"/>
                  </a:cubicBezTo>
                  <a:close/>
                </a:path>
              </a:pathLst>
            </a:custGeom>
            <a:solidFill>
              <a:srgbClr val="45D8FF">
                <a:alpha val="20000"/>
              </a:srgbClr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3081" name="Freeform 70"/>
            <p:cNvSpPr/>
            <p:nvPr/>
          </p:nvSpPr>
          <p:spPr>
            <a:xfrm rot="21360000">
              <a:off x="10199956" y="500307"/>
              <a:ext cx="1030288" cy="1954213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1015" h="1923">
                  <a:moveTo>
                    <a:pt x="1008" y="1923"/>
                  </a:moveTo>
                  <a:cubicBezTo>
                    <a:pt x="1006" y="1923"/>
                    <a:pt x="1004" y="1922"/>
                    <a:pt x="1003" y="192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1" y="1"/>
                    <a:pt x="12" y="4"/>
                  </a:cubicBezTo>
                  <a:cubicBezTo>
                    <a:pt x="1013" y="1914"/>
                    <a:pt x="1013" y="1914"/>
                    <a:pt x="1013" y="1914"/>
                  </a:cubicBezTo>
                  <a:cubicBezTo>
                    <a:pt x="1015" y="1917"/>
                    <a:pt x="1014" y="1921"/>
                    <a:pt x="1011" y="1922"/>
                  </a:cubicBezTo>
                  <a:cubicBezTo>
                    <a:pt x="1010" y="1923"/>
                    <a:pt x="1009" y="1923"/>
                    <a:pt x="1008" y="1923"/>
                  </a:cubicBezTo>
                  <a:close/>
                </a:path>
              </a:pathLst>
            </a:custGeom>
            <a:solidFill>
              <a:srgbClr val="45D8FF">
                <a:alpha val="20000"/>
              </a:srgbClr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3082" name="Freeform 79"/>
            <p:cNvSpPr/>
            <p:nvPr/>
          </p:nvSpPr>
          <p:spPr>
            <a:xfrm rot="21360000">
              <a:off x="9474718" y="1560163"/>
              <a:ext cx="1114425" cy="83185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1097" h="819">
                  <a:moveTo>
                    <a:pt x="1090" y="819"/>
                  </a:moveTo>
                  <a:cubicBezTo>
                    <a:pt x="1089" y="819"/>
                    <a:pt x="1088" y="819"/>
                    <a:pt x="1087" y="818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0"/>
                    <a:pt x="0" y="6"/>
                    <a:pt x="2" y="3"/>
                  </a:cubicBezTo>
                  <a:cubicBezTo>
                    <a:pt x="4" y="1"/>
                    <a:pt x="8" y="0"/>
                    <a:pt x="11" y="2"/>
                  </a:cubicBezTo>
                  <a:cubicBezTo>
                    <a:pt x="1094" y="808"/>
                    <a:pt x="1094" y="808"/>
                    <a:pt x="1094" y="808"/>
                  </a:cubicBezTo>
                  <a:cubicBezTo>
                    <a:pt x="1097" y="810"/>
                    <a:pt x="1097" y="814"/>
                    <a:pt x="1095" y="817"/>
                  </a:cubicBezTo>
                  <a:cubicBezTo>
                    <a:pt x="1094" y="818"/>
                    <a:pt x="1092" y="819"/>
                    <a:pt x="1090" y="819"/>
                  </a:cubicBezTo>
                  <a:close/>
                </a:path>
              </a:pathLst>
            </a:custGeom>
            <a:solidFill>
              <a:srgbClr val="45D8FF">
                <a:alpha val="20000"/>
              </a:srgbClr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3083" name="Freeform 102"/>
            <p:cNvSpPr/>
            <p:nvPr/>
          </p:nvSpPr>
          <p:spPr>
            <a:xfrm rot="21360000">
              <a:off x="9395025" y="1565129"/>
              <a:ext cx="111125" cy="96838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l" t="t" r="r" b="b"/>
              <a:pathLst>
                <a:path w="109" h="96">
                  <a:moveTo>
                    <a:pt x="55" y="0"/>
                  </a:moveTo>
                  <a:cubicBezTo>
                    <a:pt x="39" y="0"/>
                    <a:pt x="23" y="8"/>
                    <a:pt x="14" y="23"/>
                  </a:cubicBezTo>
                  <a:cubicBezTo>
                    <a:pt x="0" y="45"/>
                    <a:pt x="7" y="75"/>
                    <a:pt x="29" y="89"/>
                  </a:cubicBezTo>
                  <a:cubicBezTo>
                    <a:pt x="37" y="94"/>
                    <a:pt x="46" y="96"/>
                    <a:pt x="55" y="96"/>
                  </a:cubicBezTo>
                  <a:cubicBezTo>
                    <a:pt x="70" y="96"/>
                    <a:pt x="86" y="88"/>
                    <a:pt x="95" y="74"/>
                  </a:cubicBezTo>
                  <a:cubicBezTo>
                    <a:pt x="109" y="51"/>
                    <a:pt x="102" y="22"/>
                    <a:pt x="80" y="8"/>
                  </a:cubicBezTo>
                  <a:cubicBezTo>
                    <a:pt x="72" y="3"/>
                    <a:pt x="63" y="0"/>
                    <a:pt x="55" y="0"/>
                  </a:cubicBezTo>
                </a:path>
              </a:pathLst>
            </a:custGeom>
            <a:solidFill>
              <a:srgbClr val="45D8FF">
                <a:alpha val="20000"/>
              </a:srgbClr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pic>
          <p:nvPicPr>
            <p:cNvPr id="3084" name="图片 12"/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rcRect b="66287"/>
            <a:stretch>
              <a:fillRect/>
            </a:stretch>
          </p:blipFill>
          <p:spPr>
            <a:xfrm>
              <a:off x="1248241" y="1701740"/>
              <a:ext cx="9701924" cy="324987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085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92322" y="5123651"/>
              <a:ext cx="1981204" cy="91440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086" name="图片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8133" y="5024071"/>
              <a:ext cx="2972183" cy="148609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8"/>
            <a:ext cx="9140825" cy="5141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0" name="矩形 5"/>
          <p:cNvSpPr/>
          <p:nvPr/>
        </p:nvSpPr>
        <p:spPr>
          <a:xfrm>
            <a:off x="1187450" y="0"/>
            <a:ext cx="6697663" cy="5146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3"/>
          <p:cNvPicPr>
            <a:picLocks noChangeAspect="1"/>
          </p:cNvPicPr>
          <p:nvPr/>
        </p:nvPicPr>
        <p:blipFill>
          <a:blip r:embed="rId2"/>
          <a:srcRect l="22559" t="5278" r="1457" b="1873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4" name="图片 5"/>
          <p:cNvPicPr>
            <a:picLocks noChangeAspect="1"/>
          </p:cNvPicPr>
          <p:nvPr/>
        </p:nvPicPr>
        <p:blipFill>
          <a:blip r:embed="rId3"/>
          <a:srcRect b="15825"/>
          <a:stretch>
            <a:fillRect/>
          </a:stretch>
        </p:blipFill>
        <p:spPr>
          <a:xfrm>
            <a:off x="7526338" y="3559175"/>
            <a:ext cx="1881187" cy="1584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7" name="图片 3"/>
          <p:cNvPicPr>
            <a:picLocks noChangeAspect="1"/>
          </p:cNvPicPr>
          <p:nvPr/>
        </p:nvPicPr>
        <p:blipFill>
          <a:blip r:embed="rId2"/>
          <a:srcRect l="22559" t="5278" r="1457" b="1873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8" name="图片 5"/>
          <p:cNvPicPr>
            <a:picLocks noChangeAspect="1"/>
          </p:cNvPicPr>
          <p:nvPr/>
        </p:nvPicPr>
        <p:blipFill>
          <a:blip r:embed="rId3"/>
          <a:srcRect b="15825"/>
          <a:stretch>
            <a:fillRect/>
          </a:stretch>
        </p:blipFill>
        <p:spPr>
          <a:xfrm>
            <a:off x="7526338" y="3559175"/>
            <a:ext cx="1881187" cy="1584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6149" name="组合 5"/>
          <p:cNvGrpSpPr/>
          <p:nvPr/>
        </p:nvGrpSpPr>
        <p:grpSpPr>
          <a:xfrm>
            <a:off x="3316288" y="123825"/>
            <a:ext cx="2511425" cy="688975"/>
            <a:chOff x="-2999" y="195484"/>
            <a:chExt cx="2512856" cy="689828"/>
          </a:xfrm>
        </p:grpSpPr>
        <p:sp>
          <p:nvSpPr>
            <p:cNvPr id="6150" name="矩形 7"/>
            <p:cNvSpPr/>
            <p:nvPr/>
          </p:nvSpPr>
          <p:spPr>
            <a:xfrm rot="16200000">
              <a:off x="908515" y="-716030"/>
              <a:ext cx="689828" cy="251285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800">
                <a:solidFill>
                  <a:srgbClr val="FFFFFF"/>
                </a:solidFill>
              </a:endParaRPr>
            </a:p>
          </p:txBody>
        </p:sp>
        <p:pic>
          <p:nvPicPr>
            <p:cNvPr id="6151" name="图片 7"/>
            <p:cNvPicPr>
              <a:picLocks noChangeAspect="1"/>
            </p:cNvPicPr>
            <p:nvPr/>
          </p:nvPicPr>
          <p:blipFill>
            <a:blip r:embed="rId4"/>
            <a:srcRect l="8000" t="16402" r="6601" b="62602"/>
            <a:stretch>
              <a:fillRect/>
            </a:stretch>
          </p:blipFill>
          <p:spPr>
            <a:xfrm>
              <a:off x="30521" y="195484"/>
              <a:ext cx="2445810" cy="6713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1" name="矩形 3"/>
          <p:cNvSpPr/>
          <p:nvPr/>
        </p:nvSpPr>
        <p:spPr>
          <a:xfrm>
            <a:off x="215900" y="195263"/>
            <a:ext cx="8748713" cy="4824413"/>
          </a:xfrm>
          <a:prstGeom prst="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7172" name="图片 4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88" y="195263"/>
            <a:ext cx="8453437" cy="48244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7173" name="图片 6"/>
          <p:cNvPicPr>
            <a:picLocks noChangeAspect="1"/>
          </p:cNvPicPr>
          <p:nvPr/>
        </p:nvPicPr>
        <p:blipFill>
          <a:blip r:embed="rId3"/>
          <a:srcRect t="21791" b="21430"/>
          <a:stretch>
            <a:fillRect/>
          </a:stretch>
        </p:blipFill>
        <p:spPr>
          <a:xfrm>
            <a:off x="344488" y="195263"/>
            <a:ext cx="8455025" cy="4824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5" name="矩形 3"/>
          <p:cNvSpPr/>
          <p:nvPr/>
        </p:nvSpPr>
        <p:spPr>
          <a:xfrm>
            <a:off x="323850" y="339725"/>
            <a:ext cx="8497888" cy="4564063"/>
          </a:xfrm>
          <a:prstGeom prst="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8196" name="图片 4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339725"/>
            <a:ext cx="8178800" cy="45640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8197" name="任意多边形 5"/>
          <p:cNvSpPr/>
          <p:nvPr/>
        </p:nvSpPr>
        <p:spPr>
          <a:xfrm>
            <a:off x="490538" y="350838"/>
            <a:ext cx="8181975" cy="4564063"/>
          </a:xfrm>
          <a:custGeom>
            <a:avLst/>
            <a:gdLst>
              <a:gd name="connsiteX0" fmla="*/ 650451 w 8181108"/>
              <a:gd name="connsiteY0" fmla="*/ 0 h 4564063"/>
              <a:gd name="connsiteX1" fmla="*/ 7530657 w 8181108"/>
              <a:gd name="connsiteY1" fmla="*/ 0 h 4564063"/>
              <a:gd name="connsiteX2" fmla="*/ 7639157 w 8181108"/>
              <a:gd name="connsiteY2" fmla="*/ 175563 h 4564063"/>
              <a:gd name="connsiteX3" fmla="*/ 8181108 w 8181108"/>
              <a:gd name="connsiteY3" fmla="*/ 2232025 h 4564063"/>
              <a:gd name="connsiteX4" fmla="*/ 7482506 w 8181108"/>
              <a:gd name="connsiteY4" fmla="*/ 4541963 h 4564063"/>
              <a:gd name="connsiteX5" fmla="*/ 7466144 w 8181108"/>
              <a:gd name="connsiteY5" fmla="*/ 4564063 h 4564063"/>
              <a:gd name="connsiteX6" fmla="*/ 714965 w 8181108"/>
              <a:gd name="connsiteY6" fmla="*/ 4564063 h 4564063"/>
              <a:gd name="connsiteX7" fmla="*/ 698602 w 8181108"/>
              <a:gd name="connsiteY7" fmla="*/ 4541963 h 4564063"/>
              <a:gd name="connsiteX8" fmla="*/ 0 w 8181108"/>
              <a:gd name="connsiteY8" fmla="*/ 2232025 h 4564063"/>
              <a:gd name="connsiteX9" fmla="*/ 541951 w 8181108"/>
              <a:gd name="connsiteY9" fmla="*/ 175563 h 4564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81108" h="4564063">
                <a:moveTo>
                  <a:pt x="650451" y="0"/>
                </a:moveTo>
                <a:lnTo>
                  <a:pt x="7530657" y="0"/>
                </a:lnTo>
                <a:lnTo>
                  <a:pt x="7639157" y="175563"/>
                </a:lnTo>
                <a:cubicBezTo>
                  <a:pt x="7983928" y="781146"/>
                  <a:pt x="8181108" y="1483329"/>
                  <a:pt x="8181108" y="2232025"/>
                </a:cubicBezTo>
                <a:cubicBezTo>
                  <a:pt x="8181108" y="3087678"/>
                  <a:pt x="7923567" y="3882578"/>
                  <a:pt x="7482506" y="4541963"/>
                </a:cubicBezTo>
                <a:lnTo>
                  <a:pt x="7466144" y="4564063"/>
                </a:lnTo>
                <a:lnTo>
                  <a:pt x="714965" y="4564063"/>
                </a:lnTo>
                <a:lnTo>
                  <a:pt x="698602" y="4541963"/>
                </a:lnTo>
                <a:cubicBezTo>
                  <a:pt x="257541" y="3882578"/>
                  <a:pt x="0" y="3087678"/>
                  <a:pt x="0" y="2232025"/>
                </a:cubicBezTo>
                <a:cubicBezTo>
                  <a:pt x="0" y="1483329"/>
                  <a:pt x="197180" y="781146"/>
                  <a:pt x="541951" y="175563"/>
                </a:cubicBezTo>
                <a:close/>
              </a:path>
            </a:pathLst>
          </a:custGeom>
          <a:solidFill>
            <a:srgbClr val="FFFFFF">
              <a:alpha val="3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3.png"/><Relationship Id="rId2" Type="http://schemas.microsoft.com/office/2007/relationships/media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21361;.mp4" TargetMode="External"/><Relationship Id="rId1" Type="http://schemas.openxmlformats.org/officeDocument/2006/relationships/video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21361;.mp4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7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microsoft.com/office/2007/relationships/media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24778;.mp4" TargetMode="External"/><Relationship Id="rId4" Type="http://schemas.openxmlformats.org/officeDocument/2006/relationships/video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24778;.mp4" TargetMode="External"/><Relationship Id="rId3" Type="http://schemas.openxmlformats.org/officeDocument/2006/relationships/image" Target="../media/image40.png"/><Relationship Id="rId2" Type="http://schemas.microsoft.com/office/2007/relationships/media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25954;.mp4" TargetMode="External"/><Relationship Id="rId1" Type="http://schemas.openxmlformats.org/officeDocument/2006/relationships/video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25954;.mp4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3.png"/><Relationship Id="rId3" Type="http://schemas.openxmlformats.org/officeDocument/2006/relationships/image" Target="../media/image25.png"/><Relationship Id="rId2" Type="http://schemas.openxmlformats.org/officeDocument/2006/relationships/image" Target="../media/image42.GIF"/><Relationship Id="rId1" Type="http://schemas.openxmlformats.org/officeDocument/2006/relationships/hyperlink" Target="&#33609;&#21407;&#39118;&#20809;.mp4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5" Type="http://schemas.microsoft.com/office/2007/relationships/media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33579;.mp4" TargetMode="External"/><Relationship Id="rId4" Type="http://schemas.openxmlformats.org/officeDocument/2006/relationships/video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33579;.mp4" TargetMode="External"/><Relationship Id="rId3" Type="http://schemas.openxmlformats.org/officeDocument/2006/relationships/image" Target="../media/image48.png"/><Relationship Id="rId2" Type="http://schemas.microsoft.com/office/2007/relationships/media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33485;.mp4" TargetMode="External"/><Relationship Id="rId1" Type="http://schemas.openxmlformats.org/officeDocument/2006/relationships/video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33485;.mp4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6.png"/><Relationship Id="rId1" Type="http://schemas.openxmlformats.org/officeDocument/2006/relationships/audio" Target="NULL" TargetMode="Externa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png"/><Relationship Id="rId8" Type="http://schemas.microsoft.com/office/2007/relationships/media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37326;.mp4" TargetMode="External"/><Relationship Id="rId7" Type="http://schemas.openxmlformats.org/officeDocument/2006/relationships/video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37326;.mp4" TargetMode="External"/><Relationship Id="rId6" Type="http://schemas.openxmlformats.org/officeDocument/2006/relationships/image" Target="../media/image58.png"/><Relationship Id="rId5" Type="http://schemas.microsoft.com/office/2007/relationships/media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20284;.mp4" TargetMode="External"/><Relationship Id="rId4" Type="http://schemas.openxmlformats.org/officeDocument/2006/relationships/video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20284;.mp4" TargetMode="External"/><Relationship Id="rId3" Type="http://schemas.openxmlformats.org/officeDocument/2006/relationships/image" Target="../media/image57.png"/><Relationship Id="rId2" Type="http://schemas.microsoft.com/office/2007/relationships/media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38452;.mp4" TargetMode="External"/><Relationship Id="rId16" Type="http://schemas.openxmlformats.org/officeDocument/2006/relationships/slideLayout" Target="../slideLayouts/slideLayout5.xml"/><Relationship Id="rId15" Type="http://schemas.openxmlformats.org/officeDocument/2006/relationships/image" Target="../media/image49.png"/><Relationship Id="rId14" Type="http://schemas.microsoft.com/office/2007/relationships/media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33579;.mp4" TargetMode="External"/><Relationship Id="rId13" Type="http://schemas.openxmlformats.org/officeDocument/2006/relationships/video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33579;.mp4" TargetMode="External"/><Relationship Id="rId12" Type="http://schemas.openxmlformats.org/officeDocument/2006/relationships/image" Target="../media/image48.png"/><Relationship Id="rId11" Type="http://schemas.microsoft.com/office/2007/relationships/media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33485;.mp4" TargetMode="External"/><Relationship Id="rId10" Type="http://schemas.openxmlformats.org/officeDocument/2006/relationships/video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33485;.mp4" TargetMode="External"/><Relationship Id="rId1" Type="http://schemas.openxmlformats.org/officeDocument/2006/relationships/video" Target="file:///\\dz121\&#19978;&#35838;&#35838;&#20214;&#27719;&#24635;\&#19978;&#35838;&#35838;&#20214;&#12304;&#24453;&#26657;&#23545;&#12305;\&#20154;&#20108;&#35821;&#19978;&#12304;&#26032;&#25945;&#26696;&#29256;&#12305;\&#31532;&#19971;&#21333;&#20803;\18%20&#21476;&#35799;&#20108;&#39318;%20&#12304;&#25945;&#26696;&#21305;&#37197;&#29256;&#12305;&#25512;&#33616;&#10084;\&#38452;.mp4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6.png"/><Relationship Id="rId1" Type="http://schemas.openxmlformats.org/officeDocument/2006/relationships/audio" Target="NULL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组合 1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1887538"/>
            <a:ext cx="806450" cy="8048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1266" name="文本框 3"/>
          <p:cNvSpPr txBox="1"/>
          <p:nvPr/>
        </p:nvSpPr>
        <p:spPr>
          <a:xfrm>
            <a:off x="2016125" y="1854200"/>
            <a:ext cx="815975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7" name="图片 6"/>
          <p:cNvPicPr>
            <a:picLocks noChangeAspect="1"/>
          </p:cNvPicPr>
          <p:nvPr/>
        </p:nvPicPr>
        <p:blipFill>
          <a:blip r:embed="rId2"/>
          <a:srcRect l="33085" t="8733"/>
          <a:stretch>
            <a:fillRect/>
          </a:stretch>
        </p:blipFill>
        <p:spPr>
          <a:xfrm>
            <a:off x="323850" y="266700"/>
            <a:ext cx="2613025" cy="423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1268" name="组合 2"/>
          <p:cNvGrpSpPr/>
          <p:nvPr/>
        </p:nvGrpSpPr>
        <p:grpSpPr>
          <a:xfrm>
            <a:off x="3114675" y="1408113"/>
            <a:ext cx="3962400" cy="1203325"/>
            <a:chOff x="3114675" y="1408796"/>
            <a:chExt cx="3962400" cy="1202642"/>
          </a:xfrm>
        </p:grpSpPr>
        <p:sp>
          <p:nvSpPr>
            <p:cNvPr id="11269" name="文本框 9"/>
            <p:cNvSpPr txBox="1"/>
            <p:nvPr/>
          </p:nvSpPr>
          <p:spPr>
            <a:xfrm>
              <a:off x="3114675" y="1841937"/>
              <a:ext cx="3962400" cy="769501"/>
            </a:xfrm>
            <a:prstGeom prst="rect">
              <a:avLst/>
            </a:prstGeom>
            <a:noFill/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/>
              <a:r>
                <a:rPr lang="zh-CN" altLang="en-US" sz="4400" b="1" spc="1800">
                  <a:latin typeface="楷体" panose="02010609060101010101" pitchFamily="49" charset="-122"/>
                  <a:ea typeface="楷体" panose="02010609060101010101" pitchFamily="49" charset="-122"/>
                </a:rPr>
                <a:t>古诗二首</a:t>
              </a:r>
              <a:endParaRPr lang="zh-CN" altLang="en-US" sz="4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0" name="文本框 12"/>
            <p:cNvSpPr txBox="1"/>
            <p:nvPr/>
          </p:nvSpPr>
          <p:spPr>
            <a:xfrm>
              <a:off x="3203575" y="1408796"/>
              <a:ext cx="3240088" cy="5838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just"/>
              <a:r>
                <a:rPr lang="en-US" altLang="zh-CN" sz="3200" b="1">
                  <a:latin typeface="宋体" panose="02010600030101010101" pitchFamily="2" charset="-122"/>
                </a:rPr>
                <a:t>ɡǔ shī </a:t>
              </a:r>
              <a:r>
                <a:rPr lang="en-US" altLang="zh-CN" sz="3200" b="1">
                  <a:latin typeface="宋体" panose="02010600030101010101" pitchFamily="2" charset="-122"/>
                </a:rPr>
                <a:t>è</a:t>
              </a:r>
              <a:r>
                <a:rPr lang="en-US" altLang="zh-CN" sz="3200" b="1">
                  <a:latin typeface="宋体" panose="02010600030101010101" pitchFamily="2" charset="-122"/>
                </a:rPr>
                <a:t>r shǒu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"/>
          <p:cNvSpPr txBox="1"/>
          <p:nvPr/>
        </p:nvSpPr>
        <p:spPr>
          <a:xfrm>
            <a:off x="719138" y="771525"/>
            <a:ext cx="7705725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听老师范读，练习朗读，读出五言诗的节奏与韵律。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文本框 2"/>
          <p:cNvSpPr txBox="1">
            <a:spLocks noChangeArrowheads="1"/>
          </p:cNvSpPr>
          <p:nvPr/>
        </p:nvSpPr>
        <p:spPr bwMode="auto">
          <a:xfrm>
            <a:off x="1116013" y="2066925"/>
            <a:ext cx="7200900" cy="24574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200" b="1" spc="1800">
                <a:latin typeface="楷体" panose="02010609060101010101" pitchFamily="49" charset="-122"/>
                <a:ea typeface="楷体" panose="02010609060101010101" pitchFamily="49" charset="-122"/>
              </a:rPr>
              <a:t>夜宿山寺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0">
              <a:lnSpc>
                <a:spcPct val="120000"/>
              </a:lnSpc>
            </a:pPr>
            <a:r>
              <a:rPr lang="en-US" altLang="zh-CN" sz="3200" b="1" spc="30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spc="30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spc="30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 spc="300"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200" b="1" spc="1800">
                <a:latin typeface="楷体" panose="02010609060101010101" pitchFamily="49" charset="-122"/>
                <a:ea typeface="楷体" panose="02010609060101010101" pitchFamily="49" charset="-122"/>
              </a:rPr>
              <a:t>危楼高百尺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spc="1800">
                <a:latin typeface="楷体" panose="02010609060101010101" pitchFamily="49" charset="-122"/>
                <a:ea typeface="楷体" panose="02010609060101010101" pitchFamily="49" charset="-122"/>
              </a:rPr>
              <a:t>手可摘星辰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200" b="1" spc="1800">
                <a:latin typeface="楷体" panose="02010609060101010101" pitchFamily="49" charset="-122"/>
                <a:ea typeface="楷体" panose="02010609060101010101" pitchFamily="49" charset="-122"/>
              </a:rPr>
              <a:t>不敢高声语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spc="1800">
                <a:latin typeface="楷体" panose="02010609060101010101" pitchFamily="49" charset="-122"/>
                <a:ea typeface="楷体" panose="02010609060101010101" pitchFamily="49" charset="-122"/>
              </a:rPr>
              <a:t>恐惊天上人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文本框 4"/>
          <p:cNvSpPr txBox="1"/>
          <p:nvPr/>
        </p:nvSpPr>
        <p:spPr>
          <a:xfrm>
            <a:off x="1992313" y="3300413"/>
            <a:ext cx="6699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//</a:t>
            </a:r>
            <a:endParaRPr lang="zh-CN" altLang="en-US" sz="28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文本框 6"/>
          <p:cNvSpPr txBox="1"/>
          <p:nvPr/>
        </p:nvSpPr>
        <p:spPr>
          <a:xfrm>
            <a:off x="2700338" y="3300413"/>
            <a:ext cx="3952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5" name="文本框 8"/>
          <p:cNvSpPr txBox="1"/>
          <p:nvPr/>
        </p:nvSpPr>
        <p:spPr>
          <a:xfrm>
            <a:off x="5607050" y="3275013"/>
            <a:ext cx="6127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//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文本框 10"/>
          <p:cNvSpPr txBox="1"/>
          <p:nvPr/>
        </p:nvSpPr>
        <p:spPr>
          <a:xfrm>
            <a:off x="6364288" y="3292475"/>
            <a:ext cx="4333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文本框 12"/>
          <p:cNvSpPr txBox="1"/>
          <p:nvPr/>
        </p:nvSpPr>
        <p:spPr>
          <a:xfrm>
            <a:off x="1976438" y="3908425"/>
            <a:ext cx="5746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//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文本框 14"/>
          <p:cNvSpPr txBox="1"/>
          <p:nvPr/>
        </p:nvSpPr>
        <p:spPr>
          <a:xfrm>
            <a:off x="3313113" y="3908425"/>
            <a:ext cx="433387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文本框 16"/>
          <p:cNvSpPr txBox="1"/>
          <p:nvPr/>
        </p:nvSpPr>
        <p:spPr>
          <a:xfrm>
            <a:off x="5662613" y="3908425"/>
            <a:ext cx="6127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//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0" name="文本框 18"/>
          <p:cNvSpPr txBox="1"/>
          <p:nvPr/>
        </p:nvSpPr>
        <p:spPr>
          <a:xfrm>
            <a:off x="7027863" y="3902075"/>
            <a:ext cx="4159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1" name="矩形 11"/>
          <p:cNvSpPr/>
          <p:nvPr/>
        </p:nvSpPr>
        <p:spPr>
          <a:xfrm>
            <a:off x="992188" y="2859088"/>
            <a:ext cx="928688" cy="52387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FF0000"/>
                </a:solidFill>
                <a:latin typeface="宋体" panose="02010600030101010101" pitchFamily="2" charset="-122"/>
              </a:rPr>
              <a:t>wēi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2" name="矩形 13"/>
          <p:cNvSpPr/>
          <p:nvPr/>
        </p:nvSpPr>
        <p:spPr>
          <a:xfrm>
            <a:off x="4521200" y="3581400"/>
            <a:ext cx="928688" cy="52387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FF0000"/>
                </a:solidFill>
                <a:latin typeface="宋体" panose="02010600030101010101" pitchFamily="2" charset="-122"/>
              </a:rPr>
              <a:t>kǒnɡ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/>
      <p:bldP spid="20483" grpId="0"/>
      <p:bldP spid="20484" grpId="0"/>
      <p:bldP spid="20486" grpId="0"/>
      <p:bldP spid="20488" grpId="0"/>
      <p:bldP spid="20489" grpId="0"/>
      <p:bldP spid="20490" grpId="0"/>
      <p:bldP spid="20491" grpId="0"/>
      <p:bldP spid="204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7"/>
          <p:cNvSpPr txBox="1">
            <a:spLocks noChangeArrowheads="1"/>
          </p:cNvSpPr>
          <p:nvPr/>
        </p:nvSpPr>
        <p:spPr bwMode="auto">
          <a:xfrm>
            <a:off x="3635375" y="166688"/>
            <a:ext cx="18732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32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了解诗意</a:t>
            </a:r>
            <a:endParaRPr lang="zh-CN" altLang="en-US" sz="3200" b="1">
              <a:solidFill>
                <a:srgbClr val="7F6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" name="文本框 3"/>
          <p:cNvSpPr txBox="1"/>
          <p:nvPr/>
        </p:nvSpPr>
        <p:spPr>
          <a:xfrm>
            <a:off x="684213" y="1058863"/>
            <a:ext cx="7704137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观察课文插图，说说山寺给你留下了怎样的印象。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文本框 4"/>
          <p:cNvSpPr txBox="1"/>
          <p:nvPr/>
        </p:nvSpPr>
        <p:spPr>
          <a:xfrm>
            <a:off x="3814763" y="2368550"/>
            <a:ext cx="15144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楼之高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文本框 7"/>
          <p:cNvSpPr txBox="1"/>
          <p:nvPr/>
        </p:nvSpPr>
        <p:spPr>
          <a:xfrm>
            <a:off x="3821113" y="3082925"/>
            <a:ext cx="15113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人之小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8"/>
          <p:cNvSpPr txBox="1"/>
          <p:nvPr/>
        </p:nvSpPr>
        <p:spPr>
          <a:xfrm>
            <a:off x="3814763" y="3795713"/>
            <a:ext cx="15144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天之近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6"/>
          <p:cNvSpPr txBox="1"/>
          <p:nvPr/>
        </p:nvSpPr>
        <p:spPr>
          <a:xfrm>
            <a:off x="1500188" y="298450"/>
            <a:ext cx="57118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危楼高百尺，手可摘星辰。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0" name="文本框 64"/>
          <p:cNvSpPr txBox="1"/>
          <p:nvPr/>
        </p:nvSpPr>
        <p:spPr>
          <a:xfrm>
            <a:off x="2273300" y="1108075"/>
            <a:ext cx="811213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1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2303463"/>
            <a:ext cx="1981200" cy="2640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2" name="图片 18"/>
          <p:cNvPicPr>
            <a:picLocks noChangeAspect="1"/>
          </p:cNvPicPr>
          <p:nvPr/>
        </p:nvPicPr>
        <p:blipFill>
          <a:blip r:embed="rId2"/>
          <a:srcRect r="510" b="4285"/>
          <a:stretch>
            <a:fillRect/>
          </a:stretch>
        </p:blipFill>
        <p:spPr>
          <a:xfrm>
            <a:off x="4211638" y="2500313"/>
            <a:ext cx="3579812" cy="2295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2533" name="直接箭头连接符 28"/>
          <p:cNvCxnSpPr/>
          <p:nvPr/>
        </p:nvCxnSpPr>
        <p:spPr>
          <a:xfrm>
            <a:off x="3221038" y="1573213"/>
            <a:ext cx="8636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534" name="文本框 33"/>
          <p:cNvSpPr txBox="1"/>
          <p:nvPr/>
        </p:nvSpPr>
        <p:spPr>
          <a:xfrm>
            <a:off x="4221163" y="1296988"/>
            <a:ext cx="3736975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现在大多指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危险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0" grpId="0"/>
      <p:bldP spid="225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2"/>
          <p:cNvSpPr txBox="1"/>
          <p:nvPr/>
        </p:nvSpPr>
        <p:spPr>
          <a:xfrm>
            <a:off x="530225" y="1679575"/>
            <a:ext cx="21113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本义：高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4" name="文本框 33"/>
          <p:cNvSpPr txBox="1"/>
          <p:nvPr/>
        </p:nvSpPr>
        <p:spPr>
          <a:xfrm>
            <a:off x="4017963" y="1631950"/>
            <a:ext cx="437515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危楼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高楼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文本框 4"/>
          <p:cNvSpPr txBox="1"/>
          <p:nvPr/>
        </p:nvSpPr>
        <p:spPr>
          <a:xfrm>
            <a:off x="465138" y="2284413"/>
            <a:ext cx="2241550" cy="59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小篆字形：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文本框 15"/>
          <p:cNvSpPr txBox="1"/>
          <p:nvPr/>
        </p:nvSpPr>
        <p:spPr>
          <a:xfrm>
            <a:off x="6440488" y="884238"/>
            <a:ext cx="11525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危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57" name="组合 21"/>
          <p:cNvGrpSpPr/>
          <p:nvPr/>
        </p:nvGrpSpPr>
        <p:grpSpPr>
          <a:xfrm>
            <a:off x="2268538" y="771525"/>
            <a:ext cx="1965325" cy="847725"/>
            <a:chOff x="1356003" y="771514"/>
            <a:chExt cx="1964532" cy="848743"/>
          </a:xfrm>
        </p:grpSpPr>
        <p:sp>
          <p:nvSpPr>
            <p:cNvPr id="23558" name="文本框 19"/>
            <p:cNvSpPr txBox="1"/>
            <p:nvPr/>
          </p:nvSpPr>
          <p:spPr>
            <a:xfrm>
              <a:off x="1356003" y="902993"/>
              <a:ext cx="1931988" cy="5857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篆文：</a:t>
              </a:r>
              <a:endPara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3559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97376" y="771514"/>
              <a:ext cx="623159" cy="84874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3560" name="文本框 19"/>
          <p:cNvSpPr txBox="1"/>
          <p:nvPr/>
        </p:nvSpPr>
        <p:spPr>
          <a:xfrm>
            <a:off x="5226050" y="900113"/>
            <a:ext cx="1931988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楷体：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1" name="文本框 24"/>
          <p:cNvSpPr txBox="1"/>
          <p:nvPr/>
        </p:nvSpPr>
        <p:spPr>
          <a:xfrm>
            <a:off x="2393950" y="2297113"/>
            <a:ext cx="6205538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上面为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，中间是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山崖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，下面呈腿骨节形，整个字形代表着人站在山崖上。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4" grpId="0"/>
      <p:bldP spid="23555" grpId="0"/>
      <p:bldP spid="23556" grpId="0"/>
      <p:bldP spid="23560" grpId="0"/>
      <p:bldP spid="235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26"/>
          <p:cNvSpPr txBox="1"/>
          <p:nvPr/>
        </p:nvSpPr>
        <p:spPr>
          <a:xfrm>
            <a:off x="3276600" y="1419225"/>
            <a:ext cx="5327650" cy="2455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斜刀头居上居中，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横画在横中线上方，不要写成横钩，里边笔画横折钩的钩尖抵在竖中线上。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78" name="危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44575" y="1708150"/>
            <a:ext cx="1876425" cy="1878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5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45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8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4578"/>
                </p:tgtEl>
              </p:cMediaNode>
            </p:video>
          </p:childTnLst>
        </p:cTn>
      </p:par>
    </p:tnLst>
    <p:bldLst>
      <p:bldP spid="245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5"/>
          <p:cNvSpPr txBox="1"/>
          <p:nvPr/>
        </p:nvSpPr>
        <p:spPr>
          <a:xfrm>
            <a:off x="1476375" y="1276350"/>
            <a:ext cx="6264275" cy="2454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 朗读诗句，全班交流：哪些诗句让你感受到了山中寺庙的楼之高？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1"/>
          <p:cNvSpPr/>
          <p:nvPr/>
        </p:nvSpPr>
        <p:spPr>
          <a:xfrm>
            <a:off x="3070225" y="87313"/>
            <a:ext cx="3922713" cy="6683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危楼高百尺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6" name="矩形 2"/>
          <p:cNvSpPr/>
          <p:nvPr/>
        </p:nvSpPr>
        <p:spPr>
          <a:xfrm>
            <a:off x="3995738" y="87313"/>
            <a:ext cx="3922713" cy="6699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高百尺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627" name="直接连接符 10"/>
          <p:cNvCxnSpPr/>
          <p:nvPr/>
        </p:nvCxnSpPr>
        <p:spPr>
          <a:xfrm>
            <a:off x="4562475" y="763588"/>
            <a:ext cx="936625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26628" name="组合 20"/>
          <p:cNvGrpSpPr/>
          <p:nvPr/>
        </p:nvGrpSpPr>
        <p:grpSpPr>
          <a:xfrm>
            <a:off x="1079500" y="996950"/>
            <a:ext cx="7616825" cy="1755775"/>
            <a:chOff x="1047328" y="1126354"/>
            <a:chExt cx="7616659" cy="1757167"/>
          </a:xfrm>
        </p:grpSpPr>
        <p:sp>
          <p:nvSpPr>
            <p:cNvPr id="26629" name="对话气泡: 圆角矩形 24"/>
            <p:cNvSpPr/>
            <p:nvPr/>
          </p:nvSpPr>
          <p:spPr>
            <a:xfrm>
              <a:off x="1047328" y="1126354"/>
              <a:ext cx="6162541" cy="1216989"/>
            </a:xfrm>
            <a:prstGeom prst="wedgeRoundRectCallout">
              <a:avLst>
                <a:gd name="adj1" fmla="val 59097"/>
                <a:gd name="adj2" fmla="val 28792"/>
                <a:gd name="adj3" fmla="val 16667"/>
              </a:avLst>
            </a:prstGeom>
            <a:gradFill rotWithShape="1">
              <a:gsLst>
                <a:gs pos="0">
                  <a:srgbClr val="B5D5A7"/>
                </a:gs>
                <a:gs pos="50000">
                  <a:srgbClr val="AACE99"/>
                </a:gs>
                <a:gs pos="100000">
                  <a:srgbClr val="9CCA86"/>
                </a:gs>
              </a:gsLst>
              <a:lin ang="5400000"/>
            </a:gradFill>
            <a:ln w="6350">
              <a:solidFill>
                <a:srgbClr val="70AD47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6630" name="文本框 26"/>
            <p:cNvSpPr txBox="1"/>
            <p:nvPr/>
          </p:nvSpPr>
          <p:spPr>
            <a:xfrm>
              <a:off x="1047328" y="1131590"/>
              <a:ext cx="6022378" cy="113165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en-US" altLang="zh-CN" sz="2800" b="1">
                  <a:solidFill>
                    <a:srgbClr val="000000"/>
                  </a:solidFill>
                  <a:latin typeface="宋体" panose="02010600030101010101" pitchFamily="2" charset="-122"/>
                </a:rPr>
                <a:t>1</a:t>
              </a:r>
              <a:r>
                <a:rPr lang="zh-CN" altLang="en-US" sz="28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米等于</a:t>
              </a:r>
              <a:r>
                <a:rPr lang="en-US" altLang="zh-CN" sz="2800" b="1">
                  <a:solidFill>
                    <a:srgbClr val="000000"/>
                  </a:solidFill>
                  <a:latin typeface="宋体" panose="02010600030101010101" pitchFamily="2" charset="-122"/>
                </a:rPr>
                <a:t>3</a:t>
              </a:r>
              <a:r>
                <a:rPr lang="zh-CN" altLang="en-US" sz="28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尺，这座楼真的有</a:t>
              </a:r>
              <a:r>
                <a:rPr lang="en-US" altLang="zh-CN" sz="2800" b="1">
                  <a:solidFill>
                    <a:srgbClr val="000000"/>
                  </a:solidFill>
                  <a:latin typeface="宋体" panose="02010600030101010101" pitchFamily="2" charset="-122"/>
                </a:rPr>
                <a:t>33</a:t>
              </a:r>
              <a:r>
                <a:rPr lang="zh-CN" altLang="en-US" sz="28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米，相当于</a:t>
              </a:r>
              <a:r>
                <a:rPr lang="en-US" altLang="zh-CN" sz="2800" b="1">
                  <a:solidFill>
                    <a:srgbClr val="000000"/>
                  </a:solidFill>
                  <a:latin typeface="宋体" panose="02010600030101010101" pitchFamily="2" charset="-122"/>
                </a:rPr>
                <a:t>11</a:t>
              </a:r>
              <a:r>
                <a:rPr lang="zh-CN" altLang="en-US" sz="28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层楼那么高吗？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endParaRPr>
            </a:p>
          </p:txBody>
        </p:sp>
        <p:pic>
          <p:nvPicPr>
            <p:cNvPr id="26631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b="35906"/>
            <a:stretch>
              <a:fillRect/>
            </a:stretch>
          </p:blipFill>
          <p:spPr>
            <a:xfrm>
              <a:off x="7351125" y="1205534"/>
              <a:ext cx="1312862" cy="167798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6632" name="组合 30"/>
          <p:cNvGrpSpPr/>
          <p:nvPr/>
        </p:nvGrpSpPr>
        <p:grpSpPr>
          <a:xfrm>
            <a:off x="465138" y="2438400"/>
            <a:ext cx="7137400" cy="1335088"/>
            <a:chOff x="609743" y="3075806"/>
            <a:chExt cx="7135883" cy="1334951"/>
          </a:xfrm>
        </p:grpSpPr>
        <p:pic>
          <p:nvPicPr>
            <p:cNvPr id="26633" name="图片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743" y="3075806"/>
              <a:ext cx="875169" cy="133495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6634" name="对话气泡: 圆角矩形 11"/>
            <p:cNvSpPr/>
            <p:nvPr/>
          </p:nvSpPr>
          <p:spPr>
            <a:xfrm>
              <a:off x="1582673" y="3132950"/>
              <a:ext cx="6162953" cy="647634"/>
            </a:xfrm>
            <a:prstGeom prst="wedgeRoundRectCallout">
              <a:avLst>
                <a:gd name="adj1" fmla="val -55148"/>
                <a:gd name="adj2" fmla="val 85815"/>
                <a:gd name="adj3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/>
              <a:r>
                <a:rPr lang="zh-CN" altLang="en-US" sz="3200" b="1" spc="0">
                  <a:latin typeface="楷体" panose="02010609060101010101" pitchFamily="49" charset="-122"/>
                  <a:ea typeface="楷体" panose="02010609060101010101" pitchFamily="49" charset="-122"/>
                </a:rPr>
                <a:t>虚指，夸张的写法，形容楼很高。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635" name="文本框 32"/>
          <p:cNvSpPr txBox="1"/>
          <p:nvPr/>
        </p:nvSpPr>
        <p:spPr>
          <a:xfrm>
            <a:off x="1658938" y="3425825"/>
            <a:ext cx="6045200" cy="171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诗句拓展：飞流直下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三千尺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桃花潭水深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千尺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白发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三千丈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26636" name="组合 12"/>
          <p:cNvGrpSpPr/>
          <p:nvPr/>
        </p:nvGrpSpPr>
        <p:grpSpPr>
          <a:xfrm>
            <a:off x="7938" y="407988"/>
            <a:ext cx="3030537" cy="1335087"/>
            <a:chOff x="1375130" y="3761527"/>
            <a:chExt cx="2583499" cy="1206650"/>
          </a:xfrm>
        </p:grpSpPr>
        <p:sp>
          <p:nvSpPr>
            <p:cNvPr id="26637" name="思想气泡: 云 13"/>
            <p:cNvSpPr/>
            <p:nvPr/>
          </p:nvSpPr>
          <p:spPr>
            <a:xfrm>
              <a:off x="1375130" y="3761527"/>
              <a:ext cx="2583499" cy="1206650"/>
            </a:xfrm>
            <a:prstGeom prst="cloudCallout">
              <a:avLst>
                <a:gd name="adj1" fmla="val 82083"/>
                <a:gd name="adj2" fmla="val -33120"/>
              </a:avLst>
            </a:prstGeom>
            <a:gradFill rotWithShape="1">
              <a:gsLst>
                <a:gs pos="0">
                  <a:srgbClr val="F7BDA4"/>
                </a:gs>
                <a:gs pos="50000">
                  <a:srgbClr val="F5B195"/>
                </a:gs>
                <a:gs pos="100000">
                  <a:srgbClr val="F8A581"/>
                </a:gs>
              </a:gsLst>
              <a:lin ang="5400000"/>
            </a:gradFill>
            <a:ln w="6350">
              <a:solidFill>
                <a:schemeClr val="accent2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6638" name="矩形 14"/>
            <p:cNvSpPr/>
            <p:nvPr/>
          </p:nvSpPr>
          <p:spPr>
            <a:xfrm>
              <a:off x="1513169" y="3892092"/>
              <a:ext cx="2377793" cy="916825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朗读时要读出寺庙高耸入云的感觉。强调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危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26626" grpId="0"/>
      <p:bldP spid="266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1"/>
          <p:cNvSpPr/>
          <p:nvPr/>
        </p:nvSpPr>
        <p:spPr>
          <a:xfrm>
            <a:off x="3000375" y="125413"/>
            <a:ext cx="2792413" cy="7572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手可摘星辰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0" name="矩形 2"/>
          <p:cNvSpPr/>
          <p:nvPr/>
        </p:nvSpPr>
        <p:spPr>
          <a:xfrm>
            <a:off x="3924300" y="123825"/>
            <a:ext cx="3922713" cy="6699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摘星辰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651" name="直接连接符 10"/>
          <p:cNvCxnSpPr/>
          <p:nvPr/>
        </p:nvCxnSpPr>
        <p:spPr>
          <a:xfrm>
            <a:off x="5003800" y="793750"/>
            <a:ext cx="4318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652" name="文本框 14"/>
          <p:cNvSpPr txBox="1"/>
          <p:nvPr/>
        </p:nvSpPr>
        <p:spPr>
          <a:xfrm>
            <a:off x="2259013" y="1044575"/>
            <a:ext cx="33782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日、月、星的总称。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3" name="组合 15"/>
          <p:cNvGrpSpPr/>
          <p:nvPr/>
        </p:nvGrpSpPr>
        <p:grpSpPr>
          <a:xfrm>
            <a:off x="568325" y="1838325"/>
            <a:ext cx="8747125" cy="1677988"/>
            <a:chOff x="1144295" y="977425"/>
            <a:chExt cx="7853657" cy="1677987"/>
          </a:xfrm>
        </p:grpSpPr>
        <p:sp>
          <p:nvSpPr>
            <p:cNvPr id="27654" name="对话气泡: 圆角矩形 16"/>
            <p:cNvSpPr/>
            <p:nvPr/>
          </p:nvSpPr>
          <p:spPr>
            <a:xfrm>
              <a:off x="1144295" y="1023463"/>
              <a:ext cx="6334238" cy="1389061"/>
            </a:xfrm>
            <a:prstGeom prst="wedgeRoundRectCallout">
              <a:avLst>
                <a:gd name="adj1" fmla="val 59097"/>
                <a:gd name="adj2" fmla="val 28792"/>
                <a:gd name="adj3" fmla="val 16667"/>
              </a:avLst>
            </a:prstGeom>
            <a:gradFill rotWithShape="1">
              <a:gsLst>
                <a:gs pos="0">
                  <a:srgbClr val="B5D5A7"/>
                </a:gs>
                <a:gs pos="50000">
                  <a:srgbClr val="AACE99"/>
                </a:gs>
                <a:gs pos="100000">
                  <a:srgbClr val="9CCA86"/>
                </a:gs>
              </a:gsLst>
              <a:lin ang="5400000"/>
            </a:gradFill>
            <a:ln w="6350">
              <a:solidFill>
                <a:srgbClr val="70AD47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7655" name="文本框 17"/>
            <p:cNvSpPr txBox="1"/>
            <p:nvPr/>
          </p:nvSpPr>
          <p:spPr>
            <a:xfrm>
              <a:off x="1144295" y="1082953"/>
              <a:ext cx="6496305" cy="119571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想象假如此刻你也站在这高楼上，放眼远眺，你看到了一幅怎样的画面？ 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endParaRPr>
            </a:p>
          </p:txBody>
        </p:sp>
        <p:pic>
          <p:nvPicPr>
            <p:cNvPr id="27656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b="35906"/>
            <a:stretch>
              <a:fillRect/>
            </a:stretch>
          </p:blipFill>
          <p:spPr>
            <a:xfrm>
              <a:off x="7685090" y="977425"/>
              <a:ext cx="1312862" cy="167798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7657" name="组合 5"/>
          <p:cNvGrpSpPr/>
          <p:nvPr/>
        </p:nvGrpSpPr>
        <p:grpSpPr>
          <a:xfrm>
            <a:off x="250825" y="3328988"/>
            <a:ext cx="8794750" cy="1728787"/>
            <a:chOff x="387378" y="3147814"/>
            <a:chExt cx="8794602" cy="1728788"/>
          </a:xfrm>
        </p:grpSpPr>
        <p:grpSp>
          <p:nvGrpSpPr>
            <p:cNvPr id="27658" name="组合 22"/>
            <p:cNvGrpSpPr/>
            <p:nvPr/>
          </p:nvGrpSpPr>
          <p:grpSpPr>
            <a:xfrm>
              <a:off x="1257295" y="3281947"/>
              <a:ext cx="7924685" cy="1306027"/>
              <a:chOff x="2084734" y="172144"/>
              <a:chExt cx="11864999" cy="1386954"/>
            </a:xfrm>
          </p:grpSpPr>
          <p:sp>
            <p:nvSpPr>
              <p:cNvPr id="27659" name="圆角矩形标注 3"/>
              <p:cNvSpPr/>
              <p:nvPr/>
            </p:nvSpPr>
            <p:spPr>
              <a:xfrm>
                <a:off x="2198847" y="171312"/>
                <a:ext cx="11211354" cy="1387470"/>
              </a:xfrm>
              <a:prstGeom prst="wedgeRoundRectCallout">
                <a:avLst>
                  <a:gd name="adj1" fmla="val -54069"/>
                  <a:gd name="adj2" fmla="val 37032"/>
                  <a:gd name="adj3" fmla="val 16667"/>
                </a:avLst>
              </a:prstGeom>
              <a:solidFill>
                <a:srgbClr val="FFFFFF"/>
              </a:solidFill>
              <a:ln w="6350">
                <a:solidFill>
                  <a:srgbClr val="BE954C"/>
                </a:solidFill>
                <a:miter lim="800000"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>
                  <a:lnSpc>
                    <a:spcPct val="120000"/>
                  </a:lnSpc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7660" name="矩形 24"/>
              <p:cNvSpPr/>
              <p:nvPr/>
            </p:nvSpPr>
            <p:spPr>
              <a:xfrm>
                <a:off x="2084734" y="235118"/>
                <a:ext cx="11864999" cy="119419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1" hangingPunct="1">
                  <a:lnSpc>
                    <a:spcPct val="120000"/>
                  </a:lnSpc>
                </a:pPr>
                <a:r>
                  <a:rPr lang="zh-CN" altLang="en-US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    诗人站在</a:t>
                </a:r>
                <a:r>
                  <a:rPr lang="zh-CN" altLang="en-US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“</a:t>
                </a:r>
                <a:r>
                  <a:rPr lang="zh-CN" altLang="en-US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危楼</a:t>
                </a:r>
                <a:r>
                  <a:rPr lang="zh-CN" altLang="en-US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”</a:t>
                </a:r>
                <a:r>
                  <a:rPr lang="zh-CN" altLang="en-US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之上，一伸手就可以摘到星星，李白的想象是多么奇妙。</a:t>
                </a:r>
                <a:endPara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7661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7378" y="3147814"/>
              <a:ext cx="907824" cy="17287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7662" name="图片 26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075" y="668338"/>
            <a:ext cx="1924050" cy="12525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27663" name="组合 27"/>
          <p:cNvGrpSpPr/>
          <p:nvPr/>
        </p:nvGrpSpPr>
        <p:grpSpPr>
          <a:xfrm>
            <a:off x="163513" y="715963"/>
            <a:ext cx="2989262" cy="1809750"/>
            <a:chOff x="1454720" y="3795885"/>
            <a:chExt cx="2719562" cy="1678327"/>
          </a:xfrm>
        </p:grpSpPr>
        <p:sp>
          <p:nvSpPr>
            <p:cNvPr id="27664" name="思想气泡: 云 28"/>
            <p:cNvSpPr/>
            <p:nvPr/>
          </p:nvSpPr>
          <p:spPr>
            <a:xfrm>
              <a:off x="1454720" y="3795885"/>
              <a:ext cx="2719562" cy="1678327"/>
            </a:xfrm>
            <a:prstGeom prst="cloudCallout">
              <a:avLst>
                <a:gd name="adj1" fmla="val 76389"/>
                <a:gd name="adj2" fmla="val -49894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7665" name="矩形 29"/>
            <p:cNvSpPr/>
            <p:nvPr/>
          </p:nvSpPr>
          <p:spPr>
            <a:xfrm>
              <a:off x="1580371" y="3966662"/>
              <a:ext cx="2593911" cy="1277884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朗读时带着动作，读</a:t>
              </a:r>
              <a:r>
                <a: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高、可</a:t>
              </a:r>
              <a:r>
                <a: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时声音响亮些，突出楼的高耸入云和摘星辰的轻而易举。</a:t>
              </a:r>
              <a:endPara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7650" grpId="0"/>
      <p:bldP spid="276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3"/>
          <p:cNvSpPr/>
          <p:nvPr/>
        </p:nvSpPr>
        <p:spPr>
          <a:xfrm>
            <a:off x="1714500" y="709613"/>
            <a:ext cx="5445125" cy="6683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不敢高声语，恐惊天上人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4" name="矩形 4"/>
          <p:cNvSpPr/>
          <p:nvPr/>
        </p:nvSpPr>
        <p:spPr>
          <a:xfrm>
            <a:off x="1714500" y="715963"/>
            <a:ext cx="1785938" cy="7572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不敢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矩形 7"/>
          <p:cNvSpPr/>
          <p:nvPr/>
        </p:nvSpPr>
        <p:spPr>
          <a:xfrm>
            <a:off x="3544888" y="719138"/>
            <a:ext cx="852488" cy="6683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矩形 8"/>
          <p:cNvSpPr/>
          <p:nvPr/>
        </p:nvSpPr>
        <p:spPr>
          <a:xfrm>
            <a:off x="4464050" y="711200"/>
            <a:ext cx="1635125" cy="6683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恐惊天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矩形 10"/>
          <p:cNvSpPr/>
          <p:nvPr/>
        </p:nvSpPr>
        <p:spPr>
          <a:xfrm>
            <a:off x="6300788" y="700088"/>
            <a:ext cx="719138" cy="6683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文本框 16"/>
          <p:cNvSpPr txBox="1"/>
          <p:nvPr/>
        </p:nvSpPr>
        <p:spPr>
          <a:xfrm>
            <a:off x="576263" y="1635125"/>
            <a:ext cx="7991475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在一个繁星点点的夜晚，站在高耸入云的楼上，看到美妙的景色，诗人本该诗兴大发，大声吟诵，为何却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不敢高声语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？从这两句诗中，你又体会出什么？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28677" grpId="0"/>
      <p:bldP spid="286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1"/>
          <p:cNvSpPr/>
          <p:nvPr/>
        </p:nvSpPr>
        <p:spPr>
          <a:xfrm>
            <a:off x="3294063" y="1300163"/>
            <a:ext cx="2603500" cy="9048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   惊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8" name="矩形 2"/>
          <p:cNvSpPr/>
          <p:nvPr/>
        </p:nvSpPr>
        <p:spPr>
          <a:xfrm>
            <a:off x="3078163" y="623888"/>
            <a:ext cx="3167063" cy="70802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4000" b="1" spc="0">
                <a:latin typeface="宋体" panose="02010600030101010101" pitchFamily="2" charset="-122"/>
                <a:ea typeface="宋体" panose="02010600030101010101" pitchFamily="2" charset="-122"/>
              </a:rPr>
              <a:t>kǒn</a:t>
            </a:r>
            <a:r>
              <a:rPr lang="en-US" altLang="zh-CN" sz="4000" b="1" spc="0">
                <a:latin typeface="宋体" panose="02010600030101010101" pitchFamily="2" charset="-122"/>
              </a:rPr>
              <a:t>ɡ</a:t>
            </a:r>
            <a:r>
              <a:rPr lang="zh-CN" altLang="en-US" sz="4000" b="1" spc="0">
                <a:latin typeface="宋体" panose="02010600030101010101" pitchFamily="2" charset="-122"/>
                <a:ea typeface="宋体" panose="02010600030101010101" pitchFamily="2" charset="-122"/>
              </a:rPr>
              <a:t>  jīn</a:t>
            </a:r>
            <a:r>
              <a:rPr lang="en-US" altLang="zh-CN" sz="4000" b="1" spc="0">
                <a:latin typeface="宋体" panose="02010600030101010101" pitchFamily="2" charset="-122"/>
              </a:rPr>
              <a:t>ɡ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9" name="椭圆 3"/>
          <p:cNvSpPr/>
          <p:nvPr/>
        </p:nvSpPr>
        <p:spPr>
          <a:xfrm>
            <a:off x="3365500" y="1755775"/>
            <a:ext cx="647700" cy="3794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9700" name="椭圆 4"/>
          <p:cNvSpPr/>
          <p:nvPr/>
        </p:nvSpPr>
        <p:spPr>
          <a:xfrm>
            <a:off x="4733925" y="1444625"/>
            <a:ext cx="288925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9701" name="文本框 9"/>
          <p:cNvSpPr txBox="1"/>
          <p:nvPr/>
        </p:nvSpPr>
        <p:spPr>
          <a:xfrm>
            <a:off x="1096963" y="3227388"/>
            <a:ext cx="72739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思考：这两个字偏旁之间有怎样的联系？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970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0" b="11135"/>
          <a:stretch>
            <a:fillRect/>
          </a:stretch>
        </p:blipFill>
        <p:spPr>
          <a:xfrm>
            <a:off x="5651500" y="2219325"/>
            <a:ext cx="1058863" cy="942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3" name="文本框 12"/>
          <p:cNvSpPr txBox="1"/>
          <p:nvPr/>
        </p:nvSpPr>
        <p:spPr>
          <a:xfrm>
            <a:off x="4219575" y="2460625"/>
            <a:ext cx="5032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忄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4" name="文本框 13"/>
          <p:cNvSpPr txBox="1"/>
          <p:nvPr/>
        </p:nvSpPr>
        <p:spPr>
          <a:xfrm>
            <a:off x="2581275" y="2433638"/>
            <a:ext cx="5445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705" name="直接连接符 20"/>
          <p:cNvCxnSpPr/>
          <p:nvPr/>
        </p:nvCxnSpPr>
        <p:spPr>
          <a:xfrm>
            <a:off x="4827588" y="2787650"/>
            <a:ext cx="71913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706" name="直接连接符 22"/>
          <p:cNvCxnSpPr/>
          <p:nvPr/>
        </p:nvCxnSpPr>
        <p:spPr>
          <a:xfrm>
            <a:off x="3355975" y="2787650"/>
            <a:ext cx="71913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707" name="文本框 11"/>
          <p:cNvSpPr txBox="1"/>
          <p:nvPr/>
        </p:nvSpPr>
        <p:spPr>
          <a:xfrm>
            <a:off x="1435100" y="3916363"/>
            <a:ext cx="67865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心字底与竖心旁都与人的心情有关。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animBg="1"/>
      <p:bldP spid="29700" grpId="0" animBg="1"/>
      <p:bldP spid="29701" grpId="0"/>
      <p:bldP spid="29703" grpId="0"/>
      <p:bldP spid="297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>
            <a:hlinkClick r:id="rId1" action="ppaction://hlinksldjump"/>
          </p:cNvPr>
          <p:cNvSpPr txBox="1"/>
          <p:nvPr/>
        </p:nvSpPr>
        <p:spPr>
          <a:xfrm>
            <a:off x="2051050" y="2066925"/>
            <a:ext cx="2449513" cy="769938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hangingPunct="0"/>
            <a:r>
              <a:rPr lang="zh-CN" altLang="en-US" sz="44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4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0" name="文本框 8">
            <a:hlinkClick r:id="rId2" action="ppaction://hlinksldjump"/>
          </p:cNvPr>
          <p:cNvSpPr txBox="1"/>
          <p:nvPr/>
        </p:nvSpPr>
        <p:spPr>
          <a:xfrm>
            <a:off x="5076825" y="2066925"/>
            <a:ext cx="2447925" cy="769938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hangingPunct="0"/>
            <a:r>
              <a:rPr lang="zh-CN" altLang="en-US" sz="44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0"/>
          <p:cNvSpPr txBox="1"/>
          <p:nvPr/>
        </p:nvSpPr>
        <p:spPr>
          <a:xfrm>
            <a:off x="684213" y="1779588"/>
            <a:ext cx="80787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恐惊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担心惊动。天上人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天上的神仙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2" name="文本框 12"/>
          <p:cNvSpPr txBox="1"/>
          <p:nvPr/>
        </p:nvSpPr>
        <p:spPr>
          <a:xfrm>
            <a:off x="746125" y="2606675"/>
            <a:ext cx="7651750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小结：这句诗更加说明楼很高，似乎与天相连。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0723" name="矩形 13"/>
          <p:cNvSpPr/>
          <p:nvPr/>
        </p:nvSpPr>
        <p:spPr>
          <a:xfrm>
            <a:off x="1763713" y="795338"/>
            <a:ext cx="5445125" cy="6683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不敢高声语，恐惊天上人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24" name="组合 26"/>
          <p:cNvGrpSpPr/>
          <p:nvPr/>
        </p:nvGrpSpPr>
        <p:grpSpPr>
          <a:xfrm>
            <a:off x="1763713" y="801688"/>
            <a:ext cx="2682875" cy="757237"/>
            <a:chOff x="1763688" y="801296"/>
            <a:chExt cx="2682875" cy="757238"/>
          </a:xfrm>
        </p:grpSpPr>
        <p:sp>
          <p:nvSpPr>
            <p:cNvPr id="30725" name="矩形 14"/>
            <p:cNvSpPr/>
            <p:nvPr/>
          </p:nvSpPr>
          <p:spPr>
            <a:xfrm>
              <a:off x="1763688" y="801296"/>
              <a:ext cx="1785937" cy="757238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不敢</a:t>
              </a:r>
              <a:endPara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26" name="矩形 16"/>
            <p:cNvSpPr/>
            <p:nvPr/>
          </p:nvSpPr>
          <p:spPr>
            <a:xfrm>
              <a:off x="3594075" y="804471"/>
              <a:ext cx="852488" cy="668338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</a:t>
              </a:r>
              <a:endPara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727" name="组合 27"/>
          <p:cNvGrpSpPr/>
          <p:nvPr/>
        </p:nvGrpSpPr>
        <p:grpSpPr>
          <a:xfrm>
            <a:off x="4513263" y="790575"/>
            <a:ext cx="2706687" cy="674688"/>
            <a:chOff x="4513238" y="789866"/>
            <a:chExt cx="2706053" cy="675005"/>
          </a:xfrm>
        </p:grpSpPr>
        <p:sp>
          <p:nvSpPr>
            <p:cNvPr id="30728" name="矩形 17"/>
            <p:cNvSpPr/>
            <p:nvPr/>
          </p:nvSpPr>
          <p:spPr>
            <a:xfrm>
              <a:off x="4513238" y="796219"/>
              <a:ext cx="1634742" cy="668652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恐惊</a:t>
              </a:r>
              <a:endPara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29" name="矩形 18"/>
            <p:cNvSpPr/>
            <p:nvPr/>
          </p:nvSpPr>
          <p:spPr>
            <a:xfrm>
              <a:off x="5433772" y="789866"/>
              <a:ext cx="1785519" cy="668652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  人</a:t>
              </a:r>
              <a:endPara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730" name="思想气泡: 云 28"/>
          <p:cNvSpPr/>
          <p:nvPr/>
        </p:nvSpPr>
        <p:spPr>
          <a:xfrm>
            <a:off x="5364163" y="3232150"/>
            <a:ext cx="3430587" cy="1643063"/>
          </a:xfrm>
          <a:prstGeom prst="cloudCallout">
            <a:avLst>
              <a:gd name="adj1" fmla="val -62352"/>
              <a:gd name="adj2" fmla="val -167588"/>
            </a:avLst>
          </a:prstGeom>
          <a:gradFill rotWithShape="1">
            <a:gsLst>
              <a:gs pos="0">
                <a:srgbClr val="FFDD9C"/>
              </a:gs>
              <a:gs pos="50000">
                <a:srgbClr val="FFD78E"/>
              </a:gs>
              <a:gs pos="100000">
                <a:srgbClr val="FFD479"/>
              </a:gs>
            </a:gsLst>
            <a:lin ang="5400000"/>
          </a:gradFill>
          <a:ln w="635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0731" name="矩形 29"/>
          <p:cNvSpPr/>
          <p:nvPr/>
        </p:nvSpPr>
        <p:spPr bwMode="auto">
          <a:xfrm>
            <a:off x="5651500" y="3363913"/>
            <a:ext cx="2998788" cy="12001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朗读时模仿诗人此时的神态，抓住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不敢、恐惊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，轻声朗读，语调要轻、要低，体会作者当时的心情。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2" grpId="0"/>
      <p:bldP spid="30723" grpId="0"/>
      <p:bldP spid="30730" grpId="0" animBg="1"/>
      <p:bldP spid="307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1"/>
          <p:cNvSpPr txBox="1"/>
          <p:nvPr/>
        </p:nvSpPr>
        <p:spPr>
          <a:xfrm>
            <a:off x="536575" y="387350"/>
            <a:ext cx="76517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比较诗中出现的两个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所表达的情感。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1746" name="文本框 2"/>
          <p:cNvSpPr txBox="1"/>
          <p:nvPr/>
        </p:nvSpPr>
        <p:spPr>
          <a:xfrm>
            <a:off x="3354388" y="1103313"/>
            <a:ext cx="2455862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危楼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百尺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文本框 3"/>
          <p:cNvSpPr txBox="1"/>
          <p:nvPr/>
        </p:nvSpPr>
        <p:spPr>
          <a:xfrm>
            <a:off x="611188" y="1744663"/>
            <a:ext cx="8088312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形象地描绘了寺庙高楼的高耸入云，伸手即可摘到星星的景象，以此说明寺庙高楼的高度。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文本框 4"/>
          <p:cNvSpPr txBox="1"/>
          <p:nvPr/>
        </p:nvSpPr>
        <p:spPr>
          <a:xfrm>
            <a:off x="3282950" y="2895600"/>
            <a:ext cx="2366963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不敢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声语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9" name="文本框 5"/>
          <p:cNvSpPr txBox="1"/>
          <p:nvPr/>
        </p:nvSpPr>
        <p:spPr>
          <a:xfrm>
            <a:off x="611188" y="3579813"/>
            <a:ext cx="808037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描写诗人说话时声音的大小，不敢大声说话，恐怕惊动了天上的神仙，进一步说明楼高与天近。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  <p:bldP spid="31747" grpId="0"/>
      <p:bldP spid="31748" grpId="0"/>
      <p:bldP spid="317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"/>
          <p:cNvSpPr txBox="1"/>
          <p:nvPr/>
        </p:nvSpPr>
        <p:spPr>
          <a:xfrm>
            <a:off x="1331913" y="987425"/>
            <a:ext cx="40322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背诵古诗。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2770" name="文本框 2"/>
          <p:cNvSpPr txBox="1"/>
          <p:nvPr/>
        </p:nvSpPr>
        <p:spPr>
          <a:xfrm>
            <a:off x="1187450" y="1779588"/>
            <a:ext cx="8064500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）老师说诗意，同学们读相应的故事。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）借助板书，想象背诵。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）通过各种方法练习背诵。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  <p:bldP spid="327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1"/>
          <p:cNvSpPr txBox="1"/>
          <p:nvPr/>
        </p:nvSpPr>
        <p:spPr>
          <a:xfrm>
            <a:off x="1619250" y="1058863"/>
            <a:ext cx="5976938" cy="2932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小结：一个普通的夜晚，一座普通的高楼，在李白的笔下，变得那么巧妙而生动，这就是想象的魅力。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7"/>
          <p:cNvSpPr txBox="1">
            <a:spLocks noChangeArrowheads="1"/>
          </p:cNvSpPr>
          <p:nvPr/>
        </p:nvSpPr>
        <p:spPr bwMode="auto">
          <a:xfrm>
            <a:off x="3635375" y="166688"/>
            <a:ext cx="1873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32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200" b="1">
              <a:solidFill>
                <a:srgbClr val="7F6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818" name="敢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843213" y="915988"/>
            <a:ext cx="1441450" cy="1344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4819" name="惊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76825" y="915988"/>
            <a:ext cx="1439863" cy="1344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4820" name="文本框 6"/>
          <p:cNvSpPr txBox="1"/>
          <p:nvPr/>
        </p:nvSpPr>
        <p:spPr>
          <a:xfrm>
            <a:off x="682625" y="2271713"/>
            <a:ext cx="7778750" cy="2678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敢：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左右宽窄相当，左低右高，反文旁首笔的撇尖落在竖中线上，底部撇高捺低。注意与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的区别。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惊：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左窄右宽，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在横中线部位，第六笔竖在竖中线上。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8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48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1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481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8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348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19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34819"/>
                </p:tgtEl>
              </p:cMediaNode>
            </p:video>
          </p:childTnLst>
        </p:cTn>
      </p:par>
    </p:tnLst>
    <p:bldLst>
      <p:bldP spid="348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7"/>
          <p:cNvSpPr txBox="1">
            <a:spLocks noChangeArrowheads="1"/>
          </p:cNvSpPr>
          <p:nvPr/>
        </p:nvSpPr>
        <p:spPr bwMode="auto">
          <a:xfrm>
            <a:off x="3635375" y="166688"/>
            <a:ext cx="1873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32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课外拓展</a:t>
            </a:r>
            <a:endParaRPr lang="zh-CN" altLang="en-US" sz="3200" b="1">
              <a:solidFill>
                <a:srgbClr val="7F6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2" name="文本框 2"/>
          <p:cNvSpPr txBox="1"/>
          <p:nvPr/>
        </p:nvSpPr>
        <p:spPr>
          <a:xfrm>
            <a:off x="900113" y="1203325"/>
            <a:ext cx="7605712" cy="3201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背诵古诗。把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夜宿山寺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背给家人或朋友听。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    2.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根据自己对诗意的理解，想象画面，画一幅简笔画，并将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夜宿山寺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抄写在旁边。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"/>
          <p:cNvSpPr txBox="1">
            <a:spLocks noChangeArrowheads="1"/>
          </p:cNvSpPr>
          <p:nvPr/>
        </p:nvSpPr>
        <p:spPr bwMode="auto">
          <a:xfrm>
            <a:off x="3617913" y="123825"/>
            <a:ext cx="1944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32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7F6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6" name="文本框 22"/>
          <p:cNvSpPr txBox="1"/>
          <p:nvPr/>
        </p:nvSpPr>
        <p:spPr>
          <a:xfrm>
            <a:off x="3600450" y="1492250"/>
            <a:ext cx="20637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夜宿山寺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文本框 22"/>
          <p:cNvSpPr txBox="1"/>
          <p:nvPr/>
        </p:nvSpPr>
        <p:spPr>
          <a:xfrm>
            <a:off x="2051050" y="2139950"/>
            <a:ext cx="10318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楼高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文本框 22"/>
          <p:cNvSpPr txBox="1"/>
          <p:nvPr/>
        </p:nvSpPr>
        <p:spPr>
          <a:xfrm>
            <a:off x="3524250" y="2139950"/>
            <a:ext cx="14795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高百尺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9" name="文本框 22"/>
          <p:cNvSpPr txBox="1"/>
          <p:nvPr/>
        </p:nvSpPr>
        <p:spPr>
          <a:xfrm>
            <a:off x="5321300" y="2138363"/>
            <a:ext cx="147796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摘星辰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0" name="文本框 22"/>
          <p:cNvSpPr txBox="1"/>
          <p:nvPr/>
        </p:nvSpPr>
        <p:spPr>
          <a:xfrm>
            <a:off x="2051050" y="3076575"/>
            <a:ext cx="10318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夜静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1" name="文本框 22"/>
          <p:cNvSpPr txBox="1"/>
          <p:nvPr/>
        </p:nvSpPr>
        <p:spPr>
          <a:xfrm>
            <a:off x="3503613" y="3076575"/>
            <a:ext cx="14779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不敢语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2" name="文本框 22"/>
          <p:cNvSpPr txBox="1"/>
          <p:nvPr/>
        </p:nvSpPr>
        <p:spPr>
          <a:xfrm>
            <a:off x="5321300" y="3067050"/>
            <a:ext cx="14779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惊天人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3" name="文本框 22"/>
          <p:cNvSpPr txBox="1"/>
          <p:nvPr/>
        </p:nvSpPr>
        <p:spPr>
          <a:xfrm>
            <a:off x="703263" y="2571750"/>
            <a:ext cx="10318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危楼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4" name="文本框 22"/>
          <p:cNvSpPr txBox="1"/>
          <p:nvPr/>
        </p:nvSpPr>
        <p:spPr>
          <a:xfrm>
            <a:off x="7092950" y="2492375"/>
            <a:ext cx="10318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想象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36866" grpId="0"/>
      <p:bldP spid="36867" grpId="0"/>
      <p:bldP spid="36868" grpId="0"/>
      <p:bldP spid="36870" grpId="0"/>
      <p:bldP spid="36871" grpId="0"/>
      <p:bldP spid="36872" grpId="0"/>
      <p:bldP spid="36873" grpId="0"/>
      <p:bldP spid="368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1"/>
          <p:cNvSpPr txBox="1"/>
          <p:nvPr/>
        </p:nvSpPr>
        <p:spPr>
          <a:xfrm>
            <a:off x="1476375" y="3502025"/>
            <a:ext cx="66817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你能用一两句话描述看到的景色吗？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7890" name="文本框 2"/>
          <p:cNvSpPr txBox="1"/>
          <p:nvPr/>
        </p:nvSpPr>
        <p:spPr>
          <a:xfrm>
            <a:off x="684213" y="4143375"/>
            <a:ext cx="8101012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天真蓝，草原真辽阔，牛羊成群，多美的画卷啊！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891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2916238"/>
            <a:ext cx="2752725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7892" name="组合 9"/>
          <p:cNvGrpSpPr/>
          <p:nvPr/>
        </p:nvGrpSpPr>
        <p:grpSpPr>
          <a:xfrm>
            <a:off x="463550" y="444500"/>
            <a:ext cx="792163" cy="3097213"/>
            <a:chOff x="463687" y="603250"/>
            <a:chExt cx="792162" cy="3097213"/>
          </a:xfrm>
        </p:grpSpPr>
        <p:pic>
          <p:nvPicPr>
            <p:cNvPr id="37893" name="图片 10"/>
            <p:cNvPicPr>
              <a:picLocks noChangeAspect="1"/>
            </p:cNvPicPr>
            <p:nvPr/>
          </p:nvPicPr>
          <p:blipFill>
            <a:blip r:embed="rId3"/>
            <a:srcRect l="28362" t="4285" r="28400" b="6395"/>
            <a:stretch>
              <a:fillRect/>
            </a:stretch>
          </p:blipFill>
          <p:spPr>
            <a:xfrm>
              <a:off x="463687" y="603250"/>
              <a:ext cx="792162" cy="309721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7894" name="文本框 8"/>
            <p:cNvSpPr txBox="1"/>
            <p:nvPr/>
          </p:nvSpPr>
          <p:spPr>
            <a:xfrm>
              <a:off x="492262" y="1173163"/>
              <a:ext cx="735012" cy="2062162"/>
            </a:xfrm>
            <a:prstGeom prst="rect">
              <a:avLst/>
            </a:prstGeom>
            <a:noFill/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r>
                <a:rPr lang="zh-CN" altLang="en-US" sz="3200" b="1" spc="0">
                  <a:solidFill>
                    <a:srgbClr val="BF9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   </a:t>
              </a:r>
              <a:r>
                <a:rPr lang="en-US" altLang="zh-CN" sz="3200" b="1" spc="0">
                  <a:solidFill>
                    <a:srgbClr val="BF9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3200" b="1" spc="0">
                  <a:solidFill>
                    <a:srgbClr val="BF9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lang="zh-CN" altLang="en-US" sz="3200" b="1">
                <a:solidFill>
                  <a:srgbClr val="BF9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37895" name="图片 4">
            <a:hlinkClick r:id="rId1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5875" y="195263"/>
            <a:ext cx="3787775" cy="2571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378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1"/>
          <p:cNvSpPr txBox="1"/>
          <p:nvPr/>
        </p:nvSpPr>
        <p:spPr>
          <a:xfrm>
            <a:off x="1403350" y="842963"/>
            <a:ext cx="6408738" cy="3324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距今一千多年前的南北朝时期，北方草原上有一个游牧民族叫敕勒族，他们以草原为家，以放牧为生。我们今天要学的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敕勒歌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是他们民族的一首民歌，也是北朝民歌的代表作之一。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1"/>
          <p:cNvSpPr txBox="1"/>
          <p:nvPr/>
        </p:nvSpPr>
        <p:spPr>
          <a:xfrm>
            <a:off x="395288" y="823913"/>
            <a:ext cx="25241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读诗歌要求：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9938" name="文本框 2"/>
          <p:cNvSpPr txBox="1"/>
          <p:nvPr/>
        </p:nvSpPr>
        <p:spPr>
          <a:xfrm>
            <a:off x="323850" y="1563688"/>
            <a:ext cx="8569325" cy="2576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）自由读，圈画出诗中的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个生字，读准字音。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）合作读，一人读，一人听，听字音是否读正确，诗句是否读通顺，不正确的互相教一教。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）听老师示范朗读，说说听出了怎样的节奏。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9939" name="文本框 7"/>
          <p:cNvSpPr txBox="1">
            <a:spLocks noChangeArrowheads="1"/>
          </p:cNvSpPr>
          <p:nvPr/>
        </p:nvSpPr>
        <p:spPr bwMode="auto">
          <a:xfrm>
            <a:off x="3635375" y="166688"/>
            <a:ext cx="1873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32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初读古诗</a:t>
            </a:r>
            <a:endParaRPr lang="zh-CN" altLang="en-US" sz="3200" b="1">
              <a:solidFill>
                <a:srgbClr val="7F6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399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2"/>
          <p:cNvPicPr>
            <a:picLocks noChangeAspect="1"/>
          </p:cNvPicPr>
          <p:nvPr/>
        </p:nvPicPr>
        <p:blipFill>
          <a:blip r:embed="rId1"/>
          <a:srcRect l="3815" t="10935" r="3815" b="10935"/>
          <a:stretch>
            <a:fillRect/>
          </a:stretch>
        </p:blipFill>
        <p:spPr>
          <a:xfrm>
            <a:off x="0" y="1588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3314" name="组合 8"/>
          <p:cNvGrpSpPr/>
          <p:nvPr/>
        </p:nvGrpSpPr>
        <p:grpSpPr>
          <a:xfrm>
            <a:off x="323850" y="195263"/>
            <a:ext cx="2232025" cy="5083175"/>
            <a:chOff x="323528" y="170508"/>
            <a:chExt cx="2232248" cy="5082207"/>
          </a:xfrm>
        </p:grpSpPr>
        <p:sp>
          <p:nvSpPr>
            <p:cNvPr id="13315" name="矩形: 圆角 7"/>
            <p:cNvSpPr/>
            <p:nvPr/>
          </p:nvSpPr>
          <p:spPr>
            <a:xfrm>
              <a:off x="323528" y="170508"/>
              <a:ext cx="2232248" cy="4755244"/>
            </a:xfrm>
            <a:prstGeom prst="roundRect">
              <a:avLst/>
            </a:prstGeom>
            <a:solidFill>
              <a:srgbClr val="FFFFFF">
                <a:alpha val="6117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3316" name="文本框 5"/>
            <p:cNvSpPr txBox="1"/>
            <p:nvPr/>
          </p:nvSpPr>
          <p:spPr>
            <a:xfrm>
              <a:off x="1638886" y="264544"/>
              <a:ext cx="677108" cy="352861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飞流直下三千尺，</a:t>
              </a:r>
              <a:endPara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17" name="文本框 3"/>
            <p:cNvSpPr txBox="1"/>
            <p:nvPr/>
          </p:nvSpPr>
          <p:spPr>
            <a:xfrm>
              <a:off x="1101098" y="740904"/>
              <a:ext cx="677108" cy="33123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疑是银河落九天。</a:t>
              </a:r>
              <a:endPara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18" name="文本框 4"/>
            <p:cNvSpPr txBox="1"/>
            <p:nvPr/>
          </p:nvSpPr>
          <p:spPr>
            <a:xfrm>
              <a:off x="522762" y="1261604"/>
              <a:ext cx="677108" cy="399111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3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en-US" altLang="zh-CN" sz="3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望庐山瀑布</a:t>
              </a:r>
              <a:r>
                <a:rPr lang="en-US" altLang="zh-CN" sz="3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319" name="图片 10"/>
          <p:cNvPicPr>
            <a:picLocks noChangeAspect="1"/>
          </p:cNvPicPr>
          <p:nvPr/>
        </p:nvPicPr>
        <p:blipFill>
          <a:blip r:embed="rId2"/>
          <a:srcRect l="28362" t="4285" r="28400" b="6395"/>
          <a:stretch>
            <a:fillRect/>
          </a:stretch>
        </p:blipFill>
        <p:spPr>
          <a:xfrm>
            <a:off x="8075613" y="1006475"/>
            <a:ext cx="792162" cy="30972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20" name="文本框 9"/>
          <p:cNvSpPr txBox="1"/>
          <p:nvPr/>
        </p:nvSpPr>
        <p:spPr>
          <a:xfrm>
            <a:off x="8104188" y="1549400"/>
            <a:ext cx="735013" cy="2062163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BF9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   </a:t>
            </a:r>
            <a:r>
              <a:rPr lang="en-US" altLang="zh-CN" sz="3200" b="1" spc="0">
                <a:solidFill>
                  <a:srgbClr val="BF9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spc="0">
                <a:solidFill>
                  <a:srgbClr val="BF9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3200" b="1">
              <a:solidFill>
                <a:srgbClr val="BF9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矩形 3"/>
          <p:cNvSpPr/>
          <p:nvPr/>
        </p:nvSpPr>
        <p:spPr>
          <a:xfrm>
            <a:off x="3703638" y="339725"/>
            <a:ext cx="2082800" cy="6048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敕 勒 歌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2" name="矩形 4"/>
          <p:cNvSpPr/>
          <p:nvPr/>
        </p:nvSpPr>
        <p:spPr>
          <a:xfrm>
            <a:off x="3703638" y="1023938"/>
            <a:ext cx="1979613" cy="4762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 朝 民 歌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矩形 5"/>
          <p:cNvSpPr/>
          <p:nvPr/>
        </p:nvSpPr>
        <p:spPr>
          <a:xfrm>
            <a:off x="1970088" y="1652588"/>
            <a:ext cx="4932363" cy="6826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敕 勒 川，阴 山 下，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4" name="矩形 6"/>
          <p:cNvSpPr/>
          <p:nvPr/>
        </p:nvSpPr>
        <p:spPr>
          <a:xfrm>
            <a:off x="1970088" y="2486025"/>
            <a:ext cx="5859463" cy="6842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 似 穹 庐，笼 盖 四 野。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5" name="矩形 7"/>
          <p:cNvSpPr/>
          <p:nvPr/>
        </p:nvSpPr>
        <p:spPr>
          <a:xfrm>
            <a:off x="1970088" y="3321050"/>
            <a:ext cx="5462588" cy="6842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 苍 苍，野 茫 茫，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6" name="矩形 8"/>
          <p:cNvSpPr/>
          <p:nvPr/>
        </p:nvSpPr>
        <p:spPr>
          <a:xfrm>
            <a:off x="1970088" y="4156075"/>
            <a:ext cx="5673725" cy="6842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 吹 草 低 见 牛 羊。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967" name="直接连接符 20"/>
          <p:cNvCxnSpPr/>
          <p:nvPr/>
        </p:nvCxnSpPr>
        <p:spPr>
          <a:xfrm flipH="1">
            <a:off x="3122613" y="1684338"/>
            <a:ext cx="193675" cy="530225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40968" name="直接连接符 21"/>
          <p:cNvCxnSpPr/>
          <p:nvPr/>
        </p:nvCxnSpPr>
        <p:spPr>
          <a:xfrm flipH="1">
            <a:off x="5181600" y="1684338"/>
            <a:ext cx="193675" cy="530225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grpSp>
        <p:nvGrpSpPr>
          <p:cNvPr id="40969" name="组合 22"/>
          <p:cNvGrpSpPr/>
          <p:nvPr/>
        </p:nvGrpSpPr>
        <p:grpSpPr>
          <a:xfrm>
            <a:off x="3025775" y="2578100"/>
            <a:ext cx="325438" cy="530225"/>
            <a:chOff x="2073816" y="2542910"/>
            <a:chExt cx="324798" cy="531037"/>
          </a:xfrm>
        </p:grpSpPr>
        <p:cxnSp>
          <p:nvCxnSpPr>
            <p:cNvPr id="40970" name="直接连接符 23"/>
            <p:cNvCxnSpPr/>
            <p:nvPr/>
          </p:nvCxnSpPr>
          <p:spPr>
            <a:xfrm flipH="1">
              <a:off x="2073816" y="2542910"/>
              <a:ext cx="193294" cy="53103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miter lim="800000"/>
            </a:ln>
          </p:spPr>
        </p:cxnSp>
        <p:cxnSp>
          <p:nvCxnSpPr>
            <p:cNvPr id="40971" name="直接连接符 24"/>
            <p:cNvCxnSpPr/>
            <p:nvPr/>
          </p:nvCxnSpPr>
          <p:spPr>
            <a:xfrm flipH="1">
              <a:off x="2205320" y="2542910"/>
              <a:ext cx="193294" cy="53103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miter lim="800000"/>
            </a:ln>
          </p:spPr>
        </p:cxnSp>
      </p:grpSp>
      <p:grpSp>
        <p:nvGrpSpPr>
          <p:cNvPr id="40972" name="组合 25"/>
          <p:cNvGrpSpPr/>
          <p:nvPr/>
        </p:nvGrpSpPr>
        <p:grpSpPr>
          <a:xfrm>
            <a:off x="5683250" y="2578100"/>
            <a:ext cx="325438" cy="530225"/>
            <a:chOff x="2073816" y="2542910"/>
            <a:chExt cx="324798" cy="531037"/>
          </a:xfrm>
        </p:grpSpPr>
        <p:cxnSp>
          <p:nvCxnSpPr>
            <p:cNvPr id="40973" name="直接连接符 26"/>
            <p:cNvCxnSpPr/>
            <p:nvPr/>
          </p:nvCxnSpPr>
          <p:spPr>
            <a:xfrm flipH="1">
              <a:off x="2073816" y="2542910"/>
              <a:ext cx="193294" cy="53103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miter lim="800000"/>
            </a:ln>
          </p:spPr>
        </p:cxnSp>
        <p:cxnSp>
          <p:nvCxnSpPr>
            <p:cNvPr id="40974" name="直接连接符 27"/>
            <p:cNvCxnSpPr/>
            <p:nvPr/>
          </p:nvCxnSpPr>
          <p:spPr>
            <a:xfrm flipH="1">
              <a:off x="2205320" y="2542910"/>
              <a:ext cx="193294" cy="53103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miter lim="800000"/>
            </a:ln>
          </p:spPr>
        </p:cxnSp>
      </p:grpSp>
      <p:grpSp>
        <p:nvGrpSpPr>
          <p:cNvPr id="40975" name="组合 28"/>
          <p:cNvGrpSpPr/>
          <p:nvPr/>
        </p:nvGrpSpPr>
        <p:grpSpPr>
          <a:xfrm>
            <a:off x="2392363" y="3394075"/>
            <a:ext cx="325437" cy="530225"/>
            <a:chOff x="2073816" y="2542910"/>
            <a:chExt cx="324798" cy="531037"/>
          </a:xfrm>
        </p:grpSpPr>
        <p:cxnSp>
          <p:nvCxnSpPr>
            <p:cNvPr id="40976" name="直接连接符 29"/>
            <p:cNvCxnSpPr/>
            <p:nvPr/>
          </p:nvCxnSpPr>
          <p:spPr>
            <a:xfrm flipH="1">
              <a:off x="2073816" y="2542910"/>
              <a:ext cx="193295" cy="53103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miter lim="800000"/>
            </a:ln>
          </p:spPr>
        </p:cxnSp>
        <p:cxnSp>
          <p:nvCxnSpPr>
            <p:cNvPr id="40977" name="直接连接符 30"/>
            <p:cNvCxnSpPr/>
            <p:nvPr/>
          </p:nvCxnSpPr>
          <p:spPr>
            <a:xfrm flipH="1">
              <a:off x="2205319" y="2542910"/>
              <a:ext cx="193295" cy="53103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miter lim="800000"/>
            </a:ln>
          </p:spPr>
        </p:cxnSp>
      </p:grpSp>
      <p:grpSp>
        <p:nvGrpSpPr>
          <p:cNvPr id="40978" name="组合 31"/>
          <p:cNvGrpSpPr/>
          <p:nvPr/>
        </p:nvGrpSpPr>
        <p:grpSpPr>
          <a:xfrm>
            <a:off x="4422775" y="3394075"/>
            <a:ext cx="325438" cy="530225"/>
            <a:chOff x="2073816" y="2542910"/>
            <a:chExt cx="324798" cy="531037"/>
          </a:xfrm>
        </p:grpSpPr>
        <p:cxnSp>
          <p:nvCxnSpPr>
            <p:cNvPr id="40979" name="直接连接符 32"/>
            <p:cNvCxnSpPr/>
            <p:nvPr/>
          </p:nvCxnSpPr>
          <p:spPr>
            <a:xfrm flipH="1">
              <a:off x="2073816" y="2542910"/>
              <a:ext cx="193294" cy="53103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miter lim="800000"/>
            </a:ln>
          </p:spPr>
        </p:cxnSp>
        <p:cxnSp>
          <p:nvCxnSpPr>
            <p:cNvPr id="40980" name="直接连接符 33"/>
            <p:cNvCxnSpPr/>
            <p:nvPr/>
          </p:nvCxnSpPr>
          <p:spPr>
            <a:xfrm flipH="1">
              <a:off x="2205320" y="2542910"/>
              <a:ext cx="193294" cy="53103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miter lim="800000"/>
            </a:ln>
          </p:spPr>
        </p:cxnSp>
      </p:grpSp>
      <p:cxnSp>
        <p:nvCxnSpPr>
          <p:cNvPr id="40981" name="直接连接符 34"/>
          <p:cNvCxnSpPr/>
          <p:nvPr/>
        </p:nvCxnSpPr>
        <p:spPr>
          <a:xfrm flipH="1">
            <a:off x="4360863" y="4232275"/>
            <a:ext cx="193675" cy="530225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sp>
        <p:nvSpPr>
          <p:cNvPr id="40982" name="矩形 48"/>
          <p:cNvSpPr/>
          <p:nvPr/>
        </p:nvSpPr>
        <p:spPr>
          <a:xfrm>
            <a:off x="4422775" y="4154488"/>
            <a:ext cx="573088" cy="6048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 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83" name="椭圆 2"/>
          <p:cNvSpPr/>
          <p:nvPr/>
        </p:nvSpPr>
        <p:spPr>
          <a:xfrm>
            <a:off x="2638425" y="2563813"/>
            <a:ext cx="463550" cy="479425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0984" name="椭圆 46"/>
          <p:cNvSpPr/>
          <p:nvPr/>
        </p:nvSpPr>
        <p:spPr>
          <a:xfrm>
            <a:off x="2695575" y="3402013"/>
            <a:ext cx="463550" cy="479425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40985" name="组合 16"/>
          <p:cNvGrpSpPr/>
          <p:nvPr/>
        </p:nvGrpSpPr>
        <p:grpSpPr>
          <a:xfrm>
            <a:off x="668338" y="2457450"/>
            <a:ext cx="1417637" cy="863600"/>
            <a:chOff x="668466" y="2456805"/>
            <a:chExt cx="1417637" cy="864096"/>
          </a:xfrm>
        </p:grpSpPr>
        <p:sp>
          <p:nvSpPr>
            <p:cNvPr id="40986" name="思想气泡: 云 15"/>
            <p:cNvSpPr/>
            <p:nvPr/>
          </p:nvSpPr>
          <p:spPr>
            <a:xfrm>
              <a:off x="668466" y="2456805"/>
              <a:ext cx="1270000" cy="864096"/>
            </a:xfrm>
            <a:prstGeom prst="cloudCallout">
              <a:avLst>
                <a:gd name="adj1" fmla="val 106444"/>
                <a:gd name="adj2" fmla="val 9588"/>
              </a:avLst>
            </a:prstGeom>
            <a:gradFill rotWithShape="1">
              <a:gsLst>
                <a:gs pos="0">
                  <a:srgbClr val="B1CBE9"/>
                </a:gs>
                <a:gs pos="50000">
                  <a:srgbClr val="A3C1E5"/>
                </a:gs>
                <a:gs pos="100000">
                  <a:srgbClr val="92B9E4"/>
                </a:gs>
              </a:gsLst>
              <a:lin ang="5400000"/>
            </a:gradFill>
            <a:ln w="6350">
              <a:solidFill>
                <a:schemeClr val="accent1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0987" name="文本框 47"/>
            <p:cNvSpPr txBox="1"/>
            <p:nvPr/>
          </p:nvSpPr>
          <p:spPr>
            <a:xfrm>
              <a:off x="668466" y="2596883"/>
              <a:ext cx="1417637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平舌音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988" name="椭圆 49"/>
          <p:cNvSpPr/>
          <p:nvPr/>
        </p:nvSpPr>
        <p:spPr>
          <a:xfrm>
            <a:off x="3862388" y="2589213"/>
            <a:ext cx="465138" cy="47783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0989" name="椭圆 50"/>
          <p:cNvSpPr/>
          <p:nvPr/>
        </p:nvSpPr>
        <p:spPr>
          <a:xfrm>
            <a:off x="4694238" y="2589213"/>
            <a:ext cx="463550" cy="47783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40990" name="组合 51"/>
          <p:cNvGrpSpPr/>
          <p:nvPr/>
        </p:nvGrpSpPr>
        <p:grpSpPr>
          <a:xfrm>
            <a:off x="6300788" y="1592263"/>
            <a:ext cx="1268412" cy="865187"/>
            <a:chOff x="668466" y="2456805"/>
            <a:chExt cx="1269231" cy="864096"/>
          </a:xfrm>
        </p:grpSpPr>
        <p:sp>
          <p:nvSpPr>
            <p:cNvPr id="40991" name="思想气泡: 云 52"/>
            <p:cNvSpPr/>
            <p:nvPr/>
          </p:nvSpPr>
          <p:spPr>
            <a:xfrm>
              <a:off x="668466" y="2456805"/>
              <a:ext cx="1269231" cy="864096"/>
            </a:xfrm>
            <a:prstGeom prst="cloudCallout">
              <a:avLst>
                <a:gd name="adj1" fmla="val -144509"/>
                <a:gd name="adj2" fmla="val 69556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0992" name="文本框 53"/>
            <p:cNvSpPr txBox="1"/>
            <p:nvPr/>
          </p:nvSpPr>
          <p:spPr>
            <a:xfrm>
              <a:off x="902672" y="2584043"/>
              <a:ext cx="1035025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边音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993" name="组合 54"/>
          <p:cNvGrpSpPr/>
          <p:nvPr/>
        </p:nvGrpSpPr>
        <p:grpSpPr>
          <a:xfrm>
            <a:off x="6491288" y="3803650"/>
            <a:ext cx="2063750" cy="1035050"/>
            <a:chOff x="702320" y="2339826"/>
            <a:chExt cx="2063473" cy="1035298"/>
          </a:xfrm>
        </p:grpSpPr>
        <p:sp>
          <p:nvSpPr>
            <p:cNvPr id="40994" name="思想气泡: 云 55"/>
            <p:cNvSpPr/>
            <p:nvPr/>
          </p:nvSpPr>
          <p:spPr>
            <a:xfrm>
              <a:off x="702320" y="2339826"/>
              <a:ext cx="1884109" cy="1035298"/>
            </a:xfrm>
            <a:prstGeom prst="cloudCallout">
              <a:avLst>
                <a:gd name="adj1" fmla="val -142713"/>
                <a:gd name="adj2" fmla="val 24745"/>
              </a:avLst>
            </a:prstGeom>
            <a:gradFill rotWithShape="1">
              <a:gsLst>
                <a:gs pos="0">
                  <a:srgbClr val="F7BDA4"/>
                </a:gs>
                <a:gs pos="50000">
                  <a:srgbClr val="F5B195"/>
                </a:gs>
                <a:gs pos="100000">
                  <a:srgbClr val="F8A581"/>
                </a:gs>
              </a:gsLst>
              <a:lin ang="5400000"/>
            </a:gradFill>
            <a:ln w="6350">
              <a:solidFill>
                <a:schemeClr val="accent2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0995" name="文本框 56"/>
            <p:cNvSpPr txBox="1">
              <a:spLocks noChangeArrowheads="1"/>
            </p:cNvSpPr>
            <p:nvPr/>
          </p:nvSpPr>
          <p:spPr bwMode="auto">
            <a:xfrm>
              <a:off x="945174" y="2489087"/>
              <a:ext cx="1820619" cy="706607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0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</a:t>
              </a:r>
              <a:r>
                <a:rPr lang="zh-CN" altLang="en-US" sz="20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en-US" altLang="zh-CN" sz="2000" b="1" spc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xi</a:t>
              </a:r>
              <a:r>
                <a:rPr lang="en-US" altLang="zh-CN" sz="2000" b="1" spc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n</a:t>
              </a: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，出现、显露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996" name="矩形 36"/>
          <p:cNvSpPr/>
          <p:nvPr/>
        </p:nvSpPr>
        <p:spPr>
          <a:xfrm>
            <a:off x="2608263" y="2065338"/>
            <a:ext cx="609600" cy="52387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FF0000"/>
                </a:solidFill>
                <a:latin typeface="宋体" panose="02010600030101010101" pitchFamily="2" charset="-122"/>
              </a:rPr>
              <a:t>s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ì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97" name="矩形 37"/>
          <p:cNvSpPr/>
          <p:nvPr/>
        </p:nvSpPr>
        <p:spPr>
          <a:xfrm>
            <a:off x="3781425" y="2100263"/>
            <a:ext cx="611188" cy="52387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FF0000"/>
                </a:solidFill>
                <a:latin typeface="宋体" panose="02010600030101010101" pitchFamily="2" charset="-122"/>
              </a:rPr>
              <a:t>l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ú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98" name="矩形 38"/>
          <p:cNvSpPr/>
          <p:nvPr/>
        </p:nvSpPr>
        <p:spPr>
          <a:xfrm>
            <a:off x="4457700" y="2093913"/>
            <a:ext cx="974725" cy="52387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FF0000"/>
                </a:solidFill>
                <a:latin typeface="宋体" panose="02010600030101010101" pitchFamily="2" charset="-122"/>
              </a:rPr>
              <a:t>lǒnɡ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99" name="矩形 39"/>
          <p:cNvSpPr/>
          <p:nvPr/>
        </p:nvSpPr>
        <p:spPr>
          <a:xfrm>
            <a:off x="5265738" y="2100263"/>
            <a:ext cx="804863" cy="52387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FF0000"/>
                </a:solidFill>
                <a:latin typeface="宋体" panose="02010600030101010101" pitchFamily="2" charset="-122"/>
              </a:rPr>
              <a:t>ɡ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i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00" name="矩形 40"/>
          <p:cNvSpPr/>
          <p:nvPr/>
        </p:nvSpPr>
        <p:spPr>
          <a:xfrm>
            <a:off x="2549525" y="2922588"/>
            <a:ext cx="996950" cy="522288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FF0000"/>
                </a:solidFill>
                <a:latin typeface="宋体" panose="02010600030101010101" pitchFamily="2" charset="-122"/>
              </a:rPr>
              <a:t>cānɡ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01" name="矩形 41"/>
          <p:cNvSpPr/>
          <p:nvPr/>
        </p:nvSpPr>
        <p:spPr>
          <a:xfrm>
            <a:off x="4589463" y="2982913"/>
            <a:ext cx="1023938" cy="52387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FF0000"/>
                </a:solidFill>
                <a:latin typeface="宋体" panose="02010600030101010101" pitchFamily="2" charset="-122"/>
              </a:rPr>
              <a:t>mānɡ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09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09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09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10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10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4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40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0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40962" grpId="0"/>
      <p:bldP spid="40963" grpId="0"/>
      <p:bldP spid="40964" grpId="0"/>
      <p:bldP spid="40965" grpId="0"/>
      <p:bldP spid="40966" grpId="0"/>
      <p:bldP spid="40982" grpId="0"/>
      <p:bldP spid="40983" grpId="0" animBg="1"/>
      <p:bldP spid="40984" grpId="0" animBg="1"/>
      <p:bldP spid="40988" grpId="0" animBg="1"/>
      <p:bldP spid="40989" grpId="0" animBg="1"/>
      <p:bldP spid="40996" grpId="0"/>
      <p:bldP spid="40997" grpId="0"/>
      <p:bldP spid="40998" grpId="0"/>
      <p:bldP spid="40999" grpId="0"/>
      <p:bldP spid="41000" grpId="0"/>
      <p:bldP spid="4100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1"/>
          <p:cNvSpPr txBox="1"/>
          <p:nvPr/>
        </p:nvSpPr>
        <p:spPr>
          <a:xfrm>
            <a:off x="971550" y="842963"/>
            <a:ext cx="6913563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再读诗文：诗中描写了哪些景物？用圆圈圈画出来。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3010" name="矩形 2"/>
          <p:cNvSpPr/>
          <p:nvPr/>
        </p:nvSpPr>
        <p:spPr>
          <a:xfrm>
            <a:off x="2555875" y="2211388"/>
            <a:ext cx="4338638" cy="25622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敕勒川，阴山下，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天似穹庐，笼盖四野。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天苍苍，野茫茫，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风吹草低见牛羊。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1" name="椭圆 6"/>
          <p:cNvSpPr/>
          <p:nvPr/>
        </p:nvSpPr>
        <p:spPr>
          <a:xfrm>
            <a:off x="2566988" y="2271713"/>
            <a:ext cx="1368425" cy="57626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3012" name="椭圆 7"/>
          <p:cNvSpPr/>
          <p:nvPr/>
        </p:nvSpPr>
        <p:spPr>
          <a:xfrm>
            <a:off x="4246563" y="2271713"/>
            <a:ext cx="879475" cy="57626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3013" name="椭圆 8"/>
          <p:cNvSpPr/>
          <p:nvPr/>
        </p:nvSpPr>
        <p:spPr>
          <a:xfrm>
            <a:off x="2566988" y="2908300"/>
            <a:ext cx="565150" cy="57626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3014" name="椭圆 9"/>
          <p:cNvSpPr/>
          <p:nvPr/>
        </p:nvSpPr>
        <p:spPr>
          <a:xfrm>
            <a:off x="5473700" y="2911475"/>
            <a:ext cx="879475" cy="57626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3015" name="椭圆 10"/>
          <p:cNvSpPr/>
          <p:nvPr/>
        </p:nvSpPr>
        <p:spPr>
          <a:xfrm>
            <a:off x="4686300" y="4187825"/>
            <a:ext cx="879475" cy="57626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  <p:bldP spid="43010" grpId="0"/>
      <p:bldP spid="43011" grpId="0" animBg="1"/>
      <p:bldP spid="43012" grpId="0" animBg="1"/>
      <p:bldP spid="43013" grpId="0" animBg="1"/>
      <p:bldP spid="43014" grpId="0" animBg="1"/>
      <p:bldP spid="430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1"/>
          <p:cNvSpPr txBox="1"/>
          <p:nvPr/>
        </p:nvSpPr>
        <p:spPr>
          <a:xfrm>
            <a:off x="3644900" y="611188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古诗填空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4034" name="矩形 2"/>
          <p:cNvSpPr/>
          <p:nvPr/>
        </p:nvSpPr>
        <p:spPr>
          <a:xfrm>
            <a:off x="2195513" y="1525588"/>
            <a:ext cx="5610225" cy="25622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敕勒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下，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天似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四野。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，野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风吹草低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牛羊。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文本框 4"/>
          <p:cNvSpPr txBox="1"/>
          <p:nvPr/>
        </p:nvSpPr>
        <p:spPr>
          <a:xfrm>
            <a:off x="3509963" y="1558925"/>
            <a:ext cx="7016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川</a:t>
            </a:r>
            <a:endParaRPr lang="zh-CN" altLang="en-US" sz="32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文本框 6"/>
          <p:cNvSpPr txBox="1"/>
          <p:nvPr/>
        </p:nvSpPr>
        <p:spPr>
          <a:xfrm>
            <a:off x="5160963" y="1571625"/>
            <a:ext cx="10366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阴山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7" name="文本框 8"/>
          <p:cNvSpPr txBox="1"/>
          <p:nvPr/>
        </p:nvSpPr>
        <p:spPr>
          <a:xfrm>
            <a:off x="3336925" y="2217738"/>
            <a:ext cx="10477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穹庐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文本框 10"/>
          <p:cNvSpPr txBox="1"/>
          <p:nvPr/>
        </p:nvSpPr>
        <p:spPr>
          <a:xfrm>
            <a:off x="2916238" y="2817813"/>
            <a:ext cx="107315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苍苍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9" name="文本框 12"/>
          <p:cNvSpPr txBox="1"/>
          <p:nvPr/>
        </p:nvSpPr>
        <p:spPr>
          <a:xfrm>
            <a:off x="5172075" y="2835275"/>
            <a:ext cx="10350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茫茫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4040" name="文本框 14"/>
          <p:cNvSpPr txBox="1"/>
          <p:nvPr/>
        </p:nvSpPr>
        <p:spPr>
          <a:xfrm>
            <a:off x="4340225" y="3489325"/>
            <a:ext cx="628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1" name="文本框 16"/>
          <p:cNvSpPr txBox="1"/>
          <p:nvPr/>
        </p:nvSpPr>
        <p:spPr>
          <a:xfrm>
            <a:off x="5160963" y="2189163"/>
            <a:ext cx="11445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笼盖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  <p:bldP spid="44034" grpId="0"/>
      <p:bldP spid="44035" grpId="0"/>
      <p:bldP spid="44036" grpId="0"/>
      <p:bldP spid="44037" grpId="0"/>
      <p:bldP spid="44038" grpId="0"/>
      <p:bldP spid="44039" grpId="0"/>
      <p:bldP spid="44040" grpId="0"/>
      <p:bldP spid="440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1"/>
          <p:cNvSpPr txBox="1"/>
          <p:nvPr/>
        </p:nvSpPr>
        <p:spPr>
          <a:xfrm>
            <a:off x="3635375" y="555625"/>
            <a:ext cx="19351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理解词语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5058" name="矩形 2"/>
          <p:cNvSpPr/>
          <p:nvPr/>
        </p:nvSpPr>
        <p:spPr>
          <a:xfrm>
            <a:off x="334963" y="1290638"/>
            <a:ext cx="8537575" cy="25622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①川：平地。</a:t>
            </a: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敕勒川：指敕勒族人居住的大草原。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②阴山：山脉的名称，敕勒族牧民居住的草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原就在阴山脚下。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阴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的反义词为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4505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矩形 1"/>
          <p:cNvSpPr/>
          <p:nvPr/>
        </p:nvSpPr>
        <p:spPr>
          <a:xfrm>
            <a:off x="4468813" y="2251075"/>
            <a:ext cx="3857625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圆圆的毡帐大屋顶。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2" name="矩形 2"/>
          <p:cNvSpPr/>
          <p:nvPr/>
        </p:nvSpPr>
        <p:spPr>
          <a:xfrm>
            <a:off x="1692275" y="700088"/>
            <a:ext cx="5581650" cy="9048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天似穹庐，笼盖四野。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3" name="文本框 4"/>
          <p:cNvSpPr txBox="1"/>
          <p:nvPr/>
        </p:nvSpPr>
        <p:spPr>
          <a:xfrm>
            <a:off x="2906713" y="723900"/>
            <a:ext cx="1408112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穹庐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4" name="矩形 8"/>
          <p:cNvSpPr/>
          <p:nvPr/>
        </p:nvSpPr>
        <p:spPr>
          <a:xfrm>
            <a:off x="1389063" y="3836988"/>
            <a:ext cx="6937375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你能用换偏旁的方法识记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庐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吗？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6085" name="Picture 9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7475" y="1676400"/>
            <a:ext cx="2787650" cy="18621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460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46082" grpId="0"/>
      <p:bldP spid="46083" grpId="0"/>
      <p:bldP spid="46083" grpId="1"/>
      <p:bldP spid="4608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矩形 1"/>
          <p:cNvSpPr/>
          <p:nvPr/>
        </p:nvSpPr>
        <p:spPr>
          <a:xfrm>
            <a:off x="1979613" y="912813"/>
            <a:ext cx="5127625" cy="6429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笼盖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的近义词是什么？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6" name="矩形 2"/>
          <p:cNvSpPr/>
          <p:nvPr/>
        </p:nvSpPr>
        <p:spPr>
          <a:xfrm>
            <a:off x="2390775" y="1920875"/>
            <a:ext cx="1060450" cy="6461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笼盖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7107" name="直接箭头连接符 4"/>
          <p:cNvCxnSpPr/>
          <p:nvPr/>
        </p:nvCxnSpPr>
        <p:spPr>
          <a:xfrm flipV="1">
            <a:off x="3592513" y="2363788"/>
            <a:ext cx="1711325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/>
          </a:ln>
        </p:spPr>
      </p:cxnSp>
      <p:sp>
        <p:nvSpPr>
          <p:cNvPr id="47108" name="矩形 6"/>
          <p:cNvSpPr/>
          <p:nvPr/>
        </p:nvSpPr>
        <p:spPr>
          <a:xfrm>
            <a:off x="5508625" y="1920875"/>
            <a:ext cx="1058863" cy="6461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笼罩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9" name="矩形 7"/>
          <p:cNvSpPr/>
          <p:nvPr/>
        </p:nvSpPr>
        <p:spPr>
          <a:xfrm>
            <a:off x="3654425" y="1717675"/>
            <a:ext cx="1512888" cy="6461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近义词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0" name="矩形 8"/>
          <p:cNvSpPr/>
          <p:nvPr/>
        </p:nvSpPr>
        <p:spPr>
          <a:xfrm>
            <a:off x="2124075" y="2859088"/>
            <a:ext cx="5127625" cy="6429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你们会用什么方法来识记？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1" name="矩形 9"/>
          <p:cNvSpPr/>
          <p:nvPr/>
        </p:nvSpPr>
        <p:spPr>
          <a:xfrm>
            <a:off x="3471863" y="3667125"/>
            <a:ext cx="2276475" cy="6429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做手势等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  <p:bldP spid="47106" grpId="0"/>
      <p:bldP spid="47108" grpId="0"/>
      <p:bldP spid="47109" grpId="0"/>
      <p:bldP spid="47110" grpId="0"/>
      <p:bldP spid="471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7"/>
          <p:cNvSpPr txBox="1">
            <a:spLocks noChangeArrowheads="1"/>
          </p:cNvSpPr>
          <p:nvPr/>
        </p:nvSpPr>
        <p:spPr bwMode="auto">
          <a:xfrm>
            <a:off x="3635375" y="166688"/>
            <a:ext cx="1873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32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感悟意境</a:t>
            </a:r>
            <a:endParaRPr lang="zh-CN" altLang="en-US" sz="3200" b="1">
              <a:solidFill>
                <a:srgbClr val="7F6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8130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2138" y="3105150"/>
            <a:ext cx="3152775" cy="17589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8131" name="文本框 6"/>
          <p:cNvSpPr txBox="1"/>
          <p:nvPr/>
        </p:nvSpPr>
        <p:spPr>
          <a:xfrm>
            <a:off x="2916238" y="2341563"/>
            <a:ext cx="3468687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敕勒川，阴山下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2" name="矩形 7"/>
          <p:cNvSpPr/>
          <p:nvPr/>
        </p:nvSpPr>
        <p:spPr>
          <a:xfrm>
            <a:off x="1049338" y="963613"/>
            <a:ext cx="7200900" cy="12827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想象画面：如果让你来画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敕勒川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阴山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的位置，你会怎么画？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3" name="矩形: 圆角 8"/>
          <p:cNvSpPr/>
          <p:nvPr/>
        </p:nvSpPr>
        <p:spPr>
          <a:xfrm>
            <a:off x="5724525" y="2427288"/>
            <a:ext cx="560388" cy="504825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  <p:bldP spid="4813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1"/>
          <p:cNvSpPr txBox="1"/>
          <p:nvPr/>
        </p:nvSpPr>
        <p:spPr>
          <a:xfrm>
            <a:off x="2411413" y="1044575"/>
            <a:ext cx="511175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天似穹庐，笼盖四野。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4" name="矩形 2"/>
          <p:cNvSpPr/>
          <p:nvPr/>
        </p:nvSpPr>
        <p:spPr>
          <a:xfrm>
            <a:off x="1422400" y="1881188"/>
            <a:ext cx="7056438" cy="6429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尝试给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似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换个意思相近的词语。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5" name="文本框 4"/>
          <p:cNvSpPr txBox="1"/>
          <p:nvPr/>
        </p:nvSpPr>
        <p:spPr>
          <a:xfrm>
            <a:off x="1187450" y="2716213"/>
            <a:ext cx="6840538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似：好像、像、如。天似穹庐，或天像穹庐、天如穹庐。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156" name="组合 6"/>
          <p:cNvGrpSpPr/>
          <p:nvPr/>
        </p:nvGrpSpPr>
        <p:grpSpPr>
          <a:xfrm>
            <a:off x="179388" y="800100"/>
            <a:ext cx="2463800" cy="1195388"/>
            <a:chOff x="681823" y="2427734"/>
            <a:chExt cx="2463142" cy="1195712"/>
          </a:xfrm>
        </p:grpSpPr>
        <p:sp>
          <p:nvSpPr>
            <p:cNvPr id="49157" name="思想气泡: 云 7"/>
            <p:cNvSpPr/>
            <p:nvPr/>
          </p:nvSpPr>
          <p:spPr>
            <a:xfrm>
              <a:off x="681823" y="2427734"/>
              <a:ext cx="2302847" cy="1195712"/>
            </a:xfrm>
            <a:prstGeom prst="cloudCallout">
              <a:avLst>
                <a:gd name="adj1" fmla="val 68958"/>
                <a:gd name="adj2" fmla="val 8056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9158" name="文本框 8"/>
            <p:cNvSpPr txBox="1">
              <a:spLocks noChangeArrowheads="1"/>
            </p:cNvSpPr>
            <p:nvPr/>
          </p:nvSpPr>
          <p:spPr bwMode="auto">
            <a:xfrm>
              <a:off x="704042" y="2492840"/>
              <a:ext cx="2440923" cy="1016275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0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多音字，另一个读音读</a:t>
              </a:r>
              <a:r>
                <a:rPr lang="zh-CN" altLang="en-US" sz="20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en-US" altLang="zh-CN" sz="2000" b="1" spc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sh</a:t>
              </a:r>
              <a:r>
                <a:rPr lang="en-US" altLang="zh-CN" sz="2000" b="1" spc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ì</a:t>
              </a: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，似的。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159" name="椭圆 9"/>
          <p:cNvSpPr/>
          <p:nvPr/>
        </p:nvSpPr>
        <p:spPr>
          <a:xfrm>
            <a:off x="2936875" y="1154113"/>
            <a:ext cx="525463" cy="487363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  <p:bldP spid="49154" grpId="0"/>
      <p:bldP spid="49155" grpId="0"/>
      <p:bldP spid="4915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矩形 3"/>
          <p:cNvSpPr/>
          <p:nvPr/>
        </p:nvSpPr>
        <p:spPr>
          <a:xfrm>
            <a:off x="444500" y="719138"/>
            <a:ext cx="7993063" cy="10572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结合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穹庐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的图片，用自己的话说说诗句的意思。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78" name="文本框 4"/>
          <p:cNvSpPr txBox="1"/>
          <p:nvPr/>
        </p:nvSpPr>
        <p:spPr>
          <a:xfrm>
            <a:off x="611188" y="1712913"/>
            <a:ext cx="4711700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天空像牧民们居住的圆圆的毡帐大屋顶，笼罩着四面的原野。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9" name="矩形 5"/>
          <p:cNvSpPr/>
          <p:nvPr/>
        </p:nvSpPr>
        <p:spPr>
          <a:xfrm>
            <a:off x="384175" y="3379788"/>
            <a:ext cx="8113713" cy="10588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敕勒族人用自己最亲近的生活居所来比喻天空，从中你体会到什么？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80" name="文本框 6"/>
          <p:cNvSpPr txBox="1"/>
          <p:nvPr/>
        </p:nvSpPr>
        <p:spPr>
          <a:xfrm>
            <a:off x="2268538" y="4359275"/>
            <a:ext cx="424815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他们对自己家园的热爱。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1" name="文本框 7"/>
          <p:cNvSpPr txBox="1"/>
          <p:nvPr/>
        </p:nvSpPr>
        <p:spPr>
          <a:xfrm>
            <a:off x="2339975" y="201613"/>
            <a:ext cx="51117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天似穹庐，笼盖四野。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182" name="Picture 9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25" y="1457325"/>
            <a:ext cx="2786063" cy="18621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  <p:bldP spid="50178" grpId="0"/>
      <p:bldP spid="50179" grpId="0"/>
      <p:bldP spid="5018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1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9425" y="1298575"/>
            <a:ext cx="5676900" cy="31940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51202" name="矩形 2"/>
          <p:cNvSpPr/>
          <p:nvPr/>
        </p:nvSpPr>
        <p:spPr>
          <a:xfrm>
            <a:off x="1298575" y="627063"/>
            <a:ext cx="6715125" cy="6524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看到图片，你会想到课本上的哪一句诗？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1203" name="组合 5"/>
          <p:cNvGrpSpPr/>
          <p:nvPr/>
        </p:nvGrpSpPr>
        <p:grpSpPr>
          <a:xfrm>
            <a:off x="1960563" y="1509713"/>
            <a:ext cx="4325937" cy="887412"/>
            <a:chOff x="1830619" y="1742077"/>
            <a:chExt cx="4325558" cy="887810"/>
          </a:xfrm>
        </p:grpSpPr>
        <p:sp>
          <p:nvSpPr>
            <p:cNvPr id="51204" name="矩形: 圆角 4"/>
            <p:cNvSpPr/>
            <p:nvPr/>
          </p:nvSpPr>
          <p:spPr>
            <a:xfrm>
              <a:off x="1830619" y="1742077"/>
              <a:ext cx="3708075" cy="887810"/>
            </a:xfrm>
            <a:prstGeom prst="roundRect">
              <a:avLst/>
            </a:prstGeom>
            <a:solidFill>
              <a:srgbClr val="FFFFFF">
                <a:alpha val="6117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1205" name="文本框 3"/>
            <p:cNvSpPr txBox="1"/>
            <p:nvPr/>
          </p:nvSpPr>
          <p:spPr>
            <a:xfrm>
              <a:off x="1907705" y="1819653"/>
              <a:ext cx="4248472" cy="6463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just" eaLnBrk="1" hangingPunct="1"/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天苍苍，野茫茫。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206" name="组合 21"/>
          <p:cNvGrpSpPr/>
          <p:nvPr/>
        </p:nvGrpSpPr>
        <p:grpSpPr>
          <a:xfrm>
            <a:off x="6303963" y="1976438"/>
            <a:ext cx="2843212" cy="1050925"/>
            <a:chOff x="6317665" y="2097031"/>
            <a:chExt cx="2844316" cy="1050783"/>
          </a:xfrm>
        </p:grpSpPr>
        <p:sp>
          <p:nvSpPr>
            <p:cNvPr id="51207" name="思想气泡: 云 19"/>
            <p:cNvSpPr/>
            <p:nvPr/>
          </p:nvSpPr>
          <p:spPr>
            <a:xfrm>
              <a:off x="6317665" y="2097031"/>
              <a:ext cx="2375822" cy="1050783"/>
            </a:xfrm>
            <a:prstGeom prst="cloudCallout">
              <a:avLst>
                <a:gd name="adj1" fmla="val -113509"/>
                <a:gd name="adj2" fmla="val -35093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08" name="矩形 20"/>
            <p:cNvSpPr/>
            <p:nvPr/>
          </p:nvSpPr>
          <p:spPr>
            <a:xfrm>
              <a:off x="6317665" y="2354171"/>
              <a:ext cx="2844316" cy="449201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just" eaLnBrk="1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spc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指草原无边无际。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209" name="组合 22"/>
          <p:cNvGrpSpPr/>
          <p:nvPr/>
        </p:nvGrpSpPr>
        <p:grpSpPr>
          <a:xfrm>
            <a:off x="381000" y="3441700"/>
            <a:ext cx="2520950" cy="1050925"/>
            <a:chOff x="6317665" y="2097031"/>
            <a:chExt cx="2520280" cy="1050783"/>
          </a:xfrm>
        </p:grpSpPr>
        <p:sp>
          <p:nvSpPr>
            <p:cNvPr id="51210" name="思想气泡: 云 23"/>
            <p:cNvSpPr/>
            <p:nvPr/>
          </p:nvSpPr>
          <p:spPr>
            <a:xfrm>
              <a:off x="6317665" y="2097031"/>
              <a:ext cx="2375856" cy="1050783"/>
            </a:xfrm>
            <a:prstGeom prst="cloudCallout">
              <a:avLst>
                <a:gd name="adj1" fmla="val 42662"/>
                <a:gd name="adj2" fmla="val -172875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11" name="矩形 24"/>
            <p:cNvSpPr/>
            <p:nvPr/>
          </p:nvSpPr>
          <p:spPr>
            <a:xfrm>
              <a:off x="6677932" y="2195443"/>
              <a:ext cx="2160013" cy="853960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just" eaLnBrk="1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spc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指天蓝蓝的，晴空万里。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4338" name="组合 1"/>
          <p:cNvGrpSpPr/>
          <p:nvPr/>
        </p:nvGrpSpPr>
        <p:grpSpPr>
          <a:xfrm>
            <a:off x="6629400" y="158750"/>
            <a:ext cx="2232025" cy="5011738"/>
            <a:chOff x="6629486" y="158899"/>
            <a:chExt cx="2232248" cy="5012035"/>
          </a:xfrm>
        </p:grpSpPr>
        <p:sp>
          <p:nvSpPr>
            <p:cNvPr id="14339" name="矩形: 圆角 7"/>
            <p:cNvSpPr/>
            <p:nvPr/>
          </p:nvSpPr>
          <p:spPr>
            <a:xfrm>
              <a:off x="6629486" y="158899"/>
              <a:ext cx="2232248" cy="4754845"/>
            </a:xfrm>
            <a:prstGeom prst="roundRect">
              <a:avLst/>
            </a:prstGeom>
            <a:solidFill>
              <a:srgbClr val="FFFFFF">
                <a:alpha val="6117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4340" name="文本框 4"/>
            <p:cNvSpPr txBox="1"/>
            <p:nvPr/>
          </p:nvSpPr>
          <p:spPr>
            <a:xfrm>
              <a:off x="7993007" y="235098"/>
              <a:ext cx="677108" cy="33845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两岸青山相对出，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41" name="文本框 5"/>
            <p:cNvSpPr txBox="1"/>
            <p:nvPr/>
          </p:nvSpPr>
          <p:spPr>
            <a:xfrm>
              <a:off x="7417511" y="627711"/>
              <a:ext cx="677108" cy="33829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孤帆一片日边来。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42" name="文本框 6"/>
            <p:cNvSpPr txBox="1"/>
            <p:nvPr/>
          </p:nvSpPr>
          <p:spPr>
            <a:xfrm>
              <a:off x="6842014" y="1668885"/>
              <a:ext cx="677108" cy="350204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望天门山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苍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857500" y="295275"/>
            <a:ext cx="1306513" cy="1295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2226" name="茫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13300" y="295275"/>
            <a:ext cx="1306513" cy="1295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2227" name="矩形 4"/>
          <p:cNvSpPr/>
          <p:nvPr/>
        </p:nvSpPr>
        <p:spPr>
          <a:xfrm>
            <a:off x="836613" y="1666875"/>
            <a:ext cx="1439863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特点：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8" name="矩形 5"/>
          <p:cNvSpPr/>
          <p:nvPr/>
        </p:nvSpPr>
        <p:spPr>
          <a:xfrm>
            <a:off x="1922463" y="1689100"/>
            <a:ext cx="5832475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两个字都是草字头、上下结构。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9" name="矩形 6"/>
          <p:cNvSpPr/>
          <p:nvPr/>
        </p:nvSpPr>
        <p:spPr>
          <a:xfrm>
            <a:off x="836613" y="2239963"/>
            <a:ext cx="1439863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要点：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0" name="矩形 7"/>
          <p:cNvSpPr/>
          <p:nvPr/>
        </p:nvSpPr>
        <p:spPr>
          <a:xfrm>
            <a:off x="1835150" y="2284413"/>
            <a:ext cx="7705725" cy="11334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苍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仓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仑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茫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要注意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一定被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覆盖住。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1" name="矩形 8"/>
          <p:cNvSpPr/>
          <p:nvPr/>
        </p:nvSpPr>
        <p:spPr>
          <a:xfrm>
            <a:off x="788988" y="3387725"/>
            <a:ext cx="2093913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同音字区分：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2" name="矩形 9"/>
          <p:cNvSpPr/>
          <p:nvPr/>
        </p:nvSpPr>
        <p:spPr>
          <a:xfrm>
            <a:off x="3427413" y="3378200"/>
            <a:ext cx="957263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茫然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3" name="矩形 10"/>
          <p:cNvSpPr/>
          <p:nvPr/>
        </p:nvSpPr>
        <p:spPr>
          <a:xfrm>
            <a:off x="3427413" y="3844925"/>
            <a:ext cx="957263" cy="5715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帮忙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4" name="矩形 11"/>
          <p:cNvSpPr/>
          <p:nvPr/>
        </p:nvSpPr>
        <p:spPr>
          <a:xfrm>
            <a:off x="3413125" y="4281488"/>
            <a:ext cx="957263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光芒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5" name="左大括号 12"/>
          <p:cNvSpPr/>
          <p:nvPr/>
        </p:nvSpPr>
        <p:spPr>
          <a:xfrm>
            <a:off x="3074988" y="3509963"/>
            <a:ext cx="307975" cy="1241425"/>
          </a:xfrm>
          <a:prstGeom prst="leftBrace">
            <a:avLst>
              <a:gd name="adj1" fmla="val 35401"/>
              <a:gd name="adj2" fmla="val 50824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/>
          </a:p>
        </p:txBody>
      </p:sp>
      <p:sp>
        <p:nvSpPr>
          <p:cNvPr id="52236" name="矩形 13"/>
          <p:cNvSpPr/>
          <p:nvPr/>
        </p:nvSpPr>
        <p:spPr>
          <a:xfrm>
            <a:off x="788988" y="3967163"/>
            <a:ext cx="2093913" cy="6524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茫  忙  芒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2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522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5"/>
                  </p:tgtEl>
                </p:cond>
              </p:nextCondLst>
            </p:seq>
            <p:video>
              <p:cMediaNode vol="80000">
                <p:cTn id="46" fill="hold" display="0">
                  <p:stCondLst>
                    <p:cond delay="indefinite"/>
                  </p:stCondLst>
                </p:cTn>
                <p:tgtEl>
                  <p:spTgt spid="52225"/>
                </p:tgtEl>
              </p:cMediaNode>
            </p:vide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2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1" dur="1" fill="hold"/>
                                        <p:tgtEl>
                                          <p:spTgt spid="522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6"/>
                  </p:tgtEl>
                </p:cond>
              </p:nextCondLst>
            </p:seq>
            <p:video>
              <p:cMediaNode vol="80000">
                <p:cTn id="52" fill="hold" display="0">
                  <p:stCondLst>
                    <p:cond delay="indefinite"/>
                  </p:stCondLst>
                </p:cTn>
                <p:tgtEl>
                  <p:spTgt spid="52226"/>
                </p:tgtEl>
              </p:cMediaNode>
            </p:video>
          </p:childTnLst>
        </p:cTn>
      </p:par>
    </p:tnLst>
    <p:bldLst>
      <p:bldP spid="52227" grpId="0"/>
      <p:bldP spid="52228" grpId="0"/>
      <p:bldP spid="52229" grpId="0"/>
      <p:bldP spid="52230" grpId="0"/>
      <p:bldP spid="52231" grpId="0"/>
      <p:bldP spid="52232" grpId="0"/>
      <p:bldP spid="52233" grpId="0"/>
      <p:bldP spid="52234" grpId="0"/>
      <p:bldP spid="52235" grpId="0" animBg="1"/>
      <p:bldP spid="5223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矩形 1"/>
          <p:cNvSpPr/>
          <p:nvPr/>
        </p:nvSpPr>
        <p:spPr>
          <a:xfrm>
            <a:off x="1908175" y="1419225"/>
            <a:ext cx="5256213" cy="21939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联系生活实际，体会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苍苍、茫茫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形容不同事物时的不同含义。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5297" name="组合 6"/>
          <p:cNvGrpSpPr/>
          <p:nvPr/>
        </p:nvGrpSpPr>
        <p:grpSpPr>
          <a:xfrm>
            <a:off x="-1587" y="0"/>
            <a:ext cx="9144000" cy="5143500"/>
            <a:chOff x="-1563" y="0"/>
            <a:chExt cx="9144000" cy="5143500"/>
          </a:xfrm>
        </p:grpSpPr>
        <p:pic>
          <p:nvPicPr>
            <p:cNvPr id="55298" name="图片 4"/>
            <p:cNvPicPr>
              <a:picLocks noChangeAspect="1"/>
            </p:cNvPicPr>
            <p:nvPr/>
          </p:nvPicPr>
          <p:blipFill>
            <a:blip r:embed="rId1"/>
            <a:srcRect l="18740" t="12007" r="19167" b="20258"/>
            <a:stretch>
              <a:fillRect/>
            </a:stretch>
          </p:blipFill>
          <p:spPr>
            <a:xfrm>
              <a:off x="-1563" y="0"/>
              <a:ext cx="9144000" cy="51435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5299" name="矩形 5"/>
            <p:cNvSpPr/>
            <p:nvPr/>
          </p:nvSpPr>
          <p:spPr>
            <a:xfrm>
              <a:off x="107975" y="123825"/>
              <a:ext cx="5543549" cy="709613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just" eaLnBrk="1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天苍苍</a:t>
              </a:r>
              <a:r>
                <a:rPr lang="en-US" altLang="zh-CN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天空蓝蓝的。</a:t>
              </a:r>
              <a:endPara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300" name="组合 22"/>
          <p:cNvGrpSpPr/>
          <p:nvPr/>
        </p:nvGrpSpPr>
        <p:grpSpPr>
          <a:xfrm>
            <a:off x="0" y="0"/>
            <a:ext cx="9144000" cy="5143500"/>
            <a:chOff x="-1" y="0"/>
            <a:chExt cx="9144001" cy="5143500"/>
          </a:xfrm>
        </p:grpSpPr>
        <p:pic>
          <p:nvPicPr>
            <p:cNvPr id="55301" name="图片 23"/>
            <p:cNvPicPr>
              <a:picLocks noChangeAspect="1"/>
            </p:cNvPicPr>
            <p:nvPr/>
          </p:nvPicPr>
          <p:blipFill>
            <a:blip r:embed="rId2"/>
            <a:srcRect l="64" t="6015" r="64" b="25684"/>
            <a:stretch>
              <a:fillRect/>
            </a:stretch>
          </p:blipFill>
          <p:spPr>
            <a:xfrm>
              <a:off x="-1" y="0"/>
              <a:ext cx="9144001" cy="51435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5302" name="矩形 24"/>
            <p:cNvSpPr/>
            <p:nvPr/>
          </p:nvSpPr>
          <p:spPr>
            <a:xfrm>
              <a:off x="107949" y="123825"/>
              <a:ext cx="5976939" cy="709613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just" eaLnBrk="1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白发苍苍</a:t>
              </a:r>
              <a:r>
                <a:rPr lang="en-US" altLang="zh-CN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头发白白的。</a:t>
              </a:r>
              <a:endPara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303" name="组合 25"/>
          <p:cNvGrpSpPr/>
          <p:nvPr/>
        </p:nvGrpSpPr>
        <p:grpSpPr>
          <a:xfrm>
            <a:off x="0" y="0"/>
            <a:ext cx="9467850" cy="5143500"/>
            <a:chOff x="0" y="0"/>
            <a:chExt cx="9468544" cy="5143500"/>
          </a:xfrm>
        </p:grpSpPr>
        <p:pic>
          <p:nvPicPr>
            <p:cNvPr id="55304" name="图片 26"/>
            <p:cNvPicPr>
              <a:picLocks noChangeAspect="1"/>
            </p:cNvPicPr>
            <p:nvPr/>
          </p:nvPicPr>
          <p:blipFill>
            <a:blip r:embed="rId3"/>
            <a:srcRect l="3824" t="10117" r="3807" b="11752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5305" name="矩形 27"/>
            <p:cNvSpPr/>
            <p:nvPr/>
          </p:nvSpPr>
          <p:spPr>
            <a:xfrm>
              <a:off x="3491169" y="4300538"/>
              <a:ext cx="5977375" cy="709612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just" eaLnBrk="1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松柏苍苍</a:t>
              </a:r>
              <a:r>
                <a:rPr lang="en-US" altLang="zh-CN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松柏绿绿的。</a:t>
              </a:r>
              <a:endPara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306" name="组合 28"/>
          <p:cNvGrpSpPr/>
          <p:nvPr/>
        </p:nvGrpSpPr>
        <p:grpSpPr>
          <a:xfrm>
            <a:off x="0" y="0"/>
            <a:ext cx="9144000" cy="5130800"/>
            <a:chOff x="0" y="0"/>
            <a:chExt cx="9144000" cy="5131296"/>
          </a:xfrm>
        </p:grpSpPr>
        <p:pic>
          <p:nvPicPr>
            <p:cNvPr id="55307" name="图片 29"/>
            <p:cNvPicPr>
              <a:picLocks noChangeAspect="1"/>
            </p:cNvPicPr>
            <p:nvPr/>
          </p:nvPicPr>
          <p:blipFill>
            <a:blip r:embed="rId4"/>
            <a:srcRect t="6120" r="1472" b="14896"/>
            <a:stretch>
              <a:fillRect/>
            </a:stretch>
          </p:blipFill>
          <p:spPr>
            <a:xfrm>
              <a:off x="0" y="0"/>
              <a:ext cx="9144000" cy="513129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5308" name="矩形 30"/>
            <p:cNvSpPr/>
            <p:nvPr/>
          </p:nvSpPr>
          <p:spPr>
            <a:xfrm>
              <a:off x="179388" y="123837"/>
              <a:ext cx="5984875" cy="709682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just" eaLnBrk="1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野茫茫</a:t>
              </a:r>
              <a:r>
                <a:rPr lang="en-US" altLang="zh-CN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原野无边无际。</a:t>
              </a:r>
              <a:endPara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309" name="组合 31"/>
          <p:cNvGrpSpPr/>
          <p:nvPr/>
        </p:nvGrpSpPr>
        <p:grpSpPr>
          <a:xfrm>
            <a:off x="0" y="-6350"/>
            <a:ext cx="9144000" cy="5143500"/>
            <a:chOff x="0" y="0"/>
            <a:chExt cx="9144000" cy="5143500"/>
          </a:xfrm>
        </p:grpSpPr>
        <p:pic>
          <p:nvPicPr>
            <p:cNvPr id="55310" name="图片 32"/>
            <p:cNvPicPr>
              <a:picLocks noChangeAspect="1"/>
            </p:cNvPicPr>
            <p:nvPr/>
          </p:nvPicPr>
          <p:blipFill>
            <a:blip r:embed="rId5"/>
            <a:srcRect l="3816" t="3816" r="3816" b="3816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5311" name="矩形 33"/>
            <p:cNvSpPr/>
            <p:nvPr/>
          </p:nvSpPr>
          <p:spPr>
            <a:xfrm>
              <a:off x="179388" y="123825"/>
              <a:ext cx="5984875" cy="709613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just" eaLnBrk="1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大海茫茫</a:t>
              </a:r>
              <a:r>
                <a:rPr lang="en-US" altLang="zh-CN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大海无边无际。</a:t>
              </a:r>
              <a:endPara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312" name="组合 34"/>
          <p:cNvGrpSpPr/>
          <p:nvPr/>
        </p:nvGrpSpPr>
        <p:grpSpPr>
          <a:xfrm>
            <a:off x="-3175" y="-12700"/>
            <a:ext cx="9144000" cy="5143500"/>
            <a:chOff x="0" y="0"/>
            <a:chExt cx="9144000" cy="5143500"/>
          </a:xfrm>
        </p:grpSpPr>
        <p:pic>
          <p:nvPicPr>
            <p:cNvPr id="55313" name="图片 35"/>
            <p:cNvPicPr>
              <a:picLocks noChangeAspect="1"/>
            </p:cNvPicPr>
            <p:nvPr/>
          </p:nvPicPr>
          <p:blipFill>
            <a:blip r:embed="rId6"/>
            <a:srcRect l="3349" t="15012" r="3349" b="15012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5314" name="矩形 36"/>
            <p:cNvSpPr/>
            <p:nvPr/>
          </p:nvSpPr>
          <p:spPr>
            <a:xfrm>
              <a:off x="179388" y="123825"/>
              <a:ext cx="7705725" cy="709613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just" eaLnBrk="1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云海茫茫</a:t>
              </a:r>
              <a:r>
                <a:rPr lang="en-US" altLang="zh-CN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6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云雾浓厚看不清楚。</a:t>
              </a:r>
              <a:endPara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文本框 3"/>
          <p:cNvSpPr txBox="1"/>
          <p:nvPr/>
        </p:nvSpPr>
        <p:spPr>
          <a:xfrm>
            <a:off x="2771775" y="411163"/>
            <a:ext cx="42481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风吹草低见牛羊。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2" name="矩形 4"/>
          <p:cNvSpPr/>
          <p:nvPr/>
        </p:nvSpPr>
        <p:spPr>
          <a:xfrm>
            <a:off x="1476375" y="1071563"/>
            <a:ext cx="6437313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你从表示动作的词中感受到什么？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3" name="文本框 5"/>
          <p:cNvSpPr txBox="1"/>
          <p:nvPr/>
        </p:nvSpPr>
        <p:spPr>
          <a:xfrm>
            <a:off x="1203325" y="1738313"/>
            <a:ext cx="6996113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草很高，很茂盛，牛羊成群，草原很富饶。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4" name="文本框 6"/>
          <p:cNvSpPr txBox="1"/>
          <p:nvPr/>
        </p:nvSpPr>
        <p:spPr>
          <a:xfrm>
            <a:off x="838200" y="2316163"/>
            <a:ext cx="746760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听音乐，闭眼想象，用自己的话说说诗歌中描绘的美景。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6325" name="美丽的草原我的家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5435600" y="307657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563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325"/>
                </p:tgtEl>
              </p:cMediaNode>
            </p:audio>
          </p:childTnLst>
        </p:cTn>
      </p:par>
    </p:tnLst>
    <p:bldLst>
      <p:bldP spid="56321" grpId="0"/>
      <p:bldP spid="56322" grpId="0"/>
      <p:bldP spid="56323" grpId="0"/>
      <p:bldP spid="5632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文本框 7"/>
          <p:cNvSpPr txBox="1">
            <a:spLocks noChangeArrowheads="1"/>
          </p:cNvSpPr>
          <p:nvPr/>
        </p:nvSpPr>
        <p:spPr bwMode="auto">
          <a:xfrm>
            <a:off x="3635375" y="166688"/>
            <a:ext cx="1873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32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3200" b="1">
              <a:solidFill>
                <a:srgbClr val="7F6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7346" name="阴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612900" y="1049338"/>
            <a:ext cx="1003300" cy="966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7347" name="似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87663" y="1049338"/>
            <a:ext cx="1004887" cy="966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7348" name="野.mp4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78300" y="1049338"/>
            <a:ext cx="1003300" cy="966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7349" name="苍.mp4">
            <a:hlinkClick r:id="" action="ppaction://media"/>
          </p:cNvPr>
          <p:cNvPicPr>
            <a:picLocks noRot="1"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467350" y="1044575"/>
            <a:ext cx="1003300" cy="965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7350" name="茫.mp4">
            <a:hlinkClick r:id="" action="ppaction://media"/>
          </p:cNvPr>
          <p:cNvPicPr>
            <a:picLocks noRot="1"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link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743700" y="1044575"/>
            <a:ext cx="1003300" cy="981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7351" name="矩形: 圆角 12"/>
          <p:cNvSpPr/>
          <p:nvPr/>
        </p:nvSpPr>
        <p:spPr>
          <a:xfrm>
            <a:off x="1476375" y="933450"/>
            <a:ext cx="3841750" cy="1211263"/>
          </a:xfrm>
          <a:prstGeom prst="roundRect">
            <a:avLst/>
          </a:prstGeom>
          <a:noFill/>
          <a:ln w="28575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7352" name="矩形: 圆角 13"/>
          <p:cNvSpPr/>
          <p:nvPr/>
        </p:nvSpPr>
        <p:spPr>
          <a:xfrm>
            <a:off x="5340350" y="939800"/>
            <a:ext cx="2536825" cy="1211263"/>
          </a:xfrm>
          <a:prstGeom prst="roundRect">
            <a:avLst/>
          </a:prstGeom>
          <a:noFill/>
          <a:ln w="28575">
            <a:solidFill>
              <a:srgbClr val="F498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7353" name="组合 17"/>
          <p:cNvGrpSpPr/>
          <p:nvPr/>
        </p:nvGrpSpPr>
        <p:grpSpPr>
          <a:xfrm>
            <a:off x="2405063" y="2251075"/>
            <a:ext cx="1944687" cy="523875"/>
            <a:chOff x="1959708" y="2756658"/>
            <a:chExt cx="1944897" cy="523220"/>
          </a:xfrm>
        </p:grpSpPr>
        <p:sp>
          <p:nvSpPr>
            <p:cNvPr id="57354" name="矩形: 圆角 14"/>
            <p:cNvSpPr/>
            <p:nvPr/>
          </p:nvSpPr>
          <p:spPr>
            <a:xfrm>
              <a:off x="1959708" y="2763000"/>
              <a:ext cx="1751201" cy="51687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5D5A7"/>
                </a:gs>
                <a:gs pos="50000">
                  <a:srgbClr val="AACE99"/>
                </a:gs>
                <a:gs pos="100000">
                  <a:srgbClr val="9CCA86"/>
                </a:gs>
              </a:gsLst>
              <a:lin ang="5400000"/>
            </a:gradFill>
            <a:ln w="6350">
              <a:solidFill>
                <a:srgbClr val="70AD47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7355" name="文本框 7"/>
            <p:cNvSpPr txBox="1"/>
            <p:nvPr/>
          </p:nvSpPr>
          <p:spPr>
            <a:xfrm>
              <a:off x="2031355" y="2756658"/>
              <a:ext cx="1873250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左右结构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7356" name="组合 21"/>
          <p:cNvGrpSpPr/>
          <p:nvPr/>
        </p:nvGrpSpPr>
        <p:grpSpPr>
          <a:xfrm>
            <a:off x="5003800" y="2251075"/>
            <a:ext cx="1873250" cy="523875"/>
            <a:chOff x="5004048" y="2251578"/>
            <a:chExt cx="1873250" cy="523220"/>
          </a:xfrm>
        </p:grpSpPr>
        <p:sp>
          <p:nvSpPr>
            <p:cNvPr id="57357" name="矩形: 圆角 15"/>
            <p:cNvSpPr/>
            <p:nvPr/>
          </p:nvSpPr>
          <p:spPr>
            <a:xfrm>
              <a:off x="5010398" y="2257920"/>
              <a:ext cx="1630363" cy="51687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7358" name="文本框 7"/>
            <p:cNvSpPr txBox="1"/>
            <p:nvPr/>
          </p:nvSpPr>
          <p:spPr>
            <a:xfrm>
              <a:off x="5004048" y="2251578"/>
              <a:ext cx="1873250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上下结构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7359" name="文本框 7"/>
          <p:cNvSpPr txBox="1"/>
          <p:nvPr/>
        </p:nvSpPr>
        <p:spPr>
          <a:xfrm>
            <a:off x="317500" y="2901950"/>
            <a:ext cx="8569325" cy="1262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1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苍、茫：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窄、扁，两个字高度相同。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苍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宽、大，横折钩的钩在竖中线上，竖弯钩不出捺的范围。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茫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注意点的位置，竖折的竖段在竖中线上。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60" name="文本框 7"/>
          <p:cNvSpPr txBox="1"/>
          <p:nvPr/>
        </p:nvSpPr>
        <p:spPr>
          <a:xfrm>
            <a:off x="395288" y="4175125"/>
            <a:ext cx="6408737" cy="449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1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野：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注意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最后一笔横变为提。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73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573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6"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57346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73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573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7"/>
                  </p:tgtEl>
                </p:cond>
              </p:nextCondLst>
            </p:seq>
            <p:video>
              <p:cMediaNode vol="80000">
                <p:cTn id="46" fill="hold" display="0">
                  <p:stCondLst>
                    <p:cond delay="indefinite"/>
                  </p:stCondLst>
                </p:cTn>
                <p:tgtEl>
                  <p:spTgt spid="57347"/>
                </p:tgtEl>
              </p:cMediaNode>
            </p:vide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7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1" dur="1" fill="hold"/>
                                        <p:tgtEl>
                                          <p:spTgt spid="573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8"/>
                  </p:tgtEl>
                </p:cond>
              </p:nextCondLst>
            </p:seq>
            <p:video>
              <p:cMediaNode vol="80000">
                <p:cTn id="52" fill="hold" display="0">
                  <p:stCondLst>
                    <p:cond delay="indefinite"/>
                  </p:stCondLst>
                </p:cTn>
                <p:tgtEl>
                  <p:spTgt spid="57348"/>
                </p:tgtEl>
              </p:cMediaNode>
            </p:vide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73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7" dur="1" fill="hold"/>
                                        <p:tgtEl>
                                          <p:spTgt spid="573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9"/>
                  </p:tgtEl>
                </p:cond>
              </p:nextCondLst>
            </p:seq>
            <p:video>
              <p:cMediaNode vol="80000">
                <p:cTn id="58" fill="hold" display="0">
                  <p:stCondLst>
                    <p:cond delay="indefinite"/>
                  </p:stCondLst>
                </p:cTn>
                <p:tgtEl>
                  <p:spTgt spid="57349"/>
                </p:tgtEl>
              </p:cMediaNode>
            </p:vide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73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573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0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57350"/>
                </p:tgtEl>
              </p:cMediaNode>
            </p:video>
          </p:childTnLst>
        </p:cTn>
      </p:par>
    </p:tnLst>
    <p:bldLst>
      <p:bldP spid="57351" grpId="0" animBg="1"/>
      <p:bldP spid="57352" grpId="0" animBg="1"/>
      <p:bldP spid="57359" grpId="0"/>
      <p:bldP spid="5736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矩形 1"/>
          <p:cNvSpPr/>
          <p:nvPr/>
        </p:nvSpPr>
        <p:spPr>
          <a:xfrm>
            <a:off x="1403350" y="1203325"/>
            <a:ext cx="6438900" cy="21510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诵读古诗，进一步感受草原的美，体会敕勒族牧民对自己家园的热爱。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8370" name="美丽的草原我的家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787900" y="27511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83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70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9393" name="组合 5"/>
          <p:cNvGrpSpPr/>
          <p:nvPr/>
        </p:nvGrpSpPr>
        <p:grpSpPr>
          <a:xfrm>
            <a:off x="3316288" y="123825"/>
            <a:ext cx="2511425" cy="688975"/>
            <a:chOff x="-2999" y="195484"/>
            <a:chExt cx="2512856" cy="689828"/>
          </a:xfrm>
        </p:grpSpPr>
        <p:sp>
          <p:nvSpPr>
            <p:cNvPr id="59394" name="矩形 13"/>
            <p:cNvSpPr/>
            <p:nvPr/>
          </p:nvSpPr>
          <p:spPr>
            <a:xfrm rot="16200000">
              <a:off x="908515" y="-716030"/>
              <a:ext cx="689828" cy="251285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pic>
          <p:nvPicPr>
            <p:cNvPr id="59395" name="图片 7"/>
            <p:cNvPicPr>
              <a:picLocks noChangeAspect="1"/>
            </p:cNvPicPr>
            <p:nvPr/>
          </p:nvPicPr>
          <p:blipFill>
            <a:blip r:embed="rId1"/>
            <a:srcRect l="8000" t="16402" r="6601" b="62602"/>
            <a:stretch>
              <a:fillRect/>
            </a:stretch>
          </p:blipFill>
          <p:spPr>
            <a:xfrm>
              <a:off x="30521" y="195484"/>
              <a:ext cx="2445810" cy="6713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59396" name="文本框 3"/>
          <p:cNvSpPr txBox="1"/>
          <p:nvPr/>
        </p:nvSpPr>
        <p:spPr>
          <a:xfrm>
            <a:off x="3779838" y="987425"/>
            <a:ext cx="16557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敕勒歌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7" name="新月形 2"/>
          <p:cNvSpPr/>
          <p:nvPr/>
        </p:nvSpPr>
        <p:spPr>
          <a:xfrm>
            <a:off x="2449513" y="3073400"/>
            <a:ext cx="215900" cy="1152525"/>
          </a:xfrm>
          <a:prstGeom prst="moon">
            <a:avLst>
              <a:gd name="adj" fmla="val 52097"/>
            </a:avLst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9398" name="新月形 4"/>
          <p:cNvSpPr/>
          <p:nvPr/>
        </p:nvSpPr>
        <p:spPr>
          <a:xfrm flipH="1">
            <a:off x="5326063" y="1639888"/>
            <a:ext cx="619125" cy="2879725"/>
          </a:xfrm>
          <a:prstGeom prst="moon">
            <a:avLst>
              <a:gd name="adj" fmla="val 14421"/>
            </a:avLst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9399" name="文本框 7"/>
          <p:cNvSpPr txBox="1"/>
          <p:nvPr/>
        </p:nvSpPr>
        <p:spPr>
          <a:xfrm>
            <a:off x="1211263" y="1957388"/>
            <a:ext cx="4438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位置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阴山下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400" name="文本框 8"/>
          <p:cNvSpPr txBox="1"/>
          <p:nvPr/>
        </p:nvSpPr>
        <p:spPr>
          <a:xfrm>
            <a:off x="1208088" y="3355975"/>
            <a:ext cx="1366837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景色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401" name="文本框 9"/>
          <p:cNvSpPr txBox="1"/>
          <p:nvPr/>
        </p:nvSpPr>
        <p:spPr>
          <a:xfrm>
            <a:off x="2601913" y="2868613"/>
            <a:ext cx="163036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天苍苍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402" name="文本框 10"/>
          <p:cNvSpPr txBox="1"/>
          <p:nvPr/>
        </p:nvSpPr>
        <p:spPr>
          <a:xfrm>
            <a:off x="2601913" y="3844925"/>
            <a:ext cx="1549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野茫茫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403" name="文本框 11"/>
          <p:cNvSpPr txBox="1"/>
          <p:nvPr/>
        </p:nvSpPr>
        <p:spPr>
          <a:xfrm>
            <a:off x="4151313" y="2868613"/>
            <a:ext cx="163036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似穹庐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404" name="文本框 12"/>
          <p:cNvSpPr txBox="1"/>
          <p:nvPr/>
        </p:nvSpPr>
        <p:spPr>
          <a:xfrm>
            <a:off x="4160838" y="3814763"/>
            <a:ext cx="15478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见牛羊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405" name="文本框 13"/>
          <p:cNvSpPr txBox="1"/>
          <p:nvPr/>
        </p:nvSpPr>
        <p:spPr>
          <a:xfrm>
            <a:off x="6069013" y="2360613"/>
            <a:ext cx="1938337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苍茫辽阔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壮丽富饶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406" name="文本框 3"/>
          <p:cNvSpPr txBox="1">
            <a:spLocks noChangeArrowheads="1"/>
          </p:cNvSpPr>
          <p:nvPr/>
        </p:nvSpPr>
        <p:spPr bwMode="auto">
          <a:xfrm>
            <a:off x="3702050" y="171450"/>
            <a:ext cx="2151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32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7F6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7" grpId="0" animBg="1"/>
      <p:bldP spid="59398" grpId="0" animBg="1"/>
      <p:bldP spid="59399" grpId="0"/>
      <p:bldP spid="59400" grpId="0"/>
      <p:bldP spid="59401" grpId="0"/>
      <p:bldP spid="59402" grpId="0"/>
      <p:bldP spid="59403" grpId="0"/>
      <p:bldP spid="59404" grpId="0"/>
      <p:bldP spid="5940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2"/>
          <p:cNvPicPr>
            <a:picLocks noChangeAspect="1"/>
          </p:cNvPicPr>
          <p:nvPr/>
        </p:nvPicPr>
        <p:blipFill>
          <a:blip r:embed="rId1"/>
          <a:srcRect t="6777" r="2051" b="1057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5362" name="组合 1"/>
          <p:cNvGrpSpPr/>
          <p:nvPr/>
        </p:nvGrpSpPr>
        <p:grpSpPr>
          <a:xfrm>
            <a:off x="6629400" y="158750"/>
            <a:ext cx="2232025" cy="4902200"/>
            <a:chOff x="6629486" y="158899"/>
            <a:chExt cx="2232248" cy="4902423"/>
          </a:xfrm>
        </p:grpSpPr>
        <p:sp>
          <p:nvSpPr>
            <p:cNvPr id="15363" name="矩形: 圆角 2"/>
            <p:cNvSpPr/>
            <p:nvPr/>
          </p:nvSpPr>
          <p:spPr>
            <a:xfrm>
              <a:off x="6629486" y="158899"/>
              <a:ext cx="2232248" cy="4754779"/>
            </a:xfrm>
            <a:prstGeom prst="roundRect">
              <a:avLst/>
            </a:prstGeom>
            <a:solidFill>
              <a:srgbClr val="FFFFFF">
                <a:alpha val="6117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5364" name="文本框 3"/>
            <p:cNvSpPr txBox="1"/>
            <p:nvPr/>
          </p:nvSpPr>
          <p:spPr>
            <a:xfrm>
              <a:off x="7993007" y="235098"/>
              <a:ext cx="677108" cy="33845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两岸猿声啼不住，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65" name="文本框 4"/>
            <p:cNvSpPr txBox="1"/>
            <p:nvPr/>
          </p:nvSpPr>
          <p:spPr>
            <a:xfrm>
              <a:off x="7407056" y="627534"/>
              <a:ext cx="677108" cy="33829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轻舟已过万重山。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66" name="文本框 5"/>
            <p:cNvSpPr txBox="1"/>
            <p:nvPr/>
          </p:nvSpPr>
          <p:spPr>
            <a:xfrm>
              <a:off x="6810763" y="1207146"/>
              <a:ext cx="677108" cy="385417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早发白帝城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5" name="组合 4"/>
          <p:cNvGrpSpPr/>
          <p:nvPr/>
        </p:nvGrpSpPr>
        <p:grpSpPr>
          <a:xfrm>
            <a:off x="0" y="0"/>
            <a:ext cx="9177338" cy="5143500"/>
            <a:chOff x="0" y="0"/>
            <a:chExt cx="9177338" cy="5143500"/>
          </a:xfrm>
        </p:grpSpPr>
        <p:pic>
          <p:nvPicPr>
            <p:cNvPr id="16386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9177338" cy="51435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6387" name="矩形: 圆角 32"/>
            <p:cNvSpPr/>
            <p:nvPr/>
          </p:nvSpPr>
          <p:spPr>
            <a:xfrm>
              <a:off x="266700" y="114300"/>
              <a:ext cx="8610600" cy="4964113"/>
            </a:xfrm>
            <a:prstGeom prst="roundRect">
              <a:avLst/>
            </a:prstGeom>
            <a:solidFill>
              <a:srgbClr val="FFFFFF">
                <a:alpha val="6117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6388" name="矩形 6"/>
          <p:cNvSpPr/>
          <p:nvPr/>
        </p:nvSpPr>
        <p:spPr>
          <a:xfrm>
            <a:off x="2867025" y="1738313"/>
            <a:ext cx="3436938" cy="7334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0">
                <a:solidFill>
                  <a:srgbClr val="000000"/>
                </a:solidFill>
                <a:latin typeface="宋体" panose="02010600030101010101" pitchFamily="2" charset="-122"/>
              </a:rPr>
              <a:t>夜 宿 山 寺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389" name="矩形 8"/>
          <p:cNvSpPr/>
          <p:nvPr/>
        </p:nvSpPr>
        <p:spPr>
          <a:xfrm>
            <a:off x="2838450" y="1327150"/>
            <a:ext cx="3278188" cy="52387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2800" b="1" spc="0">
                <a:solidFill>
                  <a:srgbClr val="000000"/>
                </a:solidFill>
                <a:latin typeface="宋体" panose="02010600030101010101" pitchFamily="2" charset="-122"/>
              </a:rPr>
              <a:t>y</a:t>
            </a:r>
            <a:r>
              <a:rPr lang="zh-CN" altLang="en-US" sz="2800" b="1" spc="0">
                <a:solidFill>
                  <a:srgbClr val="000000"/>
                </a:solidFill>
                <a:latin typeface="宋体" panose="02010600030101010101" pitchFamily="2" charset="-122"/>
              </a:rPr>
              <a:t>è</a:t>
            </a:r>
            <a:r>
              <a:rPr lang="zh-CN" altLang="en-US" sz="2800" b="1" spc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800" b="1" spc="0">
                <a:solidFill>
                  <a:srgbClr val="000000"/>
                </a:solidFill>
                <a:latin typeface="宋体" panose="02010600030101010101" pitchFamily="2" charset="-122"/>
              </a:rPr>
              <a:t>s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ù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shān s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ì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390" name="矩形 11"/>
          <p:cNvSpPr/>
          <p:nvPr/>
        </p:nvSpPr>
        <p:spPr>
          <a:xfrm>
            <a:off x="3740150" y="1319213"/>
            <a:ext cx="611188" cy="52387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FF0000"/>
                </a:solidFill>
                <a:latin typeface="宋体" panose="02010600030101010101" pitchFamily="2" charset="-122"/>
              </a:rPr>
              <a:t>s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ù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391" name="矩形 12"/>
          <p:cNvSpPr/>
          <p:nvPr/>
        </p:nvSpPr>
        <p:spPr>
          <a:xfrm>
            <a:off x="5176838" y="1320800"/>
            <a:ext cx="739775" cy="52387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2800" b="1" spc="0">
                <a:solidFill>
                  <a:srgbClr val="FF0000"/>
                </a:solidFill>
                <a:latin typeface="宋体" panose="02010600030101010101" pitchFamily="2" charset="-122"/>
              </a:rPr>
              <a:t>s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ì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6392" name="组合 38"/>
          <p:cNvGrpSpPr/>
          <p:nvPr/>
        </p:nvGrpSpPr>
        <p:grpSpPr>
          <a:xfrm>
            <a:off x="2900363" y="2559050"/>
            <a:ext cx="654050" cy="379413"/>
            <a:chOff x="5534978" y="2571750"/>
            <a:chExt cx="653901" cy="379072"/>
          </a:xfrm>
        </p:grpSpPr>
        <p:cxnSp>
          <p:nvCxnSpPr>
            <p:cNvPr id="16393" name="直接连接符 28"/>
            <p:cNvCxnSpPr/>
            <p:nvPr/>
          </p:nvCxnSpPr>
          <p:spPr>
            <a:xfrm>
              <a:off x="5534978" y="2571750"/>
              <a:ext cx="653901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94" name="直接箭头连接符 33"/>
            <p:cNvCxnSpPr/>
            <p:nvPr/>
          </p:nvCxnSpPr>
          <p:spPr>
            <a:xfrm flipH="1">
              <a:off x="5542913" y="2590783"/>
              <a:ext cx="228548" cy="36003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tailEnd type="triangle"/>
            </a:ln>
          </p:spPr>
        </p:cxnSp>
      </p:grpSp>
      <p:grpSp>
        <p:nvGrpSpPr>
          <p:cNvPr id="16395" name="组合 41"/>
          <p:cNvGrpSpPr/>
          <p:nvPr/>
        </p:nvGrpSpPr>
        <p:grpSpPr>
          <a:xfrm>
            <a:off x="3665538" y="2559050"/>
            <a:ext cx="654050" cy="465138"/>
            <a:chOff x="6300192" y="2571750"/>
            <a:chExt cx="653901" cy="465400"/>
          </a:xfrm>
        </p:grpSpPr>
        <p:cxnSp>
          <p:nvCxnSpPr>
            <p:cNvPr id="16396" name="直接连接符 30"/>
            <p:cNvCxnSpPr/>
            <p:nvPr/>
          </p:nvCxnSpPr>
          <p:spPr>
            <a:xfrm>
              <a:off x="6300192" y="2571750"/>
              <a:ext cx="653901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97" name="直接箭头连接符 35"/>
            <p:cNvCxnSpPr/>
            <p:nvPr/>
          </p:nvCxnSpPr>
          <p:spPr>
            <a:xfrm flipH="1">
              <a:off x="6627143" y="2590811"/>
              <a:ext cx="0" cy="44633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tailEnd type="triangle"/>
            </a:ln>
          </p:spPr>
        </p:cxnSp>
      </p:grpSp>
      <p:grpSp>
        <p:nvGrpSpPr>
          <p:cNvPr id="16398" name="组合 42"/>
          <p:cNvGrpSpPr/>
          <p:nvPr/>
        </p:nvGrpSpPr>
        <p:grpSpPr>
          <a:xfrm>
            <a:off x="4565650" y="2559050"/>
            <a:ext cx="1223963" cy="368300"/>
            <a:chOff x="7200292" y="2571750"/>
            <a:chExt cx="1224136" cy="367467"/>
          </a:xfrm>
        </p:grpSpPr>
        <p:cxnSp>
          <p:nvCxnSpPr>
            <p:cNvPr id="16399" name="直接连接符 31"/>
            <p:cNvCxnSpPr/>
            <p:nvPr/>
          </p:nvCxnSpPr>
          <p:spPr>
            <a:xfrm>
              <a:off x="7200292" y="2571750"/>
              <a:ext cx="1224136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00" name="直接箭头连接符 37"/>
            <p:cNvCxnSpPr/>
            <p:nvPr/>
          </p:nvCxnSpPr>
          <p:spPr>
            <a:xfrm>
              <a:off x="7951286" y="2592341"/>
              <a:ext cx="331834" cy="34687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401" name="文本框 36"/>
          <p:cNvSpPr txBox="1"/>
          <p:nvPr/>
        </p:nvSpPr>
        <p:spPr>
          <a:xfrm>
            <a:off x="1247775" y="2794000"/>
            <a:ext cx="1731963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时间：夜晚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02" name="文本框 39"/>
          <p:cNvSpPr txBox="1"/>
          <p:nvPr/>
        </p:nvSpPr>
        <p:spPr>
          <a:xfrm>
            <a:off x="3349625" y="2954338"/>
            <a:ext cx="1731963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住，过夜，夜里睡觉。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03" name="文本框 40"/>
          <p:cNvSpPr txBox="1"/>
          <p:nvPr/>
        </p:nvSpPr>
        <p:spPr>
          <a:xfrm>
            <a:off x="5584825" y="2801938"/>
            <a:ext cx="24304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地点：山中寺庙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404" name="组合 2"/>
          <p:cNvGrpSpPr/>
          <p:nvPr/>
        </p:nvGrpSpPr>
        <p:grpSpPr>
          <a:xfrm>
            <a:off x="3665538" y="220663"/>
            <a:ext cx="1792287" cy="912812"/>
            <a:chOff x="3752850" y="737195"/>
            <a:chExt cx="1791965" cy="913805"/>
          </a:xfrm>
        </p:grpSpPr>
        <p:sp>
          <p:nvSpPr>
            <p:cNvPr id="16405" name="思想气泡: 云 1"/>
            <p:cNvSpPr/>
            <p:nvPr/>
          </p:nvSpPr>
          <p:spPr>
            <a:xfrm>
              <a:off x="3752850" y="737195"/>
              <a:ext cx="1791965" cy="913805"/>
            </a:xfrm>
            <a:prstGeom prst="cloudCallout">
              <a:avLst>
                <a:gd name="adj1" fmla="val -27741"/>
                <a:gd name="adj2" fmla="val 80222"/>
              </a:avLst>
            </a:prstGeom>
            <a:gradFill rotWithShape="1">
              <a:gsLst>
                <a:gs pos="0">
                  <a:srgbClr val="F7BDA4"/>
                </a:gs>
                <a:gs pos="50000">
                  <a:srgbClr val="F5B195"/>
                </a:gs>
                <a:gs pos="100000">
                  <a:srgbClr val="F8A581"/>
                </a:gs>
              </a:gsLst>
              <a:lin ang="5400000"/>
            </a:gradFill>
            <a:ln w="6350">
              <a:solidFill>
                <a:schemeClr val="accent2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6406" name="文本框 26"/>
            <p:cNvSpPr txBox="1"/>
            <p:nvPr/>
          </p:nvSpPr>
          <p:spPr>
            <a:xfrm>
              <a:off x="3916200" y="859851"/>
              <a:ext cx="146526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平舌音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407" name="矩形 7"/>
          <p:cNvSpPr/>
          <p:nvPr/>
        </p:nvSpPr>
        <p:spPr>
          <a:xfrm>
            <a:off x="5497513" y="4156075"/>
            <a:ext cx="2508250" cy="6048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pc="0">
                <a:solidFill>
                  <a:srgbClr val="000000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3200" b="1" spc="0">
                <a:solidFill>
                  <a:srgbClr val="000000"/>
                </a:solidFill>
                <a:latin typeface="宋体" panose="02010600030101010101" pitchFamily="2" charset="-122"/>
              </a:rPr>
              <a:t>唐</a:t>
            </a:r>
            <a:r>
              <a:rPr lang="en-US" altLang="zh-CN" sz="3200" b="1" spc="0">
                <a:solidFill>
                  <a:srgbClr val="000000"/>
                </a:solidFill>
                <a:latin typeface="宋体" panose="02010600030101010101" pitchFamily="2" charset="-122"/>
              </a:rPr>
              <a:t>] </a:t>
            </a:r>
            <a:r>
              <a:rPr lang="zh-CN" altLang="en-US" sz="3200" b="1" spc="0">
                <a:solidFill>
                  <a:srgbClr val="000000"/>
                </a:solidFill>
                <a:latin typeface="宋体" panose="02010600030101010101" pitchFamily="2" charset="-122"/>
              </a:rPr>
              <a:t>李 白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6408" name="组合 10"/>
          <p:cNvGrpSpPr/>
          <p:nvPr/>
        </p:nvGrpSpPr>
        <p:grpSpPr>
          <a:xfrm>
            <a:off x="1042988" y="3814763"/>
            <a:ext cx="2511425" cy="946150"/>
            <a:chOff x="1043607" y="3814185"/>
            <a:chExt cx="2511277" cy="946225"/>
          </a:xfrm>
        </p:grpSpPr>
        <p:sp>
          <p:nvSpPr>
            <p:cNvPr id="16409" name="对话气泡: 椭圆形 5"/>
            <p:cNvSpPr/>
            <p:nvPr/>
          </p:nvSpPr>
          <p:spPr>
            <a:xfrm>
              <a:off x="1043607" y="3814185"/>
              <a:ext cx="2511277" cy="946225"/>
            </a:xfrm>
            <a:prstGeom prst="wedgeEllipseCallout">
              <a:avLst>
                <a:gd name="adj1" fmla="val 67162"/>
                <a:gd name="adj2" fmla="val -178083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6410" name="文本框 46"/>
            <p:cNvSpPr txBox="1"/>
            <p:nvPr/>
          </p:nvSpPr>
          <p:spPr>
            <a:xfrm>
              <a:off x="1303191" y="3926608"/>
              <a:ext cx="2046213" cy="7078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组词：住宿、留宿、宿舍、寄宿。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0 L 0 -0.07213" ptsTypes="">
                                      <p:cBhvr>
                                        <p:cTn id="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 from="0" to="0">
                                      <p:cBhvr>
                                        <p:cTn id="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 from="0" to="0">
                                      <p:cBhvr>
                                        <p:cTn id="1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 from="0" to="0">
                                      <p:cBhvr>
                                        <p:cTn id="1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 from="0" to="0">
                                      <p:cBhvr>
                                        <p:cTn id="1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0 L 0 -0.07213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 from="0" to="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 from="0" to="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 from="0" to="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 from="0" to="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0" grpId="1"/>
      <p:bldP spid="16391" grpId="0"/>
      <p:bldP spid="16391" grpId="1"/>
      <p:bldP spid="16401" grpId="0"/>
      <p:bldP spid="16402" grpId="0"/>
      <p:bldP spid="164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"/>
          <p:cNvSpPr txBox="1"/>
          <p:nvPr/>
        </p:nvSpPr>
        <p:spPr>
          <a:xfrm>
            <a:off x="1763713" y="411163"/>
            <a:ext cx="43576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你在哪儿见过这个字？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0" name="文本框 64"/>
          <p:cNvSpPr txBox="1"/>
          <p:nvPr/>
        </p:nvSpPr>
        <p:spPr>
          <a:xfrm>
            <a:off x="1093788" y="1554163"/>
            <a:ext cx="811212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寺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1" name="图片 7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6275" y="1287463"/>
            <a:ext cx="2711450" cy="15462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7412" name="文本框 18"/>
          <p:cNvSpPr txBox="1"/>
          <p:nvPr/>
        </p:nvSpPr>
        <p:spPr>
          <a:xfrm>
            <a:off x="946150" y="2922588"/>
            <a:ext cx="7489825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小结：李白在外游玩，晚上借宿在寺庙里。夜深人静，他登上山顶寺庙的高楼，写下了这首诗。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7410" grpId="0"/>
      <p:bldP spid="174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7"/>
          <p:cNvSpPr txBox="1">
            <a:spLocks noChangeArrowheads="1"/>
          </p:cNvSpPr>
          <p:nvPr/>
        </p:nvSpPr>
        <p:spPr bwMode="auto">
          <a:xfrm>
            <a:off x="3635375" y="166688"/>
            <a:ext cx="18732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32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初读古诗</a:t>
            </a:r>
            <a:endParaRPr lang="zh-CN" altLang="en-US" sz="3200" b="1">
              <a:solidFill>
                <a:srgbClr val="7F6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4" name="文本框 2"/>
          <p:cNvSpPr txBox="1"/>
          <p:nvPr/>
        </p:nvSpPr>
        <p:spPr>
          <a:xfrm>
            <a:off x="682625" y="774700"/>
            <a:ext cx="23764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自读要求：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文本框 3"/>
          <p:cNvSpPr txBox="1"/>
          <p:nvPr/>
        </p:nvSpPr>
        <p:spPr>
          <a:xfrm>
            <a:off x="827088" y="1381125"/>
            <a:ext cx="7561262" cy="310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）第一次读：自读古诗，圈画出诗中的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个生字，读准字音。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）第二次读：同桌互读古诗，一人读，一人听，听字音是否读正确，诗句是否读通顺，不正确的互相教一教。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）第三次读：同桌合作读，一人读前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个字，一人读后面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个字，试着读出节奏。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"/>
          <p:cNvSpPr txBox="1"/>
          <p:nvPr/>
        </p:nvSpPr>
        <p:spPr>
          <a:xfrm>
            <a:off x="539750" y="177800"/>
            <a:ext cx="32400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注意易错字音：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8" name="文本框 8"/>
          <p:cNvSpPr txBox="1"/>
          <p:nvPr/>
        </p:nvSpPr>
        <p:spPr>
          <a:xfrm>
            <a:off x="2555875" y="771525"/>
            <a:ext cx="32400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翘舌音、前鼻音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文本框 9"/>
          <p:cNvSpPr txBox="1"/>
          <p:nvPr/>
        </p:nvSpPr>
        <p:spPr>
          <a:xfrm>
            <a:off x="1835150" y="1287463"/>
            <a:ext cx="6840538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带有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这个部件的字，大多都带有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en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的音，如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晨、震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文本框 16"/>
          <p:cNvSpPr txBox="1"/>
          <p:nvPr/>
        </p:nvSpPr>
        <p:spPr>
          <a:xfrm>
            <a:off x="2555875" y="2506663"/>
            <a:ext cx="32416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后鼻音，形声字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文本框 17"/>
          <p:cNvSpPr txBox="1"/>
          <p:nvPr/>
        </p:nvSpPr>
        <p:spPr>
          <a:xfrm>
            <a:off x="1835150" y="2997200"/>
            <a:ext cx="6840538" cy="1816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部首：忄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 eaLnBrk="1" hangingPunct="1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字义：惊动；精神突然受到刺激而紧张或不安。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 eaLnBrk="1" hangingPunct="1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扩词：吃惊、惊吓、惊慌。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62" name="组合 2"/>
          <p:cNvGrpSpPr/>
          <p:nvPr/>
        </p:nvGrpSpPr>
        <p:grpSpPr>
          <a:xfrm>
            <a:off x="574675" y="827088"/>
            <a:ext cx="1054100" cy="1169987"/>
            <a:chOff x="718738" y="989523"/>
            <a:chExt cx="1053949" cy="1169477"/>
          </a:xfrm>
        </p:grpSpPr>
        <p:sp>
          <p:nvSpPr>
            <p:cNvPr id="19463" name="文本框 64"/>
            <p:cNvSpPr txBox="1"/>
            <p:nvPr/>
          </p:nvSpPr>
          <p:spPr>
            <a:xfrm>
              <a:off x="755576" y="1328738"/>
              <a:ext cx="811213" cy="8302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4800" b="1">
                  <a:latin typeface="楷体" panose="02010609060101010101" pitchFamily="49" charset="-122"/>
                  <a:ea typeface="楷体" panose="02010609060101010101" pitchFamily="49" charset="-122"/>
                </a:rPr>
                <a:t>辰</a:t>
              </a:r>
              <a:endParaRPr lang="zh-CN" altLang="en-US" sz="4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64" name="矩形 18"/>
            <p:cNvSpPr/>
            <p:nvPr/>
          </p:nvSpPr>
          <p:spPr>
            <a:xfrm>
              <a:off x="718738" y="989523"/>
              <a:ext cx="1053949" cy="523647"/>
            </a:xfrm>
            <a:prstGeom prst="rect">
              <a:avLst/>
            </a:prstGeom>
            <a:noFill/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/>
              <a:r>
                <a:rPr lang="en-US" altLang="zh-CN" sz="2800" b="1" spc="0">
                  <a:solidFill>
                    <a:srgbClr val="FF0000"/>
                  </a:solidFill>
                  <a:latin typeface="宋体" panose="02010600030101010101" pitchFamily="2" charset="-122"/>
                </a:rPr>
                <a:t>ch</a:t>
              </a:r>
              <a:r>
                <a:rPr lang="en-US" altLang="zh-CN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é</a:t>
              </a:r>
              <a:r>
                <a:rPr lang="en-US" altLang="zh-CN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n</a:t>
              </a:r>
              <a:endPara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9465" name="组合 3"/>
          <p:cNvGrpSpPr/>
          <p:nvPr/>
        </p:nvGrpSpPr>
        <p:grpSpPr>
          <a:xfrm>
            <a:off x="582613" y="2735263"/>
            <a:ext cx="1054100" cy="1225550"/>
            <a:chOff x="726584" y="2897515"/>
            <a:chExt cx="1053949" cy="1224577"/>
          </a:xfrm>
        </p:grpSpPr>
        <p:sp>
          <p:nvSpPr>
            <p:cNvPr id="19466" name="文本框 64"/>
            <p:cNvSpPr txBox="1"/>
            <p:nvPr/>
          </p:nvSpPr>
          <p:spPr>
            <a:xfrm>
              <a:off x="770241" y="3291830"/>
              <a:ext cx="811212" cy="8302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4800" b="1">
                  <a:latin typeface="楷体" panose="02010609060101010101" pitchFamily="49" charset="-122"/>
                  <a:ea typeface="楷体" panose="02010609060101010101" pitchFamily="49" charset="-122"/>
                </a:rPr>
                <a:t>惊</a:t>
              </a:r>
              <a:endParaRPr lang="zh-CN" altLang="en-US" sz="4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67" name="矩形 19"/>
            <p:cNvSpPr/>
            <p:nvPr/>
          </p:nvSpPr>
          <p:spPr>
            <a:xfrm>
              <a:off x="726584" y="2897515"/>
              <a:ext cx="1053949" cy="523459"/>
            </a:xfrm>
            <a:prstGeom prst="rect">
              <a:avLst/>
            </a:prstGeom>
            <a:noFill/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/>
              <a:r>
                <a:rPr lang="en-US" altLang="zh-CN" sz="2800" b="1" spc="0">
                  <a:solidFill>
                    <a:srgbClr val="FF0000"/>
                  </a:solidFill>
                  <a:latin typeface="宋体" panose="02010600030101010101" pitchFamily="2" charset="-122"/>
                </a:rPr>
                <a:t>jīnɡ</a:t>
              </a:r>
              <a:endPara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>
          <a:defRPr sz="3600" b="1" dirty="0">
            <a:latin typeface="+mn-ea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3098</Words>
  <Application>WPS 演示</Application>
  <PresentationFormat>全屏显示(16:9)</PresentationFormat>
  <Paragraphs>470</Paragraphs>
  <Slides>47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62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Times New Roman</vt:lpstr>
      <vt:lpstr>等线</vt:lpstr>
      <vt:lpstr>Arial</vt:lpstr>
      <vt:lpstr>等线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2023-09-25T13:05:21Z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FFF7383E6E6546D08BDBC59CFE2CCF3D_12</vt:lpwstr>
  </property>
</Properties>
</file>