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8" r:id="rId6"/>
    <p:sldId id="259" r:id="rId7"/>
    <p:sldId id="261" r:id="rId8"/>
    <p:sldId id="264" r:id="rId9"/>
    <p:sldId id="266" r:id="rId10"/>
    <p:sldId id="267" r:id="rId11"/>
    <p:sldId id="268" r:id="rId12"/>
    <p:sldId id="269" r:id="rId13"/>
    <p:sldId id="271" r:id="rId14"/>
    <p:sldId id="272" r:id="rId15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-153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hyperlink" Target="http://wangyuqian.tukee.net/detail-13102-11.html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jpeg"/><Relationship Id="rId2" Type="http://schemas.openxmlformats.org/officeDocument/2006/relationships/hyperlink" Target="http://hi.baidu.com/&#33519;&#23570;&#38484;/album/item/f4e077cea0677e1292457eac.html" TargetMode="External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GIF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3"/>
          <p:cNvSpPr/>
          <p:nvPr/>
        </p:nvSpPr>
        <p:spPr>
          <a:xfrm>
            <a:off x="1219200" y="3886200"/>
            <a:ext cx="6400800" cy="533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>
              <a:lnSpc>
                <a:spcPct val="150000"/>
              </a:lnSpc>
            </a:pPr>
            <a:r>
              <a:rPr lang="en-US" altLang="zh-CN" sz="60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Unit 3</a:t>
            </a:r>
            <a:r>
              <a:rPr lang="en-US" altLang="zh-CN" sz="4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 Lesson 18</a:t>
            </a:r>
            <a:br>
              <a:rPr lang="en-US" altLang="zh-CN" sz="4800" b="1" dirty="0">
                <a:solidFill>
                  <a:srgbClr val="FF0066"/>
                </a:solidFill>
                <a:latin typeface="Times New Roman" panose="02020603050405020304" pitchFamily="18" charset="0"/>
              </a:rPr>
            </a:br>
            <a:r>
              <a:rPr lang="en-US" altLang="zh-CN" sz="4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L</a:t>
            </a:r>
            <a:r>
              <a:rPr lang="en-GB" altLang="zh-CN" sz="4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ook at Me!</a:t>
            </a:r>
            <a:br>
              <a:rPr lang="en-GB" altLang="zh-CN" sz="4800" b="1" dirty="0">
                <a:solidFill>
                  <a:srgbClr val="0000FF"/>
                </a:solidFill>
                <a:latin typeface="Times New Roman" panose="02020603050405020304" pitchFamily="18" charset="0"/>
              </a:rPr>
            </a:br>
            <a:endParaRPr lang="en-US" altLang="zh-CN" sz="44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333375"/>
            <a:ext cx="8361362" cy="6276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 Box 3"/>
          <p:cNvSpPr txBox="1"/>
          <p:nvPr/>
        </p:nvSpPr>
        <p:spPr>
          <a:xfrm>
            <a:off x="228600" y="1752600"/>
            <a:ext cx="1728788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latin typeface="Arial" panose="020B0604020202020204" pitchFamily="34" charset="0"/>
              </a:rPr>
              <a:t>morning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11268" name="Text Box 4"/>
          <p:cNvSpPr txBox="1"/>
          <p:nvPr/>
        </p:nvSpPr>
        <p:spPr>
          <a:xfrm>
            <a:off x="7315200" y="1752600"/>
            <a:ext cx="15843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 </a:t>
            </a:r>
            <a:r>
              <a:rPr lang="en-US" altLang="zh-CN" b="1" dirty="0">
                <a:latin typeface="Arial" panose="020B0604020202020204" pitchFamily="34" charset="0"/>
              </a:rPr>
              <a:t>afternoon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11269" name="Rectangle 5"/>
          <p:cNvSpPr/>
          <p:nvPr/>
        </p:nvSpPr>
        <p:spPr>
          <a:xfrm>
            <a:off x="7735888" y="4365625"/>
            <a:ext cx="10477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en-US" altLang="zh-CN" b="1" dirty="0">
                <a:latin typeface="Arial" panose="020B0604020202020204" pitchFamily="34" charset="0"/>
              </a:rPr>
              <a:t>evening</a:t>
            </a:r>
            <a:endParaRPr lang="en-US" altLang="zh-CN" b="1" dirty="0">
              <a:latin typeface="Arial" panose="020B0604020202020204" pitchFamily="34" charset="0"/>
            </a:endParaRPr>
          </a:p>
        </p:txBody>
      </p:sp>
      <p:sp>
        <p:nvSpPr>
          <p:cNvPr id="11270" name="Rectangle 6"/>
          <p:cNvSpPr/>
          <p:nvPr/>
        </p:nvSpPr>
        <p:spPr>
          <a:xfrm>
            <a:off x="2627313" y="5516563"/>
            <a:ext cx="10604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en-US" altLang="zh-CN" dirty="0">
                <a:latin typeface="Arial" panose="020B0604020202020204" pitchFamily="34" charset="0"/>
              </a:rPr>
              <a:t> </a:t>
            </a:r>
            <a:r>
              <a:rPr lang="en-US" altLang="zh-CN" b="1" dirty="0">
                <a:latin typeface="Arial" panose="020B0604020202020204" pitchFamily="34" charset="0"/>
              </a:rPr>
              <a:t>night</a:t>
            </a:r>
            <a:r>
              <a:rPr lang="en-US" altLang="zh-CN" dirty="0">
                <a:latin typeface="Arial" panose="020B0604020202020204" pitchFamily="34" charset="0"/>
              </a:rPr>
              <a:t>    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11271" name="Rectangle 7"/>
          <p:cNvSpPr/>
          <p:nvPr/>
        </p:nvSpPr>
        <p:spPr>
          <a:xfrm>
            <a:off x="6659563" y="5661025"/>
            <a:ext cx="7429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en-US" altLang="zh-CN" b="1" dirty="0">
                <a:latin typeface="Arial" panose="020B0604020202020204" pitchFamily="34" charset="0"/>
              </a:rPr>
              <a:t>night</a:t>
            </a:r>
            <a:endParaRPr lang="en-US" altLang="zh-CN" b="1" dirty="0">
              <a:latin typeface="Arial" panose="020B0604020202020204" pitchFamily="34" charset="0"/>
            </a:endParaRPr>
          </a:p>
        </p:txBody>
      </p:sp>
      <p:sp>
        <p:nvSpPr>
          <p:cNvPr id="11272" name="Rectangle 8"/>
          <p:cNvSpPr/>
          <p:nvPr/>
        </p:nvSpPr>
        <p:spPr>
          <a:xfrm>
            <a:off x="3995738" y="404813"/>
            <a:ext cx="10604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en-US" altLang="zh-CN" dirty="0">
                <a:latin typeface="Arial" panose="020B0604020202020204" pitchFamily="34" charset="0"/>
              </a:rPr>
              <a:t> </a:t>
            </a:r>
            <a:r>
              <a:rPr lang="en-US" altLang="zh-CN" b="1" dirty="0">
                <a:latin typeface="Arial" panose="020B0604020202020204" pitchFamily="34" charset="0"/>
              </a:rPr>
              <a:t>noon</a:t>
            </a:r>
            <a:r>
              <a:rPr lang="en-US" altLang="zh-CN" dirty="0">
                <a:latin typeface="Arial" panose="020B0604020202020204" pitchFamily="34" charset="0"/>
              </a:rPr>
              <a:t>    </a:t>
            </a:r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2"/>
          <p:cNvSpPr txBox="1"/>
          <p:nvPr/>
        </p:nvSpPr>
        <p:spPr>
          <a:xfrm>
            <a:off x="1143000" y="304800"/>
            <a:ext cx="7391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Fun Time:</a:t>
            </a:r>
            <a:r>
              <a:rPr lang="en-US" altLang="zh-CN" sz="4000" b="1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zh-CN" altLang="en-US" sz="4000" b="1" dirty="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rPr>
              <a:t>介绍自己的好朋友</a:t>
            </a:r>
            <a:endParaRPr lang="zh-CN" altLang="en-US" sz="4000" b="1" dirty="0">
              <a:solidFill>
                <a:srgbClr val="00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12291" name="Picture 3" descr="sy_m_1167467395812">
            <a:hlinkClick r:id="rId1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657600"/>
            <a:ext cx="2533650" cy="1900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AutoShape 4"/>
          <p:cNvSpPr/>
          <p:nvPr/>
        </p:nvSpPr>
        <p:spPr>
          <a:xfrm>
            <a:off x="1066800" y="1905000"/>
            <a:ext cx="2971800" cy="838200"/>
          </a:xfrm>
          <a:prstGeom prst="wedgeRoundRectCallout">
            <a:avLst>
              <a:gd name="adj1" fmla="val -46954"/>
              <a:gd name="adj2" fmla="val 128218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2293" name="AutoShape 5"/>
          <p:cNvSpPr/>
          <p:nvPr/>
        </p:nvSpPr>
        <p:spPr>
          <a:xfrm>
            <a:off x="5105400" y="1219200"/>
            <a:ext cx="2590800" cy="1295400"/>
          </a:xfrm>
          <a:prstGeom prst="wedgeRoundRectCallout">
            <a:avLst>
              <a:gd name="adj1" fmla="val 48102"/>
              <a:gd name="adj2" fmla="val 64583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2294" name="Text Box 6"/>
          <p:cNvSpPr txBox="1"/>
          <p:nvPr/>
        </p:nvSpPr>
        <p:spPr>
          <a:xfrm>
            <a:off x="1066800" y="2057400"/>
            <a:ext cx="2971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Good afternoon!</a:t>
            </a:r>
            <a:endParaRPr lang="en-US" altLang="zh-CN" sz="3200" b="1" dirty="0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5" name="Text Box 7"/>
          <p:cNvSpPr txBox="1"/>
          <p:nvPr/>
        </p:nvSpPr>
        <p:spPr>
          <a:xfrm>
            <a:off x="5181600" y="1371600"/>
            <a:ext cx="2667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Good afternoon!</a:t>
            </a:r>
            <a:endParaRPr lang="en-US" altLang="zh-CN" sz="3200" b="1" dirty="0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6" name="AutoShape 8"/>
          <p:cNvSpPr/>
          <p:nvPr/>
        </p:nvSpPr>
        <p:spPr>
          <a:xfrm>
            <a:off x="2057400" y="3048000"/>
            <a:ext cx="2743200" cy="762000"/>
          </a:xfrm>
          <a:prstGeom prst="wedgeRoundRectCallout">
            <a:avLst>
              <a:gd name="adj1" fmla="val -71065"/>
              <a:gd name="adj2" fmla="val -3958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2297" name="Text Box 9"/>
          <p:cNvSpPr txBox="1"/>
          <p:nvPr/>
        </p:nvSpPr>
        <p:spPr>
          <a:xfrm>
            <a:off x="2209800" y="3200400"/>
            <a:ext cx="2362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This is ….</a:t>
            </a:r>
            <a:endParaRPr lang="en-US" altLang="zh-CN" sz="3200" b="1" dirty="0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8" name="AutoShape 10"/>
          <p:cNvSpPr/>
          <p:nvPr/>
        </p:nvSpPr>
        <p:spPr>
          <a:xfrm>
            <a:off x="5181600" y="2743200"/>
            <a:ext cx="2743200" cy="1219200"/>
          </a:xfrm>
          <a:prstGeom prst="wedgeRoundRectCallout">
            <a:avLst>
              <a:gd name="adj1" fmla="val 44560"/>
              <a:gd name="adj2" fmla="val 55208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2299" name="Text Box 11"/>
          <p:cNvSpPr txBox="1"/>
          <p:nvPr/>
        </p:nvSpPr>
        <p:spPr>
          <a:xfrm>
            <a:off x="5257800" y="2895600"/>
            <a:ext cx="2819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Nice to meet you.</a:t>
            </a:r>
            <a:endParaRPr lang="en-US" altLang="zh-CN" sz="3200" b="1" dirty="0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00" name="AutoShape 12"/>
          <p:cNvSpPr/>
          <p:nvPr/>
        </p:nvSpPr>
        <p:spPr>
          <a:xfrm>
            <a:off x="1828800" y="4876800"/>
            <a:ext cx="3276600" cy="1143000"/>
          </a:xfrm>
          <a:prstGeom prst="wedgeRoundRectCallout">
            <a:avLst>
              <a:gd name="adj1" fmla="val -62162"/>
              <a:gd name="adj2" fmla="val -71389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2301" name="Text Box 13"/>
          <p:cNvSpPr txBox="1"/>
          <p:nvPr/>
        </p:nvSpPr>
        <p:spPr>
          <a:xfrm>
            <a:off x="2057400" y="4953000"/>
            <a:ext cx="3429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Nice to meet you, too.</a:t>
            </a:r>
            <a:endParaRPr lang="en-US" altLang="zh-CN" sz="3200" b="1" dirty="0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2302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7050" y="4038600"/>
            <a:ext cx="2266950" cy="26273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2362200" cy="685800"/>
          </a:xfrm>
          <a:solidFill>
            <a:srgbClr val="FF99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 at me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075" name="Text Box 3"/>
          <p:cNvSpPr txBox="1"/>
          <p:nvPr/>
        </p:nvSpPr>
        <p:spPr>
          <a:xfrm>
            <a:off x="533400" y="1752600"/>
            <a:ext cx="6934200" cy="3406775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7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本单元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A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部分的教学重难点有两个：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</a:rPr>
              <a:t>能够运用句型</a:t>
            </a:r>
            <a:r>
              <a:rPr lang="en-US" altLang="zh-CN" sz="3200" b="1" dirty="0">
                <a:latin typeface="宋体" panose="02010600030101010101" pitchFamily="2" charset="-122"/>
              </a:rPr>
              <a:t>This is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宋体" panose="02010600030101010101" pitchFamily="2" charset="-122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</a:rPr>
              <a:t>来介绍人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物，并在具体情景中运用句型：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</a:t>
            </a:r>
            <a:r>
              <a:rPr lang="en-US" altLang="zh-CN" sz="3200" b="1" dirty="0">
                <a:latin typeface="宋体" panose="02010600030101010101" pitchFamily="2" charset="-122"/>
              </a:rPr>
              <a:t>I have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r>
              <a:rPr lang="zh-CN" altLang="en-US" sz="3200" b="1" dirty="0">
                <a:latin typeface="宋体" panose="02010600030101010101" pitchFamily="2" charset="-122"/>
              </a:rPr>
              <a:t>句型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2" descr="6c903b29b4f98bf399250ac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2600" y="990600"/>
            <a:ext cx="7010400" cy="4921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Picture 3" descr="ebd6cfcbd1d2700ebe09e6a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" y="4495800"/>
            <a:ext cx="1587500" cy="190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AutoShape 4"/>
          <p:cNvSpPr/>
          <p:nvPr/>
        </p:nvSpPr>
        <p:spPr>
          <a:xfrm flipH="1">
            <a:off x="1752600" y="152400"/>
            <a:ext cx="6705600" cy="990600"/>
          </a:xfrm>
          <a:prstGeom prst="flowChartMagneticTape">
            <a:avLst/>
          </a:prstGeom>
          <a:solidFill>
            <a:schemeClr val="bg1"/>
          </a:solidFill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4000" b="1" dirty="0">
                <a:latin typeface="Times New Roman" panose="02020603050405020304" pitchFamily="18" charset="0"/>
              </a:rPr>
              <a:t>This </a:t>
            </a:r>
            <a:r>
              <a:rPr lang="en-US" altLang="zh-CN" sz="40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is…</a:t>
            </a:r>
            <a:endParaRPr lang="en-US" altLang="zh-CN" sz="4000" b="1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101" name="Picture 5" descr="slide0020_image0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71600"/>
            <a:ext cx="1752600" cy="2428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3" descr="f4e077cea0677e1292457eac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981200"/>
            <a:ext cx="2540000" cy="304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AutoShape 4"/>
          <p:cNvSpPr/>
          <p:nvPr/>
        </p:nvSpPr>
        <p:spPr>
          <a:xfrm>
            <a:off x="2590800" y="3581400"/>
            <a:ext cx="6553200" cy="990600"/>
          </a:xfrm>
          <a:prstGeom prst="cloudCallout">
            <a:avLst>
              <a:gd name="adj1" fmla="val 39972"/>
              <a:gd name="adj2" fmla="val 112019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I have ten fingers.</a:t>
            </a:r>
            <a:endParaRPr lang="en-US" altLang="zh-CN" sz="32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5" name="Text Box 5"/>
          <p:cNvSpPr txBox="1"/>
          <p:nvPr/>
        </p:nvSpPr>
        <p:spPr>
          <a:xfrm>
            <a:off x="1828800" y="685800"/>
            <a:ext cx="4648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Fun Time</a:t>
            </a:r>
            <a:r>
              <a:rPr lang="en-US" altLang="zh-CN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: </a:t>
            </a: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找朋友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5126" name="AutoShape 6"/>
          <p:cNvSpPr/>
          <p:nvPr/>
        </p:nvSpPr>
        <p:spPr>
          <a:xfrm>
            <a:off x="1981200" y="1676400"/>
            <a:ext cx="5257800" cy="1219200"/>
          </a:xfrm>
          <a:prstGeom prst="cloudCallout">
            <a:avLst>
              <a:gd name="adj1" fmla="val -50634"/>
              <a:gd name="adj2" fmla="val 7252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This is…</a:t>
            </a:r>
            <a:endParaRPr lang="en-US" altLang="zh-CN" sz="32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 Box 3"/>
          <p:cNvSpPr txBox="1"/>
          <p:nvPr/>
        </p:nvSpPr>
        <p:spPr>
          <a:xfrm>
            <a:off x="2974975" y="1524000"/>
            <a:ext cx="475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6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en-US" altLang="zh-CN" sz="44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Let’s</a:t>
            </a:r>
            <a:r>
              <a:rPr lang="en-US" altLang="zh-CN" sz="4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en-US" altLang="zh-CN" sz="44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play a game!</a:t>
            </a:r>
            <a:endParaRPr lang="en-US" altLang="zh-CN" sz="4400" b="1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6148" name="Text Box 4"/>
          <p:cNvSpPr txBox="1"/>
          <p:nvPr/>
        </p:nvSpPr>
        <p:spPr>
          <a:xfrm>
            <a:off x="3048000" y="3429000"/>
            <a:ext cx="4876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 dirty="0">
                <a:solidFill>
                  <a:schemeClr val="accent2"/>
                </a:solidFill>
                <a:latin typeface="Arial" panose="020B0604020202020204" pitchFamily="34" charset="0"/>
              </a:rPr>
              <a:t> </a:t>
            </a:r>
            <a:r>
              <a:rPr lang="en-US" altLang="zh-CN" sz="4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Listen and point!</a:t>
            </a:r>
            <a:endParaRPr lang="en-US" altLang="zh-CN" sz="40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149" name="Picture 5" descr="17.gif (4227 bytes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209800"/>
            <a:ext cx="1895475" cy="2590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/>
          <p:nvPr/>
        </p:nvSpPr>
        <p:spPr>
          <a:xfrm>
            <a:off x="990600" y="990600"/>
            <a:ext cx="2819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en-GB" altLang="zh-CN" sz="4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hand</a:t>
            </a:r>
            <a:endParaRPr lang="en-US" altLang="zh-CN" sz="4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1" name="Rectangle 3"/>
          <p:cNvSpPr/>
          <p:nvPr/>
        </p:nvSpPr>
        <p:spPr>
          <a:xfrm>
            <a:off x="990600" y="2286000"/>
            <a:ext cx="2819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en-GB" altLang="zh-CN" sz="4800" b="1" dirty="0">
                <a:solidFill>
                  <a:srgbClr val="333300"/>
                </a:solidFill>
                <a:latin typeface="Times New Roman" panose="02020603050405020304" pitchFamily="18" charset="0"/>
              </a:rPr>
              <a:t>foot</a:t>
            </a:r>
            <a:endParaRPr lang="en-US" altLang="zh-CN" sz="4800" b="1" dirty="0">
              <a:solidFill>
                <a:srgbClr val="33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2" name="Rectangle 4"/>
          <p:cNvSpPr/>
          <p:nvPr/>
        </p:nvSpPr>
        <p:spPr>
          <a:xfrm>
            <a:off x="990600" y="3657600"/>
            <a:ext cx="2819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en-GB" altLang="zh-CN" sz="4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finger</a:t>
            </a:r>
            <a:endParaRPr lang="en-US" altLang="zh-CN" sz="4800" b="1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3" name="Rectangle 5"/>
          <p:cNvSpPr/>
          <p:nvPr/>
        </p:nvSpPr>
        <p:spPr>
          <a:xfrm>
            <a:off x="4648200" y="1066800"/>
            <a:ext cx="3581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en-GB" altLang="zh-CN" sz="4800" b="1" dirty="0">
                <a:solidFill>
                  <a:srgbClr val="33CC33"/>
                </a:solidFill>
                <a:latin typeface="Times New Roman" panose="02020603050405020304" pitchFamily="18" charset="0"/>
              </a:rPr>
              <a:t>body</a:t>
            </a:r>
            <a:endParaRPr lang="en-US" altLang="zh-CN" sz="4800" b="1" dirty="0">
              <a:solidFill>
                <a:srgbClr val="33CC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4" name="Rectangle 6"/>
          <p:cNvSpPr/>
          <p:nvPr/>
        </p:nvSpPr>
        <p:spPr>
          <a:xfrm>
            <a:off x="5181600" y="2362200"/>
            <a:ext cx="2819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en-GB" altLang="zh-CN" sz="4800" b="1" dirty="0">
                <a:solidFill>
                  <a:srgbClr val="CC6600"/>
                </a:solidFill>
                <a:latin typeface="Times New Roman" panose="02020603050405020304" pitchFamily="18" charset="0"/>
              </a:rPr>
              <a:t>arm</a:t>
            </a:r>
            <a:endParaRPr lang="en-US" altLang="zh-CN" sz="4800" b="1" dirty="0">
              <a:solidFill>
                <a:srgbClr val="CC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5" name="Rectangle 7"/>
          <p:cNvSpPr/>
          <p:nvPr/>
        </p:nvSpPr>
        <p:spPr>
          <a:xfrm>
            <a:off x="4876800" y="3733800"/>
            <a:ext cx="34290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en-GB" altLang="zh-CN" sz="4800" b="1" dirty="0">
                <a:solidFill>
                  <a:srgbClr val="FF6600"/>
                </a:solidFill>
                <a:latin typeface="Times New Roman" panose="02020603050405020304" pitchFamily="18" charset="0"/>
              </a:rPr>
              <a:t>leg</a:t>
            </a:r>
            <a:endParaRPr lang="en-US" altLang="zh-CN" sz="4800" b="1" dirty="0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2" grpId="0"/>
      <p:bldP spid="12293" grpId="0"/>
      <p:bldP spid="12294" grpId="0"/>
      <p:bldP spid="1229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 Box 2"/>
          <p:cNvSpPr txBox="1"/>
          <p:nvPr/>
        </p:nvSpPr>
        <p:spPr>
          <a:xfrm>
            <a:off x="381000" y="2057400"/>
            <a:ext cx="3733800" cy="2784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Hello! I’m …. 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Look at me. 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This is my ….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8195" name="Text Box 3"/>
          <p:cNvSpPr txBox="1"/>
          <p:nvPr/>
        </p:nvSpPr>
        <p:spPr>
          <a:xfrm>
            <a:off x="0" y="228600"/>
            <a:ext cx="5486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b="1" dirty="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rPr>
              <a:t>介绍自己的身体部位</a:t>
            </a:r>
            <a:endParaRPr lang="zh-CN" altLang="en-US" sz="4000" b="1" dirty="0">
              <a:solidFill>
                <a:srgbClr val="00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8196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3988" y="1331913"/>
            <a:ext cx="1216025" cy="5526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4763" y="496888"/>
            <a:ext cx="3678237" cy="6284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 Box 2"/>
          <p:cNvSpPr txBox="1"/>
          <p:nvPr/>
        </p:nvSpPr>
        <p:spPr>
          <a:xfrm>
            <a:off x="1219200" y="1752600"/>
            <a:ext cx="7086600" cy="423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32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Clap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your hands, </a:t>
            </a:r>
            <a:r>
              <a:rPr lang="en-US" altLang="zh-CN" sz="32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clap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en-US" altLang="zh-CN" sz="32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clap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en-US" altLang="zh-CN" sz="32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clap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32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Snap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your fingers, </a:t>
            </a:r>
            <a:r>
              <a:rPr lang="en-US" altLang="zh-CN" sz="32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snap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en-US" altLang="zh-CN" sz="32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snap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en-US" altLang="zh-CN" sz="32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snap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32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Wave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your arms, </a:t>
            </a:r>
            <a:r>
              <a:rPr lang="en-US" altLang="zh-CN" sz="32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wave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en-US" altLang="zh-CN" sz="32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wave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en-US" altLang="zh-CN" sz="32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wave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32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Cross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your legs, </a:t>
            </a:r>
            <a:r>
              <a:rPr lang="en-US" altLang="zh-CN" sz="32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cross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en-US" altLang="zh-CN" sz="32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cross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en-US" altLang="zh-CN" sz="32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cross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32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Shake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your body, </a:t>
            </a:r>
            <a:r>
              <a:rPr lang="en-US" altLang="zh-CN" sz="32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shake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en-US" altLang="zh-CN" sz="32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shake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en-US" altLang="zh-CN" sz="32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shake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Stamp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your foot, </a:t>
            </a:r>
            <a:r>
              <a:rPr lang="en-US" altLang="zh-CN" sz="32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stamp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32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stamp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32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stamp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3200" dirty="0">
                <a:latin typeface="Arial" panose="020B0604020202020204" pitchFamily="34" charset="0"/>
              </a:rPr>
              <a:t> 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  <p:sp>
        <p:nvSpPr>
          <p:cNvPr id="9219" name="Text Box 3"/>
          <p:cNvSpPr txBox="1"/>
          <p:nvPr/>
        </p:nvSpPr>
        <p:spPr>
          <a:xfrm>
            <a:off x="3352800" y="609600"/>
            <a:ext cx="27432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Let’s do</a:t>
            </a:r>
            <a:endParaRPr lang="en-US" altLang="zh-CN" sz="4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type="title"/>
          </p:nvPr>
        </p:nvSpPr>
        <p:spPr>
          <a:xfrm>
            <a:off x="2971800" y="914400"/>
            <a:ext cx="28194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5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 B</a:t>
            </a:r>
            <a:endParaRPr lang="en-US" altLang="zh-CN" sz="50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243" name="Rectangle 3"/>
          <p:cNvSpPr>
            <a:spLocks noGrp="1"/>
          </p:cNvSpPr>
          <p:nvPr>
            <p:ph idx="1"/>
          </p:nvPr>
        </p:nvSpPr>
        <p:spPr>
          <a:xfrm>
            <a:off x="2057400" y="2286000"/>
            <a:ext cx="5943600" cy="3733800"/>
          </a:xfrm>
        </p:spPr>
        <p:txBody>
          <a:bodyPr vert="horz" wrap="square" lIns="91440" tIns="45720" rIns="91440" bIns="45720" anchor="t" anchorCtr="0"/>
          <a:p>
            <a:pPr algn="just" eaLnBrk="1" hangingPunct="1">
              <a:lnSpc>
                <a:spcPct val="150000"/>
              </a:lnSpc>
              <a:buNone/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掌握并熟练运用句型：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algn="just" eaLnBrk="1" hangingPunct="1">
              <a:lnSpc>
                <a:spcPct val="150000"/>
              </a:lnSpc>
              <a:buNone/>
            </a:pPr>
            <a:r>
              <a:rPr lang="en-GB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 afternoon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GB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altLang="zh-CN" sz="3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150000"/>
              </a:lnSpc>
              <a:buNone/>
            </a:pPr>
            <a:r>
              <a:rPr lang="en-GB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Nice to meet you, too.</a:t>
            </a:r>
            <a:r>
              <a:rPr lang="zh-CN" altLang="en-GB" sz="4000" b="1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4000" b="1" dirty="0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734</Words>
  <Application>WPS 演示</Application>
  <PresentationFormat>全屏显示(4:3)</PresentationFormat>
  <Paragraphs>82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Arial</vt:lpstr>
      <vt:lpstr>宋体</vt:lpstr>
      <vt:lpstr>Wingdings</vt:lpstr>
      <vt:lpstr>Times New Roman</vt:lpstr>
      <vt:lpstr>楷体_GB2312</vt:lpstr>
      <vt:lpstr>新宋体</vt:lpstr>
      <vt:lpstr>华文新魏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Look at 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Part B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上帝掷骰子吗</cp:lastModifiedBy>
  <cp:revision>7</cp:revision>
  <dcterms:created xsi:type="dcterms:W3CDTF">2023-09-30T08:36:00Z</dcterms:created>
  <dcterms:modified xsi:type="dcterms:W3CDTF">2023-09-30T15:51:57Z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4613C2BD72D341ECB076A298A0516BA7_13</vt:lpwstr>
  </property>
  <property fmtid="{D5CDD505-2E9C-101B-9397-08002B2CF9AE}" pid="4" name="KSOProductBuildVer">
    <vt:lpwstr>2052-12.1.0.15374</vt:lpwstr>
  </property>
</Properties>
</file>