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10"/>
  </p:notesMasterIdLst>
  <p:handoutMasterIdLst>
    <p:handoutMasterId r:id="rId37"/>
  </p:handoutMasterIdLst>
  <p:sldIdLst>
    <p:sldId id="434" r:id="rId4"/>
    <p:sldId id="418" r:id="rId5"/>
    <p:sldId id="435" r:id="rId6"/>
    <p:sldId id="436" r:id="rId7"/>
    <p:sldId id="361" r:id="rId8"/>
    <p:sldId id="419" r:id="rId9"/>
    <p:sldId id="437" r:id="rId11"/>
    <p:sldId id="438" r:id="rId12"/>
    <p:sldId id="439" r:id="rId13"/>
    <p:sldId id="440" r:id="rId14"/>
    <p:sldId id="441" r:id="rId15"/>
    <p:sldId id="442" r:id="rId16"/>
    <p:sldId id="443" r:id="rId17"/>
    <p:sldId id="444" r:id="rId18"/>
    <p:sldId id="449" r:id="rId19"/>
    <p:sldId id="445" r:id="rId20"/>
    <p:sldId id="446" r:id="rId21"/>
    <p:sldId id="450" r:id="rId22"/>
    <p:sldId id="451" r:id="rId23"/>
    <p:sldId id="452" r:id="rId24"/>
    <p:sldId id="453" r:id="rId25"/>
    <p:sldId id="448" r:id="rId26"/>
    <p:sldId id="454" r:id="rId27"/>
    <p:sldId id="455" r:id="rId28"/>
    <p:sldId id="456" r:id="rId29"/>
    <p:sldId id="457" r:id="rId30"/>
    <p:sldId id="458" r:id="rId31"/>
    <p:sldId id="459" r:id="rId32"/>
    <p:sldId id="465" r:id="rId33"/>
    <p:sldId id="460" r:id="rId34"/>
    <p:sldId id="461" r:id="rId35"/>
    <p:sldId id="468" r:id="rId36"/>
  </p:sldIdLst>
  <p:sldSz cx="9144000" cy="5143500"/>
  <p:notesSz cx="6858000" cy="9144000"/>
  <p:custDataLst>
    <p:tags r:id="rId41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98A1F"/>
    <a:srgbClr val="E72D8B"/>
    <a:srgbClr val="FF00FF"/>
    <a:srgbClr val="3592CF"/>
    <a:srgbClr val="44B3BC"/>
    <a:srgbClr val="7ECDF4"/>
    <a:srgbClr val="0033CC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38" d="100"/>
          <a:sy n="138" d="100"/>
        </p:scale>
        <p:origin x="756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8558B3E-0595-479A-9C02-F6170E0C941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0B28BD3-3D60-47A8-92F6-2B5DA8A75AE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C31F8F5-C68A-4094-A935-C83E88E34CD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860C65B-05A3-43C0-8BFB-8823D3228ED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43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Arial" panose="020B0604020202020204" pitchFamily="34" charset="0"/>
              </a:rPr>
            </a:fld>
            <a:endParaRPr lang="zh-CN" altLang="en-US" sz="1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23850" y="-381000"/>
            <a:ext cx="6191250" cy="61928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图片 7"/>
          <p:cNvPicPr>
            <a:picLocks noChangeAspect="1"/>
          </p:cNvPicPr>
          <p:nvPr userDrawn="1"/>
        </p:nvPicPr>
        <p:blipFill>
          <a:blip r:embed="rId2"/>
          <a:srcRect l="7895" t="2618" r="7895" b="311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图片 3"/>
          <p:cNvPicPr>
            <a:picLocks noChangeAspect="1"/>
          </p:cNvPicPr>
          <p:nvPr userDrawn="1"/>
        </p:nvPicPr>
        <p:blipFill>
          <a:blip r:embed="rId2"/>
          <a:srcRect l="17804" t="12502" r="10606" b="15909"/>
          <a:stretch>
            <a:fillRect/>
          </a:stretch>
        </p:blipFill>
        <p:spPr>
          <a:xfrm>
            <a:off x="323850" y="268288"/>
            <a:ext cx="1152525" cy="11509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图片 3"/>
          <p:cNvPicPr>
            <a:picLocks noChangeAspect="1"/>
          </p:cNvPicPr>
          <p:nvPr userDrawn="1"/>
        </p:nvPicPr>
        <p:blipFill>
          <a:blip r:embed="rId2"/>
          <a:srcRect t="20512" r="67522" b="18803"/>
          <a:stretch>
            <a:fillRect/>
          </a:stretch>
        </p:blipFill>
        <p:spPr>
          <a:xfrm>
            <a:off x="6407150" y="0"/>
            <a:ext cx="273685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2.jpeg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4.jpeg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1111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5"/>
          <p:cNvPicPr>
            <a:picLocks noChangeAspect="1"/>
          </p:cNvPicPr>
          <p:nvPr userDrawn="1"/>
        </p:nvPicPr>
        <p:blipFill>
          <a:blip r:embed="rId7"/>
          <a:srcRect l="7895" t="2618" r="7895" b="3110"/>
          <a:stretch>
            <a:fillRect/>
          </a:stretch>
        </p:blipFill>
        <p:spPr>
          <a:xfrm>
            <a:off x="0" y="1111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10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audio" Target="file:///\\pc-2\&#19978;&#35838;&#35838;&#20214;&#27719;&#24635;\&#24453;&#26657;&#23545;\R&#20845;&#35821;&#19979;&#12304;&#25945;&#26696;&#29256;&#12305;\&#31532;&#20116;&#21333;&#20803;\15%20&#34920;&#37324;&#30340;&#29983;&#29289;&#12304;&#25945;&#26696;&#21305;&#37197;&#29256;&#12305;&#25512;&#33616;&#10084;\&#40550;&#40521;.mp3" TargetMode="External"/><Relationship Id="rId8" Type="http://schemas.microsoft.com/office/2007/relationships/media" Target="file:///\\pc-2\&#19978;&#35838;&#35838;&#20214;&#27719;&#24635;\&#24453;&#26657;&#23545;\R&#20845;&#35821;&#19979;&#12304;&#25945;&#26696;&#29256;&#12305;\&#31532;&#20116;&#21333;&#20803;\15%20&#34920;&#37324;&#30340;&#29983;&#29289;&#12304;&#25945;&#26696;&#21305;&#37197;&#29256;&#12305;&#25512;&#33616;&#10084;\&#40493;&#23376;.mp3" TargetMode="External"/><Relationship Id="rId7" Type="http://schemas.openxmlformats.org/officeDocument/2006/relationships/audio" Target="file:///\\pc-2\&#19978;&#35838;&#35838;&#20214;&#27719;&#24635;\&#24453;&#26657;&#23545;\R&#20845;&#35821;&#19979;&#12304;&#25945;&#26696;&#29256;&#12305;\&#31532;&#20116;&#21333;&#20803;\15%20&#34920;&#37324;&#30340;&#29983;&#29289;&#12304;&#25945;&#26696;&#21305;&#37197;&#29256;&#12305;&#25512;&#33616;&#10084;\&#40493;&#23376;.mp3" TargetMode="External"/><Relationship Id="rId6" Type="http://schemas.microsoft.com/office/2007/relationships/media" Target="file:///\\pc-2\&#19978;&#35838;&#35838;&#20214;&#27719;&#24635;\&#24453;&#26657;&#23545;\R&#20845;&#35821;&#19979;&#12304;&#25945;&#26696;&#29256;&#12305;\&#31532;&#20116;&#21333;&#20803;\15%20&#34920;&#37324;&#30340;&#29983;&#29289;&#12304;&#25945;&#26696;&#21305;&#37197;&#29256;&#12305;&#25512;&#33616;&#10084;\&#30334;&#28789;&#40479;.mp3" TargetMode="External"/><Relationship Id="rId5" Type="http://schemas.openxmlformats.org/officeDocument/2006/relationships/audio" Target="file:///\\pc-2\&#19978;&#35838;&#35838;&#20214;&#27719;&#24635;\&#24453;&#26657;&#23545;\R&#20845;&#35821;&#19979;&#12304;&#25945;&#26696;&#29256;&#12305;\&#31532;&#20116;&#21333;&#20803;\15%20&#34920;&#37324;&#30340;&#29983;&#29289;&#12304;&#25945;&#26696;&#21305;&#37197;&#29256;&#12305;&#25512;&#33616;&#10084;\&#30334;&#28789;&#40479;.mp3" TargetMode="External"/><Relationship Id="rId4" Type="http://schemas.openxmlformats.org/officeDocument/2006/relationships/image" Target="../media/image17.png"/><Relationship Id="rId3" Type="http://schemas.microsoft.com/office/2007/relationships/media" Target="file:///\\pc-2\&#19978;&#35838;&#35838;&#20214;&#27719;&#24635;\&#24453;&#26657;&#23545;\R&#20845;&#35821;&#19979;&#12304;&#25945;&#26696;&#29256;&#12305;\&#31532;&#20116;&#21333;&#20803;\15%20&#34920;&#37324;&#30340;&#29983;&#29289;&#12304;&#25945;&#26696;&#21305;&#37197;&#29256;&#12305;&#25512;&#33616;&#10084;\&#29275;&#21483;.mp3" TargetMode="External"/><Relationship Id="rId2" Type="http://schemas.openxmlformats.org/officeDocument/2006/relationships/audio" Target="file:///\\pc-2\&#19978;&#35838;&#35838;&#20214;&#27719;&#24635;\&#24453;&#26657;&#23545;\R&#20845;&#35821;&#19979;&#12304;&#25945;&#26696;&#29256;&#12305;\&#31532;&#20116;&#21333;&#20803;\15%20&#34920;&#37324;&#30340;&#29983;&#29289;&#12304;&#25945;&#26696;&#21305;&#37197;&#29256;&#12305;&#25512;&#33616;&#10084;\&#29275;&#21483;.mp3" TargetMode="External"/><Relationship Id="rId11" Type="http://schemas.openxmlformats.org/officeDocument/2006/relationships/slideLayout" Target="../slideLayouts/slideLayout3.xml"/><Relationship Id="rId10" Type="http://schemas.microsoft.com/office/2007/relationships/media" Target="file:///\\pc-2\&#19978;&#35838;&#35838;&#20214;&#27719;&#24635;\&#24453;&#26657;&#23545;\R&#20845;&#35821;&#19979;&#12304;&#25945;&#26696;&#29256;&#12305;\&#31532;&#20116;&#21333;&#20803;\15%20&#34920;&#37324;&#30340;&#29983;&#29289;&#12304;&#25945;&#26696;&#21305;&#37197;&#29256;&#12305;&#25512;&#33616;&#10084;\&#40550;&#40521;.mp3" TargetMode="External"/><Relationship Id="rId1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microsoft.com/office/2007/relationships/media" Target="file:///\\pc-2\&#19978;&#35838;&#35838;&#20214;&#27719;&#24635;\&#24453;&#26657;&#23545;\R&#20845;&#35821;&#19979;&#12304;&#25945;&#26696;&#29256;&#12305;\&#31532;&#20116;&#21333;&#20803;\15%20&#34920;&#37324;&#30340;&#29983;&#29289;&#12304;&#25945;&#26696;&#21305;&#37197;&#29256;&#12305;&#25512;&#33616;&#10084;\&#39118;.mp3" TargetMode="External"/><Relationship Id="rId6" Type="http://schemas.openxmlformats.org/officeDocument/2006/relationships/audio" Target="file:///\\pc-2\&#19978;&#35838;&#35838;&#20214;&#27719;&#24635;\&#24453;&#26657;&#23545;\R&#20845;&#35821;&#19979;&#12304;&#25945;&#26696;&#29256;&#12305;\&#31532;&#20116;&#21333;&#20803;\15%20&#34920;&#37324;&#30340;&#29983;&#29289;&#12304;&#25945;&#26696;&#21305;&#37197;&#29256;&#12305;&#25512;&#33616;&#10084;\&#39118;.mp3" TargetMode="External"/><Relationship Id="rId5" Type="http://schemas.microsoft.com/office/2007/relationships/media" Target="file:///\\pc-2\&#19978;&#35838;&#35838;&#20214;&#27719;&#24635;\&#24453;&#26657;&#23545;\R&#20845;&#35821;&#19979;&#12304;&#25945;&#26696;&#29256;&#12305;\&#31532;&#20116;&#21333;&#20803;\15%20&#34920;&#37324;&#30340;&#29983;&#29289;&#12304;&#25945;&#26696;&#21305;&#37197;&#29256;&#12305;&#25512;&#33616;&#10084;\&#28023;&#28010;.mp3" TargetMode="External"/><Relationship Id="rId4" Type="http://schemas.openxmlformats.org/officeDocument/2006/relationships/audio" Target="file:///\\pc-2\&#19978;&#35838;&#35838;&#20214;&#27719;&#24635;\&#24453;&#26657;&#23545;\R&#20845;&#35821;&#19979;&#12304;&#25945;&#26696;&#29256;&#12305;\&#31532;&#20116;&#21333;&#20803;\15%20&#34920;&#37324;&#30340;&#29983;&#29289;&#12304;&#25945;&#26696;&#21305;&#37197;&#29256;&#12305;&#25512;&#33616;&#10084;\&#28023;&#28010;.mp3" TargetMode="External"/><Relationship Id="rId3" Type="http://schemas.openxmlformats.org/officeDocument/2006/relationships/image" Target="../media/image17.png"/><Relationship Id="rId2" Type="http://schemas.microsoft.com/office/2007/relationships/media" Target="file:///\\pc-2\&#19978;&#35838;&#35838;&#20214;&#27719;&#24635;\&#24453;&#26657;&#23545;\R&#20845;&#35821;&#19979;&#12304;&#25945;&#26696;&#29256;&#12305;\&#31532;&#20116;&#21333;&#20803;\15%20&#34920;&#37324;&#30340;&#29983;&#29289;&#12304;&#25945;&#26696;&#21305;&#37197;&#29256;&#12305;&#25512;&#33616;&#10084;\&#38647;&#22768;.mp3" TargetMode="External"/><Relationship Id="rId1" Type="http://schemas.openxmlformats.org/officeDocument/2006/relationships/audio" Target="file:///\\pc-2\&#19978;&#35838;&#35838;&#20214;&#27719;&#24635;\&#24453;&#26657;&#23545;\R&#20845;&#35821;&#19979;&#12304;&#25945;&#26696;&#29256;&#12305;\&#31532;&#20116;&#21333;&#20803;\15%20&#34920;&#37324;&#30340;&#29983;&#29289;&#12304;&#25945;&#26696;&#21305;&#37197;&#29256;&#12305;&#25512;&#33616;&#10084;\&#38647;&#22768;.mp3" TargetMode="Externa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框 1">
            <a:hlinkClick r:id="rId1" action="ppaction://hlinksldjump"/>
          </p:cNvPr>
          <p:cNvSpPr txBox="1"/>
          <p:nvPr/>
        </p:nvSpPr>
        <p:spPr>
          <a:xfrm>
            <a:off x="5292725" y="1276350"/>
            <a:ext cx="2376488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5" name="文本框 2">
            <a:hlinkClick r:id="rId2" action="ppaction://hlinksldjump"/>
          </p:cNvPr>
          <p:cNvSpPr txBox="1"/>
          <p:nvPr/>
        </p:nvSpPr>
        <p:spPr>
          <a:xfrm>
            <a:off x="5292725" y="3363913"/>
            <a:ext cx="2376488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2"/>
          <p:cNvSpPr txBox="1"/>
          <p:nvPr/>
        </p:nvSpPr>
        <p:spPr>
          <a:xfrm>
            <a:off x="1403350" y="484188"/>
            <a:ext cx="187166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98A1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合作学习</a:t>
            </a:r>
            <a:endParaRPr lang="zh-CN" altLang="en-US" sz="3200" b="1" dirty="0">
              <a:solidFill>
                <a:srgbClr val="F98A1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5463" y="1292225"/>
            <a:ext cx="8135938" cy="3278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spcBef>
                <a:spcPts val="60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小组合作学习，思考：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457200" marR="0" indent="-457200" defTabSz="914400" eaLnBrk="1" hangingPunct="1">
              <a:lnSpc>
                <a:spcPct val="120000"/>
              </a:lnSpc>
              <a:spcBef>
                <a:spcPts val="600"/>
              </a:spcBef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“表里的生物”是什么？它有什么特别之处？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457200" marR="0" indent="-457200" defTabSz="914400" eaLnBrk="1" hangingPunct="1">
              <a:lnSpc>
                <a:spcPct val="120000"/>
              </a:lnSpc>
              <a:spcBef>
                <a:spcPts val="600"/>
              </a:spcBef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文中有很多处心理描写，用横线画出来。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457200" marR="0" indent="-457200" defTabSz="914400" eaLnBrk="1" hangingPunct="1">
              <a:lnSpc>
                <a:spcPct val="120000"/>
              </a:lnSpc>
              <a:spcBef>
                <a:spcPts val="600"/>
              </a:spcBef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文中的“我”是个怎样的孩子？说说理由。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18436" name="组合 4"/>
          <p:cNvGrpSpPr/>
          <p:nvPr/>
        </p:nvGrpSpPr>
        <p:grpSpPr>
          <a:xfrm>
            <a:off x="3349625" y="-273050"/>
            <a:ext cx="2432050" cy="1620838"/>
            <a:chOff x="3349624" y="-273049"/>
            <a:chExt cx="2432051" cy="1621367"/>
          </a:xfrm>
        </p:grpSpPr>
        <p:pic>
          <p:nvPicPr>
            <p:cNvPr id="18437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349624" y="-273049"/>
              <a:ext cx="2432051" cy="162136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38" name="文本框 7"/>
            <p:cNvSpPr txBox="1"/>
            <p:nvPr/>
          </p:nvSpPr>
          <p:spPr>
            <a:xfrm>
              <a:off x="3405187" y="214577"/>
              <a:ext cx="2376488" cy="646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</a:t>
              </a:r>
              <a:r>
                <a:rPr lang="en-US" altLang="zh-CN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课时</a:t>
              </a:r>
              <a:endPara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55650" y="700088"/>
            <a:ext cx="784860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“表里的生物”的特别之处：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5650" y="1420813"/>
            <a:ext cx="7848600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我的面前立即呈现出一个美丽的世界：蓝色的、红色的小宝石，钉住几个金黄色的齿轮，里边还有一个小尾巴似的东西不停地摆来摆去。这小世界不但被表盖保护着，还被一层玻璃蒙着。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7025" y="673100"/>
            <a:ext cx="8496300" cy="68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读一读你画出的心理描写的句子并谈谈体会。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0888" y="1355725"/>
            <a:ext cx="8066087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父亲说“不许动”，表里边该是什么东西在响呢？我对于它的好奇心一天比一天增加。树上的蝉，草里的虫，都不会轻易被人看见，我想：表里边一定也有一个蝉或虫一类的生物吧，这生物被父亲关在表里，不许小孩子动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11188" y="1635125"/>
            <a:ext cx="6769100" cy="1865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    这段话对“我”的心理描写非常细腻，从中可以感受到“我”对表里的生物有着强烈的好奇心和兴趣。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11188" y="842963"/>
            <a:ext cx="8064500" cy="3636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我吓了一跳，蝎子是多么丑恶而恐怖的东西，为什么把它放在这样一个美丽的世界里呢？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我想，大半因为它有好听的声音吧。但是一般的蝎子都没有这么好听的声音，也许这里边的蝎子与一般的不同。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55650" y="1708150"/>
            <a:ext cx="6553200" cy="1865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    作者就像与人倾心交谈，让我们真切地感受到了“我”的内心世界，感受到童年的天真无邪。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39750" y="1347788"/>
            <a:ext cx="8064500" cy="684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你觉得“我”是个怎样的孩子？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1550" y="2284413"/>
            <a:ext cx="7632700" cy="1273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    “我”对事物有着强烈的好奇心，是个善于观察、爱思考的孩子。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68313" y="627063"/>
            <a:ext cx="8064500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从课文中找出其他的句子来印证刚才表述的观点。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0113" y="1924050"/>
            <a:ext cx="7632700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越不许我动，我越想动，但是我又不敢，因此很痛苦。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59113" y="3221038"/>
            <a:ext cx="3673475" cy="68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你能体会到什么？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00113" y="4005263"/>
            <a:ext cx="8064500" cy="68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因没有满足好奇心，“我”感到很痛苦。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746125" y="671513"/>
            <a:ext cx="7850188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不但它的秒针会自己走动，而且它坚硬的表盖里还会发出清脆的声音：滴嗒，滴嗒</a:t>
            </a:r>
            <a:r>
              <a:rPr lang="en-US" altLang="zh-CN" sz="3200" b="1" dirty="0">
                <a:latin typeface="宋体" panose="02010600030101010101" pitchFamily="2" charset="-122"/>
              </a:rPr>
              <a:t>……</a:t>
            </a:r>
            <a:r>
              <a:rPr lang="zh-CN" altLang="en-US" sz="3200" b="1" dirty="0">
                <a:latin typeface="宋体" panose="02010600030101010101" pitchFamily="2" charset="-122"/>
              </a:rPr>
              <a:t>没有一刻的休息，这声音比蝉鸣要柔和些，比虫的歌曲要单调些。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38288" y="3049588"/>
            <a:ext cx="5707062" cy="68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你能体会到“我”的什么特点？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3588" y="3651250"/>
            <a:ext cx="7615237" cy="1273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    “我”善于从视觉、听觉等方面对父亲的怀表进行仔细观察。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09625" y="842963"/>
            <a:ext cx="7632700" cy="24558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“为什么还蒙着一层玻璃呢？”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“这就是叫你只许看，不许动。”父亲回答。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“为什么呢？”我又问。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7088" y="3651250"/>
            <a:ext cx="7615237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“我”是个勤于思考、喜欢探索的孩子。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218" name="组合 2"/>
          <p:cNvGrpSpPr/>
          <p:nvPr/>
        </p:nvGrpSpPr>
        <p:grpSpPr>
          <a:xfrm>
            <a:off x="3349625" y="-273050"/>
            <a:ext cx="2432050" cy="1620838"/>
            <a:chOff x="3349624" y="-273049"/>
            <a:chExt cx="2432051" cy="1621367"/>
          </a:xfrm>
        </p:grpSpPr>
        <p:pic>
          <p:nvPicPr>
            <p:cNvPr id="9229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349624" y="-273049"/>
              <a:ext cx="2432051" cy="162136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30" name="文本框 7"/>
            <p:cNvSpPr txBox="1"/>
            <p:nvPr/>
          </p:nvSpPr>
          <p:spPr>
            <a:xfrm>
              <a:off x="3405187" y="214577"/>
              <a:ext cx="2376488" cy="646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</a:t>
              </a:r>
              <a:r>
                <a:rPr lang="en-US" altLang="zh-CN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课时</a:t>
              </a:r>
              <a:endPara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219" name="文本框 3"/>
          <p:cNvSpPr txBox="1"/>
          <p:nvPr/>
        </p:nvSpPr>
        <p:spPr>
          <a:xfrm>
            <a:off x="1403350" y="477838"/>
            <a:ext cx="187166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98A1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新课导入</a:t>
            </a:r>
            <a:endParaRPr lang="zh-CN" altLang="en-US" sz="3200" b="1" dirty="0">
              <a:solidFill>
                <a:srgbClr val="F98A1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0" name="文本框 4"/>
          <p:cNvSpPr txBox="1"/>
          <p:nvPr/>
        </p:nvSpPr>
        <p:spPr>
          <a:xfrm>
            <a:off x="1187450" y="1289050"/>
            <a:ext cx="7056438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同学们，你们都喜欢大自然中的什么声音？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牛叫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03350" y="2849563"/>
            <a:ext cx="936625" cy="936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1476375" y="3786188"/>
            <a:ext cx="647700" cy="68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牛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百灵鸟.mp3">
            <a:hlinkClick r:id="" action="ppaction://media"/>
          </p:cNvPr>
          <p:cNvPicPr>
            <a:picLocks noRot="1"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146425" y="2827338"/>
            <a:ext cx="979488" cy="979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13"/>
          <p:cNvSpPr txBox="1"/>
          <p:nvPr/>
        </p:nvSpPr>
        <p:spPr>
          <a:xfrm>
            <a:off x="2771775" y="3786188"/>
            <a:ext cx="1512888" cy="68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百灵鸟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鸭子.mp3">
            <a:hlinkClick r:id="" action="ppaction://media"/>
          </p:cNvPr>
          <p:cNvPicPr>
            <a:picLocks noRot="1"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link="rId8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824413" y="2849563"/>
            <a:ext cx="957262" cy="957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文本框 15"/>
          <p:cNvSpPr txBox="1"/>
          <p:nvPr/>
        </p:nvSpPr>
        <p:spPr>
          <a:xfrm>
            <a:off x="4673600" y="3786188"/>
            <a:ext cx="1266825" cy="68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鸭子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鹦鹉.mp3">
            <a:hlinkClick r:id="" action="ppaction://media"/>
          </p:cNvPr>
          <p:cNvPicPr>
            <a:picLocks noRot="1"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link="rId10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659563" y="2828925"/>
            <a:ext cx="977900" cy="977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文本框 17"/>
          <p:cNvSpPr txBox="1"/>
          <p:nvPr/>
        </p:nvSpPr>
        <p:spPr>
          <a:xfrm>
            <a:off x="6516688" y="3786188"/>
            <a:ext cx="1265237" cy="60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鹦鹉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2" grpId="0"/>
      <p:bldP spid="14" grpId="0"/>
      <p:bldP spid="16" grpId="0"/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1"/>
          <p:cNvSpPr txBox="1"/>
          <p:nvPr/>
        </p:nvSpPr>
        <p:spPr>
          <a:xfrm>
            <a:off x="1476375" y="496888"/>
            <a:ext cx="18732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98A1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角色朗读</a:t>
            </a:r>
            <a:endParaRPr lang="zh-CN" altLang="en-US" sz="3200" b="1" dirty="0">
              <a:solidFill>
                <a:srgbClr val="F98A1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35038" y="1276350"/>
            <a:ext cx="7273925" cy="2967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可是父亲怀里的表有时放在桌子上，不但它的秒针会自己走动，而且它坚硬的表盖里还会发出清脆的声音：滴嗒，滴嗒</a:t>
            </a:r>
            <a:r>
              <a:rPr lang="en-US" altLang="zh-CN" sz="3200" b="1" dirty="0">
                <a:latin typeface="宋体" panose="02010600030101010101" pitchFamily="2" charset="-122"/>
              </a:rPr>
              <a:t>……</a:t>
            </a:r>
            <a:r>
              <a:rPr lang="zh-CN" altLang="en-US" sz="3200" b="1" dirty="0">
                <a:latin typeface="宋体" panose="02010600030101010101" pitchFamily="2" charset="-122"/>
              </a:rPr>
              <a:t>没有一刻的休息，这声音比蝉鸣要柔和些，比虫的歌曲要单调些。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635375" y="428625"/>
            <a:ext cx="720725" cy="719138"/>
          </a:xfrm>
          <a:prstGeom prst="ellipse">
            <a:avLst/>
          </a:prstGeom>
          <a:solidFill>
            <a:srgbClr val="F98A1F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27088" y="555625"/>
            <a:ext cx="7632700" cy="4227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一天，我对父亲说：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“我爱听这表的声音。”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我一边说一边向着表伸出手去。父亲立刻把我的手拦住了，他说：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“只许听，不许动。”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停了一会儿，他又添上一句：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“小孩儿不许动表。”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27088" y="1203325"/>
            <a:ext cx="7632700" cy="3048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此后我就常常请求父亲把他的表打开给我看，有时父亲答应我，有时也拒绝我，这要看他高兴不高兴。有一回，父亲又把表打开了，我问：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“为什么还蒙着一层玻璃呢？”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971550" y="1058863"/>
            <a:ext cx="720725" cy="720725"/>
          </a:xfrm>
          <a:prstGeom prst="ellipse">
            <a:avLst/>
          </a:prstGeom>
          <a:solidFill>
            <a:srgbClr val="F98A1F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27088" y="1131888"/>
            <a:ext cx="7632700" cy="3046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“这就是叫你只许看，不许动。”父亲回答。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“为什么呢？”我又问。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“这摆来摆去的是一个小蝎子的尾巴，一动就要蜇你。”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文本框 1"/>
          <p:cNvSpPr txBox="1"/>
          <p:nvPr/>
        </p:nvSpPr>
        <p:spPr>
          <a:xfrm>
            <a:off x="1465263" y="536575"/>
            <a:ext cx="18732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98A1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课文回顾</a:t>
            </a:r>
            <a:endParaRPr lang="zh-CN" altLang="en-US" sz="3200" b="1" dirty="0">
              <a:solidFill>
                <a:srgbClr val="F98A1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9750" y="1492250"/>
            <a:ext cx="806450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“表里的生物”其实指的是什么？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7088" y="3003550"/>
            <a:ext cx="4592637" cy="68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表里的各种精密的元件。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/>
          <a:srcRect t="12201"/>
          <a:stretch>
            <a:fillRect/>
          </a:stretch>
        </p:blipFill>
        <p:spPr>
          <a:xfrm>
            <a:off x="5508104" y="2355726"/>
            <a:ext cx="2908460" cy="191521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27088" y="1492250"/>
            <a:ext cx="7777162" cy="2455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作者结尾说“这样的话我不知说了多久”，其实表里根本没有生物，作者为什么会这么说呢？“也不知道到什么时候才不说了”，作者又为什么不说了？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00113" y="1131888"/>
            <a:ext cx="7559675" cy="3046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    “我”当时还小，以为是表里的生物发出的“滴嗒，滴嗒”的声音，并天真地相信了爸爸的话，以为有一个小蝎子在表里。后来渐渐长大，明白了钟表的原理，于是不说了。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文本框 1"/>
          <p:cNvSpPr txBox="1"/>
          <p:nvPr/>
        </p:nvSpPr>
        <p:spPr>
          <a:xfrm>
            <a:off x="1403350" y="484188"/>
            <a:ext cx="18732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98A1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3200" b="1" dirty="0">
              <a:solidFill>
                <a:srgbClr val="F98A1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1188" y="1276350"/>
            <a:ext cx="8137525" cy="3046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作者回忆了童年的发现，虽然这个发现或许是那样的可笑，却是作者记忆中的珍宝，你是否也有过这样的经历？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仿写：请你运用语言描写的方法写一个小片段。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文本框 1"/>
          <p:cNvSpPr txBox="1"/>
          <p:nvPr/>
        </p:nvSpPr>
        <p:spPr>
          <a:xfrm>
            <a:off x="1474788" y="527050"/>
            <a:ext cx="18732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98A1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书写指导</a:t>
            </a:r>
            <a:endParaRPr lang="zh-CN" altLang="en-US" sz="3200" b="1" dirty="0">
              <a:solidFill>
                <a:srgbClr val="F98A1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6867" name="组合 12"/>
          <p:cNvGrpSpPr/>
          <p:nvPr/>
        </p:nvGrpSpPr>
        <p:grpSpPr>
          <a:xfrm>
            <a:off x="1487488" y="1347788"/>
            <a:ext cx="1316037" cy="1409700"/>
            <a:chOff x="1712913" y="1447180"/>
            <a:chExt cx="836612" cy="895350"/>
          </a:xfrm>
        </p:grpSpPr>
        <p:grpSp>
          <p:nvGrpSpPr>
            <p:cNvPr id="36910" name="组合 7"/>
            <p:cNvGrpSpPr/>
            <p:nvPr/>
          </p:nvGrpSpPr>
          <p:grpSpPr>
            <a:xfrm>
              <a:off x="1712913" y="1491630"/>
              <a:ext cx="836612" cy="850900"/>
              <a:chOff x="2437" y="2032"/>
              <a:chExt cx="1244" cy="1264"/>
            </a:xfrm>
          </p:grpSpPr>
          <p:sp>
            <p:nvSpPr>
              <p:cNvPr id="36912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6913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36914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36911" name="文本框 64"/>
            <p:cNvSpPr txBox="1"/>
            <p:nvPr/>
          </p:nvSpPr>
          <p:spPr>
            <a:xfrm>
              <a:off x="1731963" y="1447180"/>
              <a:ext cx="811212" cy="8409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8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脆</a:t>
              </a:r>
              <a:endPara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6868" name="组合 9"/>
          <p:cNvGrpSpPr/>
          <p:nvPr/>
        </p:nvGrpSpPr>
        <p:grpSpPr>
          <a:xfrm>
            <a:off x="3048000" y="1347788"/>
            <a:ext cx="1316038" cy="1409700"/>
            <a:chOff x="2727325" y="1447180"/>
            <a:chExt cx="836613" cy="895350"/>
          </a:xfrm>
        </p:grpSpPr>
        <p:grpSp>
          <p:nvGrpSpPr>
            <p:cNvPr id="36905" name="组合 7"/>
            <p:cNvGrpSpPr/>
            <p:nvPr/>
          </p:nvGrpSpPr>
          <p:grpSpPr>
            <a:xfrm>
              <a:off x="2727325" y="1491630"/>
              <a:ext cx="836613" cy="850900"/>
              <a:chOff x="2437" y="2032"/>
              <a:chExt cx="1244" cy="1264"/>
            </a:xfrm>
          </p:grpSpPr>
          <p:sp>
            <p:nvSpPr>
              <p:cNvPr id="36907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6908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36909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36906" name="文本框 64"/>
            <p:cNvSpPr txBox="1"/>
            <p:nvPr/>
          </p:nvSpPr>
          <p:spPr>
            <a:xfrm>
              <a:off x="2744788" y="1447180"/>
              <a:ext cx="811212" cy="8409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8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拦</a:t>
              </a:r>
              <a:endPara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6869" name="组合 7"/>
          <p:cNvGrpSpPr/>
          <p:nvPr/>
        </p:nvGrpSpPr>
        <p:grpSpPr>
          <a:xfrm>
            <a:off x="4608513" y="1347788"/>
            <a:ext cx="1317625" cy="1409700"/>
            <a:chOff x="3735388" y="1447180"/>
            <a:chExt cx="836612" cy="895350"/>
          </a:xfrm>
        </p:grpSpPr>
        <p:grpSp>
          <p:nvGrpSpPr>
            <p:cNvPr id="36900" name="组合 7"/>
            <p:cNvGrpSpPr/>
            <p:nvPr/>
          </p:nvGrpSpPr>
          <p:grpSpPr>
            <a:xfrm>
              <a:off x="3735388" y="1491630"/>
              <a:ext cx="836612" cy="850900"/>
              <a:chOff x="2437" y="2032"/>
              <a:chExt cx="1244" cy="1264"/>
            </a:xfrm>
          </p:grpSpPr>
          <p:sp>
            <p:nvSpPr>
              <p:cNvPr id="36902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6903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36904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36901" name="文本框 64"/>
            <p:cNvSpPr txBox="1"/>
            <p:nvPr/>
          </p:nvSpPr>
          <p:spPr>
            <a:xfrm>
              <a:off x="3746500" y="1447180"/>
              <a:ext cx="811213" cy="8405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8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玻</a:t>
              </a:r>
              <a:endPara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6870" name="组合 8"/>
          <p:cNvGrpSpPr/>
          <p:nvPr/>
        </p:nvGrpSpPr>
        <p:grpSpPr>
          <a:xfrm>
            <a:off x="6169025" y="1347788"/>
            <a:ext cx="1316038" cy="1409700"/>
            <a:chOff x="4740275" y="1447180"/>
            <a:chExt cx="836613" cy="895350"/>
          </a:xfrm>
        </p:grpSpPr>
        <p:grpSp>
          <p:nvGrpSpPr>
            <p:cNvPr id="36895" name="组合 7"/>
            <p:cNvGrpSpPr/>
            <p:nvPr/>
          </p:nvGrpSpPr>
          <p:grpSpPr>
            <a:xfrm>
              <a:off x="4740275" y="1491630"/>
              <a:ext cx="836613" cy="850900"/>
              <a:chOff x="2437" y="2032"/>
              <a:chExt cx="1244" cy="1264"/>
            </a:xfrm>
          </p:grpSpPr>
          <p:sp>
            <p:nvSpPr>
              <p:cNvPr id="36897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6898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36899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36896" name="文本框 64"/>
            <p:cNvSpPr txBox="1"/>
            <p:nvPr/>
          </p:nvSpPr>
          <p:spPr>
            <a:xfrm>
              <a:off x="4757738" y="1447180"/>
              <a:ext cx="811212" cy="8405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8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璃</a:t>
              </a:r>
              <a:endPara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6871" name="组合 12"/>
          <p:cNvGrpSpPr/>
          <p:nvPr/>
        </p:nvGrpSpPr>
        <p:grpSpPr>
          <a:xfrm>
            <a:off x="1487488" y="3003550"/>
            <a:ext cx="1316037" cy="1409700"/>
            <a:chOff x="1712913" y="1447180"/>
            <a:chExt cx="836612" cy="895350"/>
          </a:xfrm>
        </p:grpSpPr>
        <p:grpSp>
          <p:nvGrpSpPr>
            <p:cNvPr id="36890" name="组合 7"/>
            <p:cNvGrpSpPr/>
            <p:nvPr/>
          </p:nvGrpSpPr>
          <p:grpSpPr>
            <a:xfrm>
              <a:off x="1712913" y="1491630"/>
              <a:ext cx="836612" cy="850900"/>
              <a:chOff x="2437" y="2032"/>
              <a:chExt cx="1244" cy="1264"/>
            </a:xfrm>
          </p:grpSpPr>
          <p:sp>
            <p:nvSpPr>
              <p:cNvPr id="36892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6893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36894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36891" name="文本框 64"/>
            <p:cNvSpPr txBox="1"/>
            <p:nvPr/>
          </p:nvSpPr>
          <p:spPr>
            <a:xfrm>
              <a:off x="1731963" y="1447180"/>
              <a:ext cx="811212" cy="8405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8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恶</a:t>
              </a:r>
              <a:endPara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6872" name="组合 9"/>
          <p:cNvGrpSpPr/>
          <p:nvPr/>
        </p:nvGrpSpPr>
        <p:grpSpPr>
          <a:xfrm>
            <a:off x="3048000" y="3003550"/>
            <a:ext cx="1316038" cy="1409700"/>
            <a:chOff x="2727325" y="1447180"/>
            <a:chExt cx="836613" cy="895350"/>
          </a:xfrm>
        </p:grpSpPr>
        <p:grpSp>
          <p:nvGrpSpPr>
            <p:cNvPr id="36885" name="组合 7"/>
            <p:cNvGrpSpPr/>
            <p:nvPr/>
          </p:nvGrpSpPr>
          <p:grpSpPr>
            <a:xfrm>
              <a:off x="2727325" y="1491630"/>
              <a:ext cx="836613" cy="850900"/>
              <a:chOff x="2437" y="2032"/>
              <a:chExt cx="1244" cy="1264"/>
            </a:xfrm>
          </p:grpSpPr>
          <p:sp>
            <p:nvSpPr>
              <p:cNvPr id="36887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6888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36889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36886" name="文本框 64"/>
            <p:cNvSpPr txBox="1"/>
            <p:nvPr/>
          </p:nvSpPr>
          <p:spPr>
            <a:xfrm>
              <a:off x="2744788" y="1447180"/>
              <a:ext cx="811212" cy="8405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8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怖</a:t>
              </a:r>
              <a:endPara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6873" name="组合 7"/>
          <p:cNvGrpSpPr/>
          <p:nvPr/>
        </p:nvGrpSpPr>
        <p:grpSpPr>
          <a:xfrm>
            <a:off x="4608513" y="3003550"/>
            <a:ext cx="1317625" cy="1409700"/>
            <a:chOff x="3735388" y="1447180"/>
            <a:chExt cx="836612" cy="895350"/>
          </a:xfrm>
        </p:grpSpPr>
        <p:grpSp>
          <p:nvGrpSpPr>
            <p:cNvPr id="36880" name="组合 7"/>
            <p:cNvGrpSpPr/>
            <p:nvPr/>
          </p:nvGrpSpPr>
          <p:grpSpPr>
            <a:xfrm>
              <a:off x="3735388" y="1491630"/>
              <a:ext cx="836612" cy="850900"/>
              <a:chOff x="2437" y="2032"/>
              <a:chExt cx="1244" cy="1264"/>
            </a:xfrm>
          </p:grpSpPr>
          <p:sp>
            <p:nvSpPr>
              <p:cNvPr id="36882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6883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36884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36881" name="文本框 64"/>
            <p:cNvSpPr txBox="1"/>
            <p:nvPr/>
          </p:nvSpPr>
          <p:spPr>
            <a:xfrm>
              <a:off x="3746500" y="1447180"/>
              <a:ext cx="811213" cy="8405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8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蟋</a:t>
              </a:r>
              <a:endPara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6874" name="组合 8"/>
          <p:cNvGrpSpPr/>
          <p:nvPr/>
        </p:nvGrpSpPr>
        <p:grpSpPr>
          <a:xfrm>
            <a:off x="6169025" y="3003550"/>
            <a:ext cx="1316038" cy="1409700"/>
            <a:chOff x="4740275" y="1447180"/>
            <a:chExt cx="836613" cy="895350"/>
          </a:xfrm>
        </p:grpSpPr>
        <p:grpSp>
          <p:nvGrpSpPr>
            <p:cNvPr id="36875" name="组合 7"/>
            <p:cNvGrpSpPr/>
            <p:nvPr/>
          </p:nvGrpSpPr>
          <p:grpSpPr>
            <a:xfrm>
              <a:off x="4740275" y="1491630"/>
              <a:ext cx="836613" cy="850900"/>
              <a:chOff x="2437" y="2032"/>
              <a:chExt cx="1244" cy="1264"/>
            </a:xfrm>
          </p:grpSpPr>
          <p:sp>
            <p:nvSpPr>
              <p:cNvPr id="36877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6878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36879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36876" name="文本框 64"/>
            <p:cNvSpPr txBox="1"/>
            <p:nvPr/>
          </p:nvSpPr>
          <p:spPr>
            <a:xfrm>
              <a:off x="4757738" y="1447180"/>
              <a:ext cx="811212" cy="8405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8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蟀</a:t>
              </a:r>
              <a:endPara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90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6013" y="1703388"/>
            <a:ext cx="2016125" cy="2016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492500" y="1779588"/>
            <a:ext cx="5113338" cy="1865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书写指导：左窄右宽，“率”的第三笔是撇折，不是点。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框 1"/>
          <p:cNvSpPr txBox="1"/>
          <p:nvPr/>
        </p:nvSpPr>
        <p:spPr>
          <a:xfrm>
            <a:off x="971550" y="771525"/>
            <a:ext cx="7129463" cy="1274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除了这些有生命的生物外，有没有能发出声音的无生命的东西？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雷声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763713" y="2422525"/>
            <a:ext cx="1158875" cy="1158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1835150" y="3587750"/>
            <a:ext cx="649288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雷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海浪.mp3">
            <a:hlinkClick r:id="" action="ppaction://media"/>
          </p:cNvPr>
          <p:cNvPicPr>
            <a:picLocks noRot="1"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802063" y="2422525"/>
            <a:ext cx="1158875" cy="1158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3802063" y="3587750"/>
            <a:ext cx="1050925" cy="68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海浪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风.mp3">
            <a:hlinkClick r:id="" action="ppaction://media"/>
          </p:cNvPr>
          <p:cNvPicPr>
            <a:picLocks noRot="1"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link="rId7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300788" y="2422525"/>
            <a:ext cx="1157287" cy="1158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6516688" y="3587750"/>
            <a:ext cx="614362" cy="68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风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5" grpId="0"/>
      <p:bldP spid="7" grpId="0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文本框 1"/>
          <p:cNvSpPr txBox="1"/>
          <p:nvPr/>
        </p:nvSpPr>
        <p:spPr>
          <a:xfrm>
            <a:off x="1476375" y="484188"/>
            <a:ext cx="18732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98A1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200" b="1" dirty="0">
              <a:solidFill>
                <a:srgbClr val="F98A1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76375" y="2211388"/>
            <a:ext cx="4464050" cy="1274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写一写你儿时的有趣经历或一个发现。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8916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00788" y="1708150"/>
            <a:ext cx="1439862" cy="22018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文本框 1"/>
          <p:cNvSpPr txBox="1"/>
          <p:nvPr/>
        </p:nvSpPr>
        <p:spPr>
          <a:xfrm>
            <a:off x="1409700" y="457200"/>
            <a:ext cx="18732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98A1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200" b="1" dirty="0">
              <a:solidFill>
                <a:srgbClr val="F98A1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2"/>
          <p:cNvSpPr/>
          <p:nvPr/>
        </p:nvSpPr>
        <p:spPr>
          <a:xfrm>
            <a:off x="363538" y="1581150"/>
            <a:ext cx="776287" cy="24479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表里的生物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1068388" y="1492250"/>
            <a:ext cx="334963" cy="2665413"/>
          </a:xfrm>
          <a:prstGeom prst="leftBrace">
            <a:avLst>
              <a:gd name="adj1" fmla="val 49682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2"/>
          <p:cNvSpPr/>
          <p:nvPr/>
        </p:nvSpPr>
        <p:spPr>
          <a:xfrm>
            <a:off x="1258888" y="1277938"/>
            <a:ext cx="4529137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猜测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表里有个生物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2"/>
          <p:cNvSpPr/>
          <p:nvPr/>
        </p:nvSpPr>
        <p:spPr>
          <a:xfrm>
            <a:off x="1273175" y="2206625"/>
            <a:ext cx="2074863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证实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2"/>
          <p:cNvSpPr/>
          <p:nvPr/>
        </p:nvSpPr>
        <p:spPr>
          <a:xfrm>
            <a:off x="1258888" y="3725863"/>
            <a:ext cx="5345112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逢人便讲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父亲的话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左大括号 14"/>
          <p:cNvSpPr/>
          <p:nvPr/>
        </p:nvSpPr>
        <p:spPr>
          <a:xfrm flipH="1">
            <a:off x="7158038" y="1492250"/>
            <a:ext cx="336550" cy="2665413"/>
          </a:xfrm>
          <a:prstGeom prst="leftBrace">
            <a:avLst>
              <a:gd name="adj1" fmla="val 49682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矩形 2"/>
          <p:cNvSpPr/>
          <p:nvPr/>
        </p:nvSpPr>
        <p:spPr>
          <a:xfrm>
            <a:off x="7423150" y="1960563"/>
            <a:ext cx="1366838" cy="178593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天真可爱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求知欲强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2"/>
          <p:cNvSpPr/>
          <p:nvPr/>
        </p:nvSpPr>
        <p:spPr>
          <a:xfrm>
            <a:off x="2879725" y="2206625"/>
            <a:ext cx="4529138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父亲打开表盖让“我”看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表里有“小蝎子”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2" grpId="0"/>
      <p:bldP spid="13" grpId="0"/>
      <p:bldP spid="14" grpId="0"/>
      <p:bldP spid="15" grpId="0" animBg="1"/>
      <p:bldP spid="16" grpId="0"/>
      <p:bldP spid="1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4"/>
          <p:cNvPicPr>
            <a:picLocks noChangeAspect="1"/>
          </p:cNvPicPr>
          <p:nvPr/>
        </p:nvPicPr>
        <p:blipFill>
          <a:blip r:embed="rId1"/>
          <a:srcRect l="22710" r="24886"/>
          <a:stretch>
            <a:fillRect/>
          </a:stretch>
        </p:blipFill>
        <p:spPr>
          <a:xfrm>
            <a:off x="611188" y="771525"/>
            <a:ext cx="2528887" cy="3455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文本框 5"/>
          <p:cNvSpPr txBox="1"/>
          <p:nvPr/>
        </p:nvSpPr>
        <p:spPr>
          <a:xfrm>
            <a:off x="3419475" y="1995488"/>
            <a:ext cx="4456113" cy="1274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这块手表能够发出声音，里面有生物吗？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椭圆 1"/>
          <p:cNvSpPr/>
          <p:nvPr/>
        </p:nvSpPr>
        <p:spPr>
          <a:xfrm>
            <a:off x="3225800" y="1911350"/>
            <a:ext cx="720725" cy="719138"/>
          </a:xfrm>
          <a:prstGeom prst="ellipse">
            <a:avLst/>
          </a:prstGeom>
          <a:solidFill>
            <a:srgbClr val="E72D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291" name="标题 1"/>
          <p:cNvSpPr txBox="1"/>
          <p:nvPr/>
        </p:nvSpPr>
        <p:spPr>
          <a:xfrm>
            <a:off x="2843213" y="1839913"/>
            <a:ext cx="4494212" cy="863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 defTabSz="850900" eaLnBrk="1" hangingPunct="1"/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16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表里的生物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292" name="图片 2"/>
          <p:cNvPicPr>
            <a:picLocks noChangeAspect="1"/>
          </p:cNvPicPr>
          <p:nvPr/>
        </p:nvPicPr>
        <p:blipFill>
          <a:blip r:embed="rId2"/>
          <a:srcRect l="35188"/>
          <a:stretch>
            <a:fillRect/>
          </a:stretch>
        </p:blipFill>
        <p:spPr>
          <a:xfrm>
            <a:off x="6372225" y="4443413"/>
            <a:ext cx="2327275" cy="46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Box 1"/>
          <p:cNvSpPr txBox="1"/>
          <p:nvPr/>
        </p:nvSpPr>
        <p:spPr>
          <a:xfrm>
            <a:off x="1187450" y="1708150"/>
            <a:ext cx="5688013" cy="1865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自由读课文，自学生字词，遇到不认识的字词可以查字典或询问同学。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1"/>
          <p:cNvSpPr txBox="1"/>
          <p:nvPr/>
        </p:nvSpPr>
        <p:spPr>
          <a:xfrm>
            <a:off x="1476375" y="493713"/>
            <a:ext cx="187166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98A1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  <a:endParaRPr lang="zh-CN" altLang="en-US" sz="3200" b="1" dirty="0">
              <a:solidFill>
                <a:srgbClr val="F98A1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1550" y="1131888"/>
            <a:ext cx="7200900" cy="1281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默读全文，联系课题，想一想：课文主要写了一件什么事？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71550" y="2522538"/>
            <a:ext cx="7200900" cy="19224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marR="0" indent="-457200" defTabSz="914400" eaLnBrk="1" hangingPunct="1">
              <a:lnSpc>
                <a:spcPct val="130000"/>
              </a:lnSpc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填一填。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课文先写</a:t>
            </a: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______________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，然后写</a:t>
            </a: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______________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，最后写</a:t>
            </a: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____________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71550" y="1130300"/>
            <a:ext cx="7200900" cy="684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课文主要写了一件什么事？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1550" y="1995488"/>
            <a:ext cx="7272338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    小时候的“我”认为能发出声音的都是活的生物，所以对父亲的表极为好奇，并相信了表里有个小蝎子的说法。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3"/>
          <p:cNvSpPr txBox="1"/>
          <p:nvPr/>
        </p:nvSpPr>
        <p:spPr>
          <a:xfrm>
            <a:off x="693738" y="742950"/>
            <a:ext cx="7993062" cy="4229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latin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课文先写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__________________________________________________________________________________________________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，然后写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________________________________________________________________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，最后写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_______________________________________________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1" name="文本框 1"/>
          <p:cNvSpPr txBox="1"/>
          <p:nvPr/>
        </p:nvSpPr>
        <p:spPr>
          <a:xfrm>
            <a:off x="395288" y="271463"/>
            <a:ext cx="7200900" cy="68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4213" y="700088"/>
            <a:ext cx="8208962" cy="1865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“我”认为“凡能发出声音的，都是活的生物”，听到父亲的怀表发出清脆的声音，就认为里面一定有一个小生物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4213" y="2422525"/>
            <a:ext cx="8075612" cy="1274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一次父亲打开表盖让“我”看，并说这摆来摆去的小东西是小蝎子的尾巴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4375" y="3603625"/>
            <a:ext cx="8075613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“我”信以为真，见人就说父亲的表里有一个小蝎子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eaLnBrk="1" hangingPunct="1">
          <a:lnSpc>
            <a:spcPct val="120000"/>
          </a:lnSpc>
          <a:defRPr sz="3200"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2234</Words>
  <Application>WPS 演示</Application>
  <PresentationFormat/>
  <Paragraphs>181</Paragraphs>
  <Slides>32</Slides>
  <Notes>1</Notes>
  <HiddenSlides>0</HiddenSlides>
  <MMClips>7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5" baseType="lpstr">
      <vt:lpstr>Arial</vt:lpstr>
      <vt:lpstr>宋体</vt:lpstr>
      <vt:lpstr>Wingdings</vt:lpstr>
      <vt:lpstr>Calibri</vt:lpstr>
      <vt:lpstr>楷体</vt:lpstr>
      <vt:lpstr>黑体</vt:lpstr>
      <vt:lpstr>微软雅黑</vt:lpstr>
      <vt:lpstr>Arial Unicode MS</vt:lpstr>
      <vt:lpstr>Cambria</vt:lpstr>
      <vt:lpstr>Arial</vt:lpstr>
      <vt:lpstr>等线</vt:lpstr>
      <vt:lpstr>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yitifen.tmall.com</dc:creator>
  <cp:lastModifiedBy>上帝掷骰子吗</cp:lastModifiedBy>
  <cp:revision>2</cp:revision>
  <dcterms:created xsi:type="dcterms:W3CDTF">2023-11-01T00:30:00Z</dcterms:created>
  <dcterms:modified xsi:type="dcterms:W3CDTF">2023-11-13T12:06:47Z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D06BCFD3AA8C46DEBF0022DBED9FCD7F_13</vt:lpwstr>
  </property>
  <property fmtid="{D5CDD505-2E9C-101B-9397-08002B2CF9AE}" pid="4" name="KSOProductBuildVer">
    <vt:lpwstr>2052-12.1.0.15374</vt:lpwstr>
  </property>
</Properties>
</file>