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5" r:id="rId4"/>
  </p:sldMasterIdLst>
  <p:notesMasterIdLst>
    <p:notesMasterId r:id="rId7"/>
  </p:notesMasterIdLst>
  <p:handoutMasterIdLst>
    <p:handoutMasterId r:id="rId27"/>
  </p:handoutMasterIdLst>
  <p:sldIdLst>
    <p:sldId id="465" r:id="rId5"/>
    <p:sldId id="256" r:id="rId6"/>
    <p:sldId id="448" r:id="rId8"/>
    <p:sldId id="449" r:id="rId9"/>
    <p:sldId id="450" r:id="rId10"/>
    <p:sldId id="422" r:id="rId11"/>
    <p:sldId id="441" r:id="rId12"/>
    <p:sldId id="442" r:id="rId13"/>
    <p:sldId id="444" r:id="rId14"/>
    <p:sldId id="428" r:id="rId15"/>
    <p:sldId id="424" r:id="rId16"/>
    <p:sldId id="445" r:id="rId17"/>
    <p:sldId id="412" r:id="rId18"/>
    <p:sldId id="342" r:id="rId19"/>
    <p:sldId id="343" r:id="rId20"/>
    <p:sldId id="437" r:id="rId21"/>
    <p:sldId id="287" r:id="rId22"/>
    <p:sldId id="440" r:id="rId23"/>
    <p:sldId id="446" r:id="rId24"/>
    <p:sldId id="466" r:id="rId25"/>
    <p:sldId id="485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7C"/>
    <a:srgbClr val="DFF2FC"/>
    <a:srgbClr val="0EACA9"/>
    <a:srgbClr val="0066CC"/>
    <a:srgbClr val="09AAAB"/>
    <a:srgbClr val="FF6D69"/>
    <a:srgbClr val="0000FF"/>
    <a:srgbClr val="EBF1DE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3" autoAdjust="0"/>
    <p:restoredTop sz="96349" autoAdjust="0"/>
  </p:normalViewPr>
  <p:slideViewPr>
    <p:cSldViewPr snapToGrid="0">
      <p:cViewPr>
        <p:scale>
          <a:sx n="125" d="100"/>
          <a:sy n="125" d="100"/>
        </p:scale>
        <p:origin x="-1224" y="-438"/>
      </p:cViewPr>
      <p:guideLst>
        <p:guide orient="horz" pos="162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D2B99863-D5DC-46D9-B26C-9E28A8E508EE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74663CAF-ECB5-4C31-868E-B47B31A0CCC6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430B050-4155-46F3-AFF1-40C301277C16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6077E1B-9FBF-461F-9370-5D98BD65735F}" type="slidenum">
              <a:rPr altLang="zh-CN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1607352-D0EE-4D9B-9730-5E79638AC59C}" type="slidenum">
              <a:rPr altLang="zh-CN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0CB1AAE-1006-486E-B2D5-C90DF48A23AC}" type="slidenum">
              <a:rPr altLang="zh-CN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FB0AA43-C47D-4252-8E47-EDA7B234F9E6}" type="slidenum">
              <a:rPr altLang="zh-CN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A70C59D-209E-4FA8-8578-9CA365DD94C0}" type="slidenum">
              <a:rPr altLang="zh-CN"/>
            </a:fld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C65C7D9-AF91-406A-875E-F12C77BD4484}" type="slidenum">
              <a:rPr altLang="zh-CN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eaLnBrk="0" hangingPunct="0">
              <a:defRPr/>
            </a:pPr>
            <a:endParaRPr lang="zh-CN" altLang="en-US" sz="9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eaLnBrk="0" hangingPunct="0">
              <a:defRPr/>
            </a:pPr>
            <a:endParaRPr lang="zh-CN" altLang="en-US" sz="9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D16FA71-E5A1-4B22-877B-790B2D8CCF13}" type="slidenum">
              <a:rPr lang="en-US" altLang="zh-CN" sz="900" noProof="1" smtClean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900" noProof="1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01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5510" algn="l"/>
          <a:tab pos="905510" algn="l"/>
          <a:tab pos="905510" algn="l"/>
          <a:tab pos="905510" algn="l"/>
        </a:tabLst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18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42.wdp"/><Relationship Id="rId4" Type="http://schemas.openxmlformats.org/officeDocument/2006/relationships/image" Target="../media/image41.png"/><Relationship Id="rId3" Type="http://schemas.microsoft.com/office/2007/relationships/hdphoto" Target="../media/image40.wdp"/><Relationship Id="rId2" Type="http://schemas.openxmlformats.org/officeDocument/2006/relationships/image" Target="../media/image39.png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4.jpeg"/><Relationship Id="rId2" Type="http://schemas.openxmlformats.org/officeDocument/2006/relationships/image" Target="../media/image37.png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8.png"/><Relationship Id="rId2" Type="http://schemas.openxmlformats.org/officeDocument/2006/relationships/image" Target="../media/image18.png"/><Relationship Id="rId1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24.jpeg"/><Relationship Id="rId7" Type="http://schemas.openxmlformats.org/officeDocument/2006/relationships/image" Target="../media/image23.png"/><Relationship Id="rId6" Type="http://schemas.openxmlformats.org/officeDocument/2006/relationships/image" Target="../media/image22.tiff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1.png"/><Relationship Id="rId3" Type="http://schemas.openxmlformats.org/officeDocument/2006/relationships/image" Target="../media/image24.jpe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8" y="303371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0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7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89994"/>
            <a:chOff x="6480295" y="1041329"/>
            <a:chExt cx="768163" cy="886251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1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1" y="104775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0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8" descr="小女孩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5" t="32944" r="9929" b="63907"/>
          <a:stretch>
            <a:fillRect/>
          </a:stretch>
        </p:blipFill>
        <p:spPr bwMode="auto">
          <a:xfrm>
            <a:off x="605631" y="2201616"/>
            <a:ext cx="793273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AutoShape 6"/>
          <p:cNvSpPr/>
          <p:nvPr/>
        </p:nvSpPr>
        <p:spPr bwMode="auto">
          <a:xfrm rot="5400000">
            <a:off x="4366418" y="-987671"/>
            <a:ext cx="215900" cy="6140450"/>
          </a:xfrm>
          <a:prstGeom prst="leftBrace">
            <a:avLst>
              <a:gd name="adj1" fmla="val 244120"/>
              <a:gd name="adj2" fmla="val 50000"/>
            </a:avLst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Rectangle 2"/>
          <p:cNvSpPr>
            <a:spLocks noGrp="1" noChangeArrowheads="1"/>
          </p:cNvSpPr>
          <p:nvPr/>
        </p:nvSpPr>
        <p:spPr bwMode="auto">
          <a:xfrm>
            <a:off x="4045743" y="1449141"/>
            <a:ext cx="914400" cy="466725"/>
          </a:xfrm>
          <a:prstGeom prst="rect">
            <a:avLst/>
          </a:prstGeom>
          <a:solidFill>
            <a:srgbClr val="FF6D69"/>
          </a:solidFill>
          <a:ln w="9525">
            <a:solidFill>
              <a:srgbClr val="000000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>
                <a:solidFill>
                  <a:schemeClr val="bg1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AutoShape 68"/>
          <p:cNvSpPr>
            <a:spLocks noChangeArrowheads="1"/>
          </p:cNvSpPr>
          <p:nvPr/>
        </p:nvSpPr>
        <p:spPr bwMode="auto">
          <a:xfrm>
            <a:off x="3074987" y="2824710"/>
            <a:ext cx="3770312" cy="1328738"/>
          </a:xfrm>
          <a:prstGeom prst="wedgeRoundRectCallout">
            <a:avLst>
              <a:gd name="adj1" fmla="val 56646"/>
              <a:gd name="adj2" fmla="val -643"/>
              <a:gd name="adj3" fmla="val 16667"/>
            </a:avLst>
          </a:prstGeom>
          <a:solidFill>
            <a:schemeClr val="bg1"/>
          </a:solidFill>
          <a:ln w="19050">
            <a:solidFill>
              <a:srgbClr val="09AAAB"/>
            </a:solidFill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latin typeface="+mn-lt"/>
                <a:ea typeface="+mn-ea"/>
              </a:rPr>
              <a:t>     我们一起来数一数：</a:t>
            </a:r>
            <a:r>
              <a:rPr lang="zh-CN" altLang="en-US" sz="2400" dirty="0">
                <a:latin typeface="+mn-lt"/>
                <a:ea typeface="+mn-ea"/>
              </a:rPr>
              <a:t>1，2，3，4，5，6，7，8，9，10</a:t>
            </a:r>
            <a:r>
              <a:rPr lang="zh-CN" altLang="en-US" sz="2400" b="1" dirty="0">
                <a:latin typeface="+mn-lt"/>
                <a:ea typeface="+mn-ea"/>
              </a:rPr>
              <a:t>。这是</a:t>
            </a:r>
            <a:r>
              <a:rPr lang="zh-CN" altLang="en-US" sz="2400" dirty="0">
                <a:latin typeface="+mn-lt"/>
                <a:ea typeface="+mn-ea"/>
              </a:rPr>
              <a:t>10 </a:t>
            </a:r>
            <a:r>
              <a:rPr lang="zh-CN" altLang="en-US" sz="2400" b="1" dirty="0">
                <a:latin typeface="+mn-lt"/>
                <a:ea typeface="+mn-ea"/>
              </a:rPr>
              <a:t>厘米。</a:t>
            </a:r>
            <a:endParaRPr lang="zh-CN" altLang="en-US" sz="2400" b="1" dirty="0">
              <a:latin typeface="+mn-lt"/>
              <a:ea typeface="+mn-ea"/>
            </a:endParaRPr>
          </a:p>
        </p:txBody>
      </p:sp>
      <p:pic>
        <p:nvPicPr>
          <p:cNvPr id="49" name="Picture 82" descr="放大的尺子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8" r="18741" b="2415"/>
          <a:stretch>
            <a:fillRect/>
          </a:stretch>
        </p:blipFill>
        <p:spPr bwMode="auto">
          <a:xfrm>
            <a:off x="1123950" y="2082554"/>
            <a:ext cx="17240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13410" y="2571749"/>
            <a:ext cx="1264491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 10"/>
          <p:cNvSpPr/>
          <p:nvPr/>
        </p:nvSpPr>
        <p:spPr>
          <a:xfrm>
            <a:off x="779463" y="233363"/>
            <a:ext cx="6864350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1381125" y="233363"/>
            <a:ext cx="64309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j-ea"/>
                <a:ea typeface="+mj-ea"/>
              </a:rPr>
              <a:t>三、观察比较，知道</a:t>
            </a:r>
            <a:r>
              <a:rPr lang="en-US" altLang="zh-CN" sz="3200" b="1" dirty="0">
                <a:latin typeface="+mj-ea"/>
                <a:ea typeface="+mj-ea"/>
              </a:rPr>
              <a:t>1</a:t>
            </a:r>
            <a:r>
              <a:rPr lang="zh-CN" altLang="en-US" sz="3200" b="1" dirty="0">
                <a:latin typeface="+mj-ea"/>
                <a:ea typeface="+mj-ea"/>
              </a:rPr>
              <a:t>米</a:t>
            </a:r>
            <a:r>
              <a:rPr lang="en-US" altLang="zh-CN" sz="3200" b="1" dirty="0">
                <a:latin typeface="+mj-ea"/>
                <a:ea typeface="+mj-ea"/>
              </a:rPr>
              <a:t>=100</a:t>
            </a:r>
            <a:r>
              <a:rPr lang="zh-CN" altLang="en-US" sz="3200" b="1" dirty="0">
                <a:latin typeface="+mj-ea"/>
                <a:ea typeface="+mj-ea"/>
              </a:rPr>
              <a:t>厘米</a:t>
            </a:r>
            <a:endParaRPr lang="zh-CN" altLang="en-US" sz="3200" b="1" dirty="0">
              <a:latin typeface="+mj-ea"/>
              <a:ea typeface="+mj-ea"/>
            </a:endParaRPr>
          </a:p>
        </p:txBody>
      </p:sp>
      <p:pic>
        <p:nvPicPr>
          <p:cNvPr id="2765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52400" y="34925"/>
            <a:ext cx="125571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3757" y="933594"/>
            <a:ext cx="574735" cy="57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/>
          <p:nvPr/>
        </p:nvGrpSpPr>
        <p:grpSpPr bwMode="auto">
          <a:xfrm>
            <a:off x="1753393" y="2425453"/>
            <a:ext cx="704850" cy="615950"/>
            <a:chOff x="-41" y="0"/>
            <a:chExt cx="1108" cy="970"/>
          </a:xfrm>
        </p:grpSpPr>
        <p:sp>
          <p:nvSpPr>
            <p:cNvPr id="29733" name="Line 17"/>
            <p:cNvSpPr>
              <a:spLocks noChangeShapeType="1"/>
            </p:cNvSpPr>
            <p:nvPr/>
          </p:nvSpPr>
          <p:spPr bwMode="auto">
            <a:xfrm>
              <a:off x="340" y="0"/>
              <a:ext cx="1" cy="3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4" name="Text Box 18"/>
            <p:cNvSpPr txBox="1">
              <a:spLocks noChangeArrowheads="1"/>
            </p:cNvSpPr>
            <p:nvPr/>
          </p:nvSpPr>
          <p:spPr bwMode="auto">
            <a:xfrm>
              <a:off x="-41" y="340"/>
              <a:ext cx="1108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286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0000"/>
                  </a:solidFill>
                  <a:ea typeface="楷体" panose="02010609060101010101" pitchFamily="49" charset="-122"/>
                  <a:sym typeface="楷体_GB2312" panose="02010609030101010101" pitchFamily="49" charset="-122"/>
                </a:rPr>
                <a:t>10</a:t>
              </a:r>
              <a:endParaRPr lang="zh-CN" altLang="en-US" sz="2000">
                <a:solidFill>
                  <a:srgbClr val="FF0000"/>
                </a:solidFill>
                <a:ea typeface="楷体" panose="02010609060101010101" pitchFamily="49" charset="-122"/>
                <a:sym typeface="楷体_GB2312" panose="02010609030101010101" pitchFamily="49" charset="-122"/>
              </a:endParaRPr>
            </a:p>
          </p:txBody>
        </p:sp>
      </p:grpSp>
      <p:grpSp>
        <p:nvGrpSpPr>
          <p:cNvPr id="8" name="Group 20"/>
          <p:cNvGrpSpPr/>
          <p:nvPr/>
        </p:nvGrpSpPr>
        <p:grpSpPr bwMode="auto">
          <a:xfrm>
            <a:off x="2385218" y="2422278"/>
            <a:ext cx="744538" cy="601663"/>
            <a:chOff x="-9" y="0"/>
            <a:chExt cx="1170" cy="949"/>
          </a:xfrm>
        </p:grpSpPr>
        <p:sp>
          <p:nvSpPr>
            <p:cNvPr id="29731" name="Line 21"/>
            <p:cNvSpPr>
              <a:spLocks noChangeShapeType="1"/>
            </p:cNvSpPr>
            <p:nvPr/>
          </p:nvSpPr>
          <p:spPr bwMode="auto">
            <a:xfrm>
              <a:off x="340" y="0"/>
              <a:ext cx="1" cy="3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2" name="Text Box 22"/>
            <p:cNvSpPr txBox="1">
              <a:spLocks noChangeArrowheads="1"/>
            </p:cNvSpPr>
            <p:nvPr/>
          </p:nvSpPr>
          <p:spPr bwMode="auto">
            <a:xfrm>
              <a:off x="-9" y="319"/>
              <a:ext cx="117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286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0000"/>
                  </a:solidFill>
                  <a:ea typeface="楷体" panose="02010609060101010101" pitchFamily="49" charset="-122"/>
                  <a:sym typeface="楷体_GB2312" panose="02010609030101010101" pitchFamily="49" charset="-122"/>
                </a:rPr>
                <a:t>20</a:t>
              </a:r>
              <a:endParaRPr lang="zh-CN" altLang="en-US" sz="2000">
                <a:solidFill>
                  <a:srgbClr val="FF0000"/>
                </a:solidFill>
                <a:ea typeface="楷体" panose="02010609060101010101" pitchFamily="49" charset="-122"/>
                <a:sym typeface="楷体_GB2312" panose="02010609030101010101" pitchFamily="49" charset="-122"/>
              </a:endParaRPr>
            </a:p>
          </p:txBody>
        </p:sp>
      </p:grpSp>
      <p:grpSp>
        <p:nvGrpSpPr>
          <p:cNvPr id="11" name="Group 24"/>
          <p:cNvGrpSpPr/>
          <p:nvPr/>
        </p:nvGrpSpPr>
        <p:grpSpPr bwMode="auto">
          <a:xfrm>
            <a:off x="3012281" y="2422278"/>
            <a:ext cx="708025" cy="590550"/>
            <a:chOff x="-23" y="0"/>
            <a:chExt cx="1117" cy="932"/>
          </a:xfrm>
        </p:grpSpPr>
        <p:sp>
          <p:nvSpPr>
            <p:cNvPr id="29729" name="Line 25"/>
            <p:cNvSpPr>
              <a:spLocks noChangeShapeType="1"/>
            </p:cNvSpPr>
            <p:nvPr/>
          </p:nvSpPr>
          <p:spPr bwMode="auto">
            <a:xfrm>
              <a:off x="340" y="0"/>
              <a:ext cx="1" cy="3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0" name="Text Box 26"/>
            <p:cNvSpPr txBox="1">
              <a:spLocks noChangeArrowheads="1"/>
            </p:cNvSpPr>
            <p:nvPr/>
          </p:nvSpPr>
          <p:spPr bwMode="auto">
            <a:xfrm>
              <a:off x="-23" y="302"/>
              <a:ext cx="1117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286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0000"/>
                  </a:solidFill>
                  <a:ea typeface="楷体" panose="02010609060101010101" pitchFamily="49" charset="-122"/>
                  <a:sym typeface="楷体_GB2312" panose="02010609030101010101" pitchFamily="49" charset="-122"/>
                </a:rPr>
                <a:t>30</a:t>
              </a:r>
              <a:endParaRPr lang="zh-CN" altLang="en-US" sz="2000">
                <a:solidFill>
                  <a:srgbClr val="FF0000"/>
                </a:solidFill>
                <a:ea typeface="楷体" panose="02010609060101010101" pitchFamily="49" charset="-122"/>
                <a:sym typeface="楷体_GB2312" panose="02010609030101010101" pitchFamily="49" charset="-122"/>
              </a:endParaRPr>
            </a:p>
          </p:txBody>
        </p:sp>
      </p:grpSp>
      <p:grpSp>
        <p:nvGrpSpPr>
          <p:cNvPr id="14" name="Group 28"/>
          <p:cNvGrpSpPr/>
          <p:nvPr/>
        </p:nvGrpSpPr>
        <p:grpSpPr bwMode="auto">
          <a:xfrm>
            <a:off x="3625056" y="2420691"/>
            <a:ext cx="758825" cy="592137"/>
            <a:chOff x="-25" y="0"/>
            <a:chExt cx="1194" cy="933"/>
          </a:xfrm>
        </p:grpSpPr>
        <p:sp>
          <p:nvSpPr>
            <p:cNvPr id="29727" name="Line 29"/>
            <p:cNvSpPr>
              <a:spLocks noChangeShapeType="1"/>
            </p:cNvSpPr>
            <p:nvPr/>
          </p:nvSpPr>
          <p:spPr bwMode="auto">
            <a:xfrm>
              <a:off x="340" y="0"/>
              <a:ext cx="1" cy="3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8" name="Text Box 30"/>
            <p:cNvSpPr txBox="1">
              <a:spLocks noChangeArrowheads="1"/>
            </p:cNvSpPr>
            <p:nvPr/>
          </p:nvSpPr>
          <p:spPr bwMode="auto">
            <a:xfrm>
              <a:off x="-25" y="303"/>
              <a:ext cx="1194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286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0000"/>
                  </a:solidFill>
                  <a:ea typeface="楷体" panose="02010609060101010101" pitchFamily="49" charset="-122"/>
                  <a:sym typeface="楷体_GB2312" panose="02010609030101010101" pitchFamily="49" charset="-122"/>
                </a:rPr>
                <a:t>40</a:t>
              </a:r>
              <a:endParaRPr lang="zh-CN" altLang="en-US" sz="2000">
                <a:solidFill>
                  <a:srgbClr val="FF0000"/>
                </a:solidFill>
                <a:ea typeface="楷体" panose="02010609060101010101" pitchFamily="49" charset="-122"/>
                <a:sym typeface="楷体_GB2312" panose="02010609030101010101" pitchFamily="49" charset="-122"/>
              </a:endParaRPr>
            </a:p>
          </p:txBody>
        </p:sp>
      </p:grpSp>
      <p:grpSp>
        <p:nvGrpSpPr>
          <p:cNvPr id="17" name="Group 32"/>
          <p:cNvGrpSpPr/>
          <p:nvPr/>
        </p:nvGrpSpPr>
        <p:grpSpPr bwMode="auto">
          <a:xfrm>
            <a:off x="4225131" y="2422278"/>
            <a:ext cx="636587" cy="584200"/>
            <a:chOff x="-38" y="0"/>
            <a:chExt cx="1001" cy="921"/>
          </a:xfrm>
        </p:grpSpPr>
        <p:sp>
          <p:nvSpPr>
            <p:cNvPr id="29725" name="Line 33"/>
            <p:cNvSpPr>
              <a:spLocks noChangeShapeType="1"/>
            </p:cNvSpPr>
            <p:nvPr/>
          </p:nvSpPr>
          <p:spPr bwMode="auto">
            <a:xfrm>
              <a:off x="340" y="0"/>
              <a:ext cx="1" cy="3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Text Box 34"/>
            <p:cNvSpPr txBox="1">
              <a:spLocks noChangeArrowheads="1"/>
            </p:cNvSpPr>
            <p:nvPr/>
          </p:nvSpPr>
          <p:spPr bwMode="auto">
            <a:xfrm>
              <a:off x="-38" y="291"/>
              <a:ext cx="1001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286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0000"/>
                  </a:solidFill>
                  <a:ea typeface="楷体" panose="02010609060101010101" pitchFamily="49" charset="-122"/>
                  <a:sym typeface="楷体_GB2312" panose="02010609030101010101" pitchFamily="49" charset="-122"/>
                </a:rPr>
                <a:t>50</a:t>
              </a:r>
              <a:endParaRPr lang="zh-CN" altLang="en-US" sz="2000">
                <a:solidFill>
                  <a:srgbClr val="FF0000"/>
                </a:solidFill>
                <a:ea typeface="楷体" panose="02010609060101010101" pitchFamily="49" charset="-122"/>
                <a:sym typeface="楷体_GB2312" panose="02010609030101010101" pitchFamily="49" charset="-122"/>
              </a:endParaRPr>
            </a:p>
          </p:txBody>
        </p:sp>
      </p:grpSp>
      <p:grpSp>
        <p:nvGrpSpPr>
          <p:cNvPr id="20" name="Group 36"/>
          <p:cNvGrpSpPr/>
          <p:nvPr/>
        </p:nvGrpSpPr>
        <p:grpSpPr bwMode="auto">
          <a:xfrm>
            <a:off x="4849018" y="2430216"/>
            <a:ext cx="673100" cy="574675"/>
            <a:chOff x="-47" y="0"/>
            <a:chExt cx="1059" cy="906"/>
          </a:xfrm>
        </p:grpSpPr>
        <p:sp>
          <p:nvSpPr>
            <p:cNvPr id="29723" name="Line 37"/>
            <p:cNvSpPr>
              <a:spLocks noChangeShapeType="1"/>
            </p:cNvSpPr>
            <p:nvPr/>
          </p:nvSpPr>
          <p:spPr bwMode="auto">
            <a:xfrm>
              <a:off x="340" y="0"/>
              <a:ext cx="1" cy="3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Text Box 38"/>
            <p:cNvSpPr txBox="1">
              <a:spLocks noChangeArrowheads="1"/>
            </p:cNvSpPr>
            <p:nvPr/>
          </p:nvSpPr>
          <p:spPr bwMode="auto">
            <a:xfrm>
              <a:off x="-47" y="276"/>
              <a:ext cx="1059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286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0000"/>
                  </a:solidFill>
                  <a:ea typeface="楷体" panose="02010609060101010101" pitchFamily="49" charset="-122"/>
                  <a:sym typeface="楷体_GB2312" panose="02010609030101010101" pitchFamily="49" charset="-122"/>
                </a:rPr>
                <a:t>60</a:t>
              </a:r>
              <a:endParaRPr lang="zh-CN" altLang="en-US" sz="2000">
                <a:solidFill>
                  <a:srgbClr val="FF0000"/>
                </a:solidFill>
                <a:ea typeface="楷体" panose="02010609060101010101" pitchFamily="49" charset="-122"/>
                <a:sym typeface="楷体_GB2312" panose="02010609030101010101" pitchFamily="49" charset="-122"/>
              </a:endParaRPr>
            </a:p>
          </p:txBody>
        </p:sp>
      </p:grpSp>
      <p:grpSp>
        <p:nvGrpSpPr>
          <p:cNvPr id="23" name="Group 40"/>
          <p:cNvGrpSpPr/>
          <p:nvPr/>
        </p:nvGrpSpPr>
        <p:grpSpPr bwMode="auto">
          <a:xfrm>
            <a:off x="5460206" y="2420691"/>
            <a:ext cx="704850" cy="576262"/>
            <a:chOff x="-46" y="0"/>
            <a:chExt cx="1110" cy="906"/>
          </a:xfrm>
        </p:grpSpPr>
        <p:sp>
          <p:nvSpPr>
            <p:cNvPr id="29721" name="Line 41"/>
            <p:cNvSpPr>
              <a:spLocks noChangeShapeType="1"/>
            </p:cNvSpPr>
            <p:nvPr/>
          </p:nvSpPr>
          <p:spPr bwMode="auto">
            <a:xfrm>
              <a:off x="340" y="0"/>
              <a:ext cx="1" cy="3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2" name="Text Box 42"/>
            <p:cNvSpPr txBox="1">
              <a:spLocks noChangeArrowheads="1"/>
            </p:cNvSpPr>
            <p:nvPr/>
          </p:nvSpPr>
          <p:spPr bwMode="auto">
            <a:xfrm>
              <a:off x="-46" y="276"/>
              <a:ext cx="111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286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0000"/>
                  </a:solidFill>
                  <a:ea typeface="楷体" panose="02010609060101010101" pitchFamily="49" charset="-122"/>
                  <a:sym typeface="楷体_GB2312" panose="02010609030101010101" pitchFamily="49" charset="-122"/>
                </a:rPr>
                <a:t>70</a:t>
              </a:r>
              <a:endParaRPr lang="zh-CN" altLang="en-US" sz="2000">
                <a:solidFill>
                  <a:srgbClr val="FF0000"/>
                </a:solidFill>
                <a:ea typeface="楷体" panose="02010609060101010101" pitchFamily="49" charset="-122"/>
                <a:sym typeface="楷体_GB2312" panose="02010609030101010101" pitchFamily="49" charset="-122"/>
              </a:endParaRPr>
            </a:p>
          </p:txBody>
        </p:sp>
      </p:grpSp>
      <p:grpSp>
        <p:nvGrpSpPr>
          <p:cNvPr id="26" name="Group 44"/>
          <p:cNvGrpSpPr/>
          <p:nvPr/>
        </p:nvGrpSpPr>
        <p:grpSpPr bwMode="auto">
          <a:xfrm>
            <a:off x="6099968" y="2430216"/>
            <a:ext cx="739775" cy="560387"/>
            <a:chOff x="-26" y="0"/>
            <a:chExt cx="1165" cy="883"/>
          </a:xfrm>
        </p:grpSpPr>
        <p:sp>
          <p:nvSpPr>
            <p:cNvPr id="29719" name="Line 45"/>
            <p:cNvSpPr>
              <a:spLocks noChangeShapeType="1"/>
            </p:cNvSpPr>
            <p:nvPr/>
          </p:nvSpPr>
          <p:spPr bwMode="auto">
            <a:xfrm>
              <a:off x="340" y="0"/>
              <a:ext cx="1" cy="3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Text Box 46"/>
            <p:cNvSpPr txBox="1">
              <a:spLocks noChangeArrowheads="1"/>
            </p:cNvSpPr>
            <p:nvPr/>
          </p:nvSpPr>
          <p:spPr bwMode="auto">
            <a:xfrm>
              <a:off x="-26" y="253"/>
              <a:ext cx="1165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286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0000"/>
                  </a:solidFill>
                  <a:ea typeface="楷体" panose="02010609060101010101" pitchFamily="49" charset="-122"/>
                  <a:sym typeface="楷体_GB2312" panose="02010609030101010101" pitchFamily="49" charset="-122"/>
                </a:rPr>
                <a:t>80</a:t>
              </a:r>
              <a:endParaRPr lang="zh-CN" altLang="en-US" sz="2000">
                <a:solidFill>
                  <a:srgbClr val="FF0000"/>
                </a:solidFill>
                <a:ea typeface="楷体" panose="02010609060101010101" pitchFamily="49" charset="-122"/>
                <a:sym typeface="楷体_GB2312" panose="02010609030101010101" pitchFamily="49" charset="-122"/>
              </a:endParaRPr>
            </a:p>
          </p:txBody>
        </p:sp>
      </p:grpSp>
      <p:grpSp>
        <p:nvGrpSpPr>
          <p:cNvPr id="29" name="Group 48"/>
          <p:cNvGrpSpPr/>
          <p:nvPr/>
        </p:nvGrpSpPr>
        <p:grpSpPr bwMode="auto">
          <a:xfrm>
            <a:off x="6722268" y="2420691"/>
            <a:ext cx="636588" cy="568325"/>
            <a:chOff x="-16" y="0"/>
            <a:chExt cx="1004" cy="896"/>
          </a:xfrm>
        </p:grpSpPr>
        <p:sp>
          <p:nvSpPr>
            <p:cNvPr id="29717" name="Line 49"/>
            <p:cNvSpPr>
              <a:spLocks noChangeShapeType="1"/>
            </p:cNvSpPr>
            <p:nvPr/>
          </p:nvSpPr>
          <p:spPr bwMode="auto">
            <a:xfrm>
              <a:off x="340" y="0"/>
              <a:ext cx="1" cy="3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8" name="Text Box 50"/>
            <p:cNvSpPr txBox="1">
              <a:spLocks noChangeArrowheads="1"/>
            </p:cNvSpPr>
            <p:nvPr/>
          </p:nvSpPr>
          <p:spPr bwMode="auto">
            <a:xfrm>
              <a:off x="-16" y="266"/>
              <a:ext cx="1004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286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0000"/>
                  </a:solidFill>
                  <a:ea typeface="楷体" panose="02010609060101010101" pitchFamily="49" charset="-122"/>
                  <a:sym typeface="楷体_GB2312" panose="02010609030101010101" pitchFamily="49" charset="-122"/>
                </a:rPr>
                <a:t>90</a:t>
              </a:r>
              <a:endParaRPr lang="zh-CN" altLang="en-US" sz="2000">
                <a:solidFill>
                  <a:srgbClr val="FF0000"/>
                </a:solidFill>
                <a:ea typeface="楷体" panose="02010609060101010101" pitchFamily="49" charset="-122"/>
                <a:sym typeface="楷体_GB2312" panose="02010609030101010101" pitchFamily="49" charset="-122"/>
              </a:endParaRPr>
            </a:p>
          </p:txBody>
        </p:sp>
      </p:grpSp>
      <p:grpSp>
        <p:nvGrpSpPr>
          <p:cNvPr id="32" name="Group 52"/>
          <p:cNvGrpSpPr/>
          <p:nvPr/>
        </p:nvGrpSpPr>
        <p:grpSpPr bwMode="auto">
          <a:xfrm>
            <a:off x="7254081" y="2415928"/>
            <a:ext cx="930275" cy="569913"/>
            <a:chOff x="-49" y="0"/>
            <a:chExt cx="1147" cy="896"/>
          </a:xfrm>
        </p:grpSpPr>
        <p:sp>
          <p:nvSpPr>
            <p:cNvPr id="29715" name="Line 53"/>
            <p:cNvSpPr>
              <a:spLocks noChangeShapeType="1"/>
            </p:cNvSpPr>
            <p:nvPr/>
          </p:nvSpPr>
          <p:spPr bwMode="auto">
            <a:xfrm>
              <a:off x="340" y="0"/>
              <a:ext cx="1" cy="3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Text Box 54"/>
            <p:cNvSpPr txBox="1">
              <a:spLocks noChangeArrowheads="1"/>
            </p:cNvSpPr>
            <p:nvPr/>
          </p:nvSpPr>
          <p:spPr bwMode="auto">
            <a:xfrm>
              <a:off x="-49" y="266"/>
              <a:ext cx="1147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286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0000"/>
                  </a:solidFill>
                  <a:ea typeface="楷体" panose="02010609060101010101" pitchFamily="49" charset="-122"/>
                  <a:sym typeface="楷体_GB2312" panose="02010609030101010101" pitchFamily="49" charset="-122"/>
                </a:rPr>
                <a:t>100</a:t>
              </a:r>
              <a:endParaRPr lang="zh-CN" altLang="en-US" sz="2000">
                <a:solidFill>
                  <a:srgbClr val="FF0000"/>
                </a:solidFill>
                <a:ea typeface="楷体" panose="02010609060101010101" pitchFamily="49" charset="-122"/>
                <a:sym typeface="楷体_GB2312" panose="0201060903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148132" y="3533609"/>
            <a:ext cx="2896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1 米 </a:t>
            </a:r>
            <a:r>
              <a:rPr lang="en-US" altLang="zh-CN" sz="2800" b="1" dirty="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= 100 </a:t>
            </a:r>
            <a:r>
              <a:rPr lang="zh-CN" altLang="en-US" sz="2800" b="1" dirty="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779463" y="233363"/>
            <a:ext cx="6864350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Rectangle 16"/>
          <p:cNvSpPr>
            <a:spLocks noChangeArrowheads="1"/>
          </p:cNvSpPr>
          <p:nvPr/>
        </p:nvSpPr>
        <p:spPr bwMode="auto">
          <a:xfrm>
            <a:off x="1381125" y="233363"/>
            <a:ext cx="64309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j-ea"/>
                <a:ea typeface="+mj-ea"/>
              </a:rPr>
              <a:t>三、观察比较，知道</a:t>
            </a:r>
            <a:r>
              <a:rPr lang="en-US" altLang="zh-CN" sz="3200" b="1" dirty="0">
                <a:latin typeface="+mj-ea"/>
                <a:ea typeface="+mj-ea"/>
              </a:rPr>
              <a:t>1</a:t>
            </a:r>
            <a:r>
              <a:rPr lang="zh-CN" altLang="en-US" sz="3200" b="1" dirty="0">
                <a:latin typeface="+mj-ea"/>
                <a:ea typeface="+mj-ea"/>
              </a:rPr>
              <a:t>米</a:t>
            </a:r>
            <a:r>
              <a:rPr lang="en-US" altLang="zh-CN" sz="3200" b="1" dirty="0">
                <a:latin typeface="+mj-ea"/>
                <a:ea typeface="+mj-ea"/>
              </a:rPr>
              <a:t>=100</a:t>
            </a:r>
            <a:r>
              <a:rPr lang="zh-CN" altLang="en-US" sz="3200" b="1" dirty="0">
                <a:latin typeface="+mj-ea"/>
                <a:ea typeface="+mj-ea"/>
              </a:rPr>
              <a:t>厘米</a:t>
            </a:r>
            <a:endParaRPr lang="zh-CN" altLang="en-US" sz="3200" b="1" dirty="0">
              <a:latin typeface="+mj-ea"/>
              <a:ea typeface="+mj-ea"/>
            </a:endParaRPr>
          </a:p>
        </p:txBody>
      </p:sp>
      <p:pic>
        <p:nvPicPr>
          <p:cNvPr id="29714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52400" y="34925"/>
            <a:ext cx="125571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78" descr="小女孩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5" t="32944" r="9929" b="63907"/>
          <a:stretch>
            <a:fillRect/>
          </a:stretch>
        </p:blipFill>
        <p:spPr bwMode="auto">
          <a:xfrm>
            <a:off x="605631" y="2201616"/>
            <a:ext cx="793273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AutoShape 6"/>
          <p:cNvSpPr/>
          <p:nvPr/>
        </p:nvSpPr>
        <p:spPr bwMode="auto">
          <a:xfrm rot="5400000">
            <a:off x="4366418" y="-987671"/>
            <a:ext cx="215900" cy="6140450"/>
          </a:xfrm>
          <a:prstGeom prst="leftBrace">
            <a:avLst>
              <a:gd name="adj1" fmla="val 244120"/>
              <a:gd name="adj2" fmla="val 50000"/>
            </a:avLst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2"/>
          <p:cNvSpPr>
            <a:spLocks noGrp="1" noChangeArrowheads="1"/>
          </p:cNvSpPr>
          <p:nvPr/>
        </p:nvSpPr>
        <p:spPr bwMode="auto">
          <a:xfrm>
            <a:off x="4045743" y="1449141"/>
            <a:ext cx="914400" cy="466725"/>
          </a:xfrm>
          <a:prstGeom prst="rect">
            <a:avLst/>
          </a:prstGeom>
          <a:solidFill>
            <a:srgbClr val="FF6D69"/>
          </a:solidFill>
          <a:ln w="9525">
            <a:solidFill>
              <a:srgbClr val="000000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>
                <a:solidFill>
                  <a:schemeClr val="bg1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062" y="1891025"/>
            <a:ext cx="3870325" cy="290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019969" y="1276832"/>
            <a:ext cx="61325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lt"/>
                <a:ea typeface="+mn-ea"/>
              </a:rPr>
              <a:t>拉开绳子，分别量出</a:t>
            </a:r>
            <a:r>
              <a:rPr lang="en-US" altLang="zh-CN" sz="2800" b="1" dirty="0">
                <a:latin typeface="+mj-lt"/>
                <a:ea typeface="+mn-ea"/>
              </a:rPr>
              <a:t>1</a:t>
            </a:r>
            <a:r>
              <a:rPr lang="zh-CN" altLang="en-US" sz="2800" b="1" dirty="0">
                <a:latin typeface="+mj-lt"/>
                <a:ea typeface="+mn-ea"/>
              </a:rPr>
              <a:t>米，</a:t>
            </a:r>
            <a:r>
              <a:rPr lang="en-US" altLang="zh-CN" sz="2800" b="1" dirty="0">
                <a:latin typeface="+mj-lt"/>
                <a:ea typeface="+mn-ea"/>
              </a:rPr>
              <a:t>2</a:t>
            </a:r>
            <a:r>
              <a:rPr lang="zh-CN" altLang="en-US" sz="2800" b="1" dirty="0">
                <a:latin typeface="+mj-lt"/>
                <a:ea typeface="+mn-ea"/>
              </a:rPr>
              <a:t>米是多长</a:t>
            </a:r>
            <a:r>
              <a:rPr lang="en-US" altLang="zh-CN" sz="2800" b="1" dirty="0">
                <a:latin typeface="+mj-lt"/>
                <a:ea typeface="+mn-ea"/>
              </a:rPr>
              <a:t>?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68375" y="328613"/>
            <a:ext cx="5718175" cy="684212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1749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392113" y="152400"/>
            <a:ext cx="1255712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1814513" y="407988"/>
            <a:ext cx="64309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</a:rPr>
              <a:t>四、动手操作，用米尺量</a:t>
            </a:r>
            <a:endParaRPr lang="zh-CN" altLang="en-US" sz="3200" b="1" dirty="0">
              <a:solidFill>
                <a:schemeClr val="bg1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58850" y="1322388"/>
            <a:ext cx="6677025" cy="31464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+mj-lt"/>
                <a:ea typeface="+mn-ea"/>
              </a:rPr>
              <a:t>1.</a:t>
            </a:r>
            <a:r>
              <a:rPr lang="zh-CN" altLang="en-US" sz="2800" b="1" dirty="0">
                <a:latin typeface="+mj-lt"/>
                <a:ea typeface="+mn-ea"/>
              </a:rPr>
              <a:t>选择合适的单位填空。</a:t>
            </a:r>
            <a:endParaRPr lang="zh-CN" altLang="en-US" sz="2800" b="1" dirty="0"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j-lt"/>
                <a:ea typeface="+mn-ea"/>
              </a:rPr>
              <a:t>（</a:t>
            </a:r>
            <a:r>
              <a:rPr lang="en-US" altLang="zh-CN" sz="2800" b="1" dirty="0">
                <a:latin typeface="+mj-lt"/>
                <a:ea typeface="+mn-ea"/>
              </a:rPr>
              <a:t>1</a:t>
            </a:r>
            <a:r>
              <a:rPr lang="zh-CN" altLang="en-US" sz="2800" b="1" dirty="0">
                <a:latin typeface="+mj-lt"/>
                <a:ea typeface="+mn-ea"/>
              </a:rPr>
              <a:t>）我们的教室宽约</a:t>
            </a:r>
            <a:r>
              <a:rPr lang="en-US" altLang="zh-CN" sz="2800" b="1" dirty="0">
                <a:latin typeface="+mj-lt"/>
                <a:ea typeface="+mn-ea"/>
              </a:rPr>
              <a:t>6</a:t>
            </a:r>
            <a:r>
              <a:rPr lang="zh-CN" altLang="en-US" sz="2800" b="1" dirty="0">
                <a:latin typeface="+mj-lt"/>
                <a:ea typeface="+mn-ea"/>
              </a:rPr>
              <a:t>（           ）。</a:t>
            </a:r>
            <a:endParaRPr lang="zh-CN" altLang="en-US" sz="2800" b="1" dirty="0"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j-lt"/>
                <a:ea typeface="+mn-ea"/>
              </a:rPr>
              <a:t>（</a:t>
            </a:r>
            <a:r>
              <a:rPr lang="en-US" altLang="zh-CN" sz="2800" b="1" dirty="0">
                <a:latin typeface="+mj-lt"/>
                <a:ea typeface="+mn-ea"/>
              </a:rPr>
              <a:t>2</a:t>
            </a:r>
            <a:r>
              <a:rPr lang="zh-CN" altLang="en-US" sz="2800" b="1" dirty="0">
                <a:latin typeface="+mj-lt"/>
                <a:ea typeface="+mn-ea"/>
              </a:rPr>
              <a:t>）黑板长约</a:t>
            </a:r>
            <a:r>
              <a:rPr lang="en-US" altLang="zh-CN" sz="2800" b="1" dirty="0">
                <a:latin typeface="+mj-lt"/>
                <a:ea typeface="+mn-ea"/>
              </a:rPr>
              <a:t>3</a:t>
            </a:r>
            <a:r>
              <a:rPr lang="zh-CN" altLang="en-US" sz="2800" b="1" dirty="0">
                <a:latin typeface="+mj-lt"/>
                <a:ea typeface="+mn-ea"/>
              </a:rPr>
              <a:t>（            ）。</a:t>
            </a:r>
            <a:endParaRPr lang="zh-CN" altLang="en-US" sz="2800" b="1" dirty="0"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j-lt"/>
                <a:ea typeface="+mn-ea"/>
              </a:rPr>
              <a:t>（</a:t>
            </a:r>
            <a:r>
              <a:rPr lang="en-US" altLang="zh-CN" sz="2800" b="1" dirty="0">
                <a:latin typeface="+mj-lt"/>
                <a:ea typeface="+mn-ea"/>
              </a:rPr>
              <a:t>3</a:t>
            </a:r>
            <a:r>
              <a:rPr lang="zh-CN" altLang="en-US" sz="2800" b="1" dirty="0">
                <a:latin typeface="+mj-lt"/>
                <a:ea typeface="+mn-ea"/>
              </a:rPr>
              <a:t>）小明身高</a:t>
            </a:r>
            <a:r>
              <a:rPr lang="en-US" altLang="zh-CN" sz="2800" b="1" dirty="0">
                <a:latin typeface="+mj-lt"/>
                <a:ea typeface="+mn-ea"/>
              </a:rPr>
              <a:t>126</a:t>
            </a:r>
            <a:r>
              <a:rPr lang="zh-CN" altLang="en-US" sz="2800" b="1" dirty="0">
                <a:latin typeface="+mj-lt"/>
                <a:ea typeface="+mn-ea"/>
              </a:rPr>
              <a:t>（            ）。</a:t>
            </a:r>
            <a:endParaRPr lang="zh-CN" altLang="en-US" sz="2800" b="1" dirty="0"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j-lt"/>
                <a:ea typeface="+mn-ea"/>
              </a:rPr>
              <a:t>（</a:t>
            </a:r>
            <a:r>
              <a:rPr lang="en-US" altLang="zh-CN" sz="2800" b="1" dirty="0">
                <a:latin typeface="+mj-lt"/>
                <a:ea typeface="+mn-ea"/>
              </a:rPr>
              <a:t>4</a:t>
            </a:r>
            <a:r>
              <a:rPr lang="zh-CN" altLang="en-US" sz="2800" b="1" dirty="0">
                <a:latin typeface="+mj-lt"/>
                <a:ea typeface="+mn-ea"/>
              </a:rPr>
              <a:t>）课桌高</a:t>
            </a:r>
            <a:r>
              <a:rPr lang="en-US" altLang="zh-CN" sz="2800" b="1" dirty="0">
                <a:latin typeface="+mj-lt"/>
                <a:ea typeface="+mn-ea"/>
              </a:rPr>
              <a:t>70</a:t>
            </a:r>
            <a:r>
              <a:rPr lang="zh-CN" altLang="en-US" sz="2800" b="1" dirty="0">
                <a:latin typeface="+mj-lt"/>
                <a:ea typeface="+mn-ea"/>
              </a:rPr>
              <a:t>（            ）。</a:t>
            </a:r>
            <a:endParaRPr lang="zh-CN" altLang="en-US" sz="2800" b="1" dirty="0"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j-lt"/>
                <a:ea typeface="+mn-ea"/>
              </a:rPr>
              <a:t>（</a:t>
            </a:r>
            <a:r>
              <a:rPr lang="en-US" altLang="zh-CN" sz="2800" b="1" dirty="0">
                <a:latin typeface="+mj-lt"/>
                <a:ea typeface="+mn-ea"/>
              </a:rPr>
              <a:t>5</a:t>
            </a:r>
            <a:r>
              <a:rPr lang="zh-CN" altLang="en-US" sz="2800" b="1" dirty="0">
                <a:latin typeface="+mj-lt"/>
                <a:ea typeface="+mn-ea"/>
              </a:rPr>
              <a:t>）教室门高</a:t>
            </a:r>
            <a:r>
              <a:rPr lang="en-US" altLang="zh-CN" sz="2800" b="1" dirty="0">
                <a:latin typeface="+mj-lt"/>
                <a:ea typeface="+mn-ea"/>
              </a:rPr>
              <a:t>2</a:t>
            </a:r>
            <a:r>
              <a:rPr lang="zh-CN" altLang="en-US" sz="2800" b="1" dirty="0">
                <a:latin typeface="+mj-lt"/>
                <a:ea typeface="+mn-ea"/>
              </a:rPr>
              <a:t>（            ）。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4106863" y="2387600"/>
            <a:ext cx="1042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4443413" y="2887663"/>
            <a:ext cx="13573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厘米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5165725" y="1882775"/>
            <a:ext cx="1042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833813" y="3409950"/>
            <a:ext cx="1357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厘米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159250" y="3970338"/>
            <a:ext cx="1044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6" name="Rectangle 16"/>
          <p:cNvSpPr>
            <a:spLocks noChangeArrowheads="1"/>
          </p:cNvSpPr>
          <p:nvPr/>
        </p:nvSpPr>
        <p:spPr bwMode="auto">
          <a:xfrm>
            <a:off x="1900238" y="384175"/>
            <a:ext cx="4749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五、尝试练习，应用提升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32777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2" t="25037" b="50900"/>
          <a:stretch>
            <a:fillRect/>
          </a:stretch>
        </p:blipFill>
        <p:spPr bwMode="auto">
          <a:xfrm>
            <a:off x="846138" y="230188"/>
            <a:ext cx="591820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8" name="Rectangle 16"/>
          <p:cNvSpPr>
            <a:spLocks noChangeArrowheads="1"/>
          </p:cNvSpPr>
          <p:nvPr/>
        </p:nvSpPr>
        <p:spPr bwMode="auto">
          <a:xfrm>
            <a:off x="971550" y="439738"/>
            <a:ext cx="4751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Gulim" panose="020B0600000101010101" pitchFamily="34" charset="-127"/>
                <a:ea typeface="黑体" panose="02010609060101010101" pitchFamily="49" charset="-122"/>
              </a:rPr>
              <a:t>五、尝试练习，应用提升</a:t>
            </a:r>
            <a:endParaRPr lang="zh-CN" altLang="en-US" sz="3200" b="1"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32779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5" t="13612" r="5830" b="9167"/>
          <a:stretch>
            <a:fillRect/>
          </a:stretch>
        </p:blipFill>
        <p:spPr bwMode="auto">
          <a:xfrm>
            <a:off x="6496050" y="2678113"/>
            <a:ext cx="2192338" cy="199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2" t="25037" b="50900"/>
          <a:stretch>
            <a:fillRect/>
          </a:stretch>
        </p:blipFill>
        <p:spPr bwMode="auto">
          <a:xfrm>
            <a:off x="846138" y="230188"/>
            <a:ext cx="591820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9"/>
          <p:cNvSpPr txBox="1">
            <a:spLocks noChangeArrowheads="1"/>
          </p:cNvSpPr>
          <p:nvPr/>
        </p:nvSpPr>
        <p:spPr bwMode="auto">
          <a:xfrm>
            <a:off x="827088" y="1471613"/>
            <a:ext cx="7448550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j-lt"/>
                <a:ea typeface="+mn-ea"/>
              </a:rPr>
              <a:t>2.</a:t>
            </a:r>
            <a:r>
              <a:rPr lang="zh-CN" altLang="en-US" sz="2800" b="1" dirty="0">
                <a:latin typeface="+mj-lt"/>
                <a:ea typeface="+mn-ea"/>
              </a:rPr>
              <a:t>量一量，填一填。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34820" name="Text Box 9"/>
          <p:cNvSpPr txBox="1">
            <a:spLocks noChangeArrowheads="1"/>
          </p:cNvSpPr>
          <p:nvPr/>
        </p:nvSpPr>
        <p:spPr bwMode="auto">
          <a:xfrm>
            <a:off x="954088" y="3438525"/>
            <a:ext cx="3503612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大约（   ）支长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1" name="Text Box 9"/>
          <p:cNvSpPr txBox="1">
            <a:spLocks noChangeArrowheads="1"/>
          </p:cNvSpPr>
          <p:nvPr/>
        </p:nvSpPr>
        <p:spPr bwMode="auto">
          <a:xfrm>
            <a:off x="4878388" y="3438525"/>
            <a:ext cx="3503612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大约（   ）根长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2" name="图片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63" y="2493963"/>
            <a:ext cx="24241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图片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388" y="2233613"/>
            <a:ext cx="33385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2189163" y="3438525"/>
            <a:ext cx="827087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5</a:t>
            </a:r>
            <a:endParaRPr lang="zh-CN" altLang="en-US" sz="3200" b="0" dirty="0"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6134100" y="3438525"/>
            <a:ext cx="827088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4</a:t>
            </a:r>
            <a:endParaRPr lang="zh-CN" altLang="en-US" sz="3200" b="0" dirty="0"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34826" name="Rectangle 16"/>
          <p:cNvSpPr>
            <a:spLocks noChangeArrowheads="1"/>
          </p:cNvSpPr>
          <p:nvPr/>
        </p:nvSpPr>
        <p:spPr bwMode="auto">
          <a:xfrm>
            <a:off x="971550" y="439738"/>
            <a:ext cx="4751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Gulim" panose="020B0600000101010101" pitchFamily="34" charset="-127"/>
                <a:ea typeface="黑体" panose="02010609060101010101" pitchFamily="49" charset="-122"/>
              </a:rPr>
              <a:t>五、尝试练习，应用提升</a:t>
            </a:r>
            <a:endParaRPr lang="zh-CN" altLang="en-US" sz="3200" b="1"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22638" y="1606550"/>
            <a:ext cx="33877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P8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练习一 第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3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题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10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9"/>
          <p:cNvSpPr txBox="1">
            <a:spLocks noChangeArrowheads="1"/>
          </p:cNvSpPr>
          <p:nvPr/>
        </p:nvSpPr>
        <p:spPr bwMode="auto">
          <a:xfrm>
            <a:off x="841375" y="1220788"/>
            <a:ext cx="7448550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j-lt"/>
                <a:ea typeface="+mj-ea"/>
              </a:rPr>
              <a:t>3.</a:t>
            </a:r>
            <a:r>
              <a:rPr lang="zh-CN" altLang="en-US" sz="2800" b="1" dirty="0">
                <a:latin typeface="+mj-lt"/>
                <a:ea typeface="+mj-ea"/>
              </a:rPr>
              <a:t>选择合适的答案，在□里画“√”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35846" name="图片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225" y="1816100"/>
            <a:ext cx="48577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Text Box 9"/>
          <p:cNvSpPr txBox="1">
            <a:spLocks noChangeArrowheads="1"/>
          </p:cNvSpPr>
          <p:nvPr/>
        </p:nvSpPr>
        <p:spPr bwMode="auto">
          <a:xfrm>
            <a:off x="1096963" y="3713163"/>
            <a:ext cx="18161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米长□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8" name="Text Box 9"/>
          <p:cNvSpPr txBox="1">
            <a:spLocks noChangeArrowheads="1"/>
          </p:cNvSpPr>
          <p:nvPr/>
        </p:nvSpPr>
        <p:spPr bwMode="auto">
          <a:xfrm>
            <a:off x="1096963" y="4237038"/>
            <a:ext cx="18161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米短□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3459163" y="3713163"/>
            <a:ext cx="18161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米高□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0" name="Text Box 9"/>
          <p:cNvSpPr txBox="1">
            <a:spLocks noChangeArrowheads="1"/>
          </p:cNvSpPr>
          <p:nvPr/>
        </p:nvSpPr>
        <p:spPr bwMode="auto">
          <a:xfrm>
            <a:off x="3459163" y="4237038"/>
            <a:ext cx="18161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米矮□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1" name="Text Box 9"/>
          <p:cNvSpPr txBox="1">
            <a:spLocks noChangeArrowheads="1"/>
          </p:cNvSpPr>
          <p:nvPr/>
        </p:nvSpPr>
        <p:spPr bwMode="auto">
          <a:xfrm>
            <a:off x="6230938" y="3713163"/>
            <a:ext cx="18161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米长□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2" name="Text Box 9"/>
          <p:cNvSpPr txBox="1">
            <a:spLocks noChangeArrowheads="1"/>
          </p:cNvSpPr>
          <p:nvPr/>
        </p:nvSpPr>
        <p:spPr bwMode="auto">
          <a:xfrm>
            <a:off x="6230938" y="4237038"/>
            <a:ext cx="18161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米短□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2359025" y="3644900"/>
            <a:ext cx="827088" cy="6477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√</a:t>
            </a:r>
            <a:endParaRPr lang="zh-CN" altLang="en-US" sz="3600" b="0" dirty="0"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721225" y="4114800"/>
            <a:ext cx="827088" cy="646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√</a:t>
            </a:r>
            <a:endParaRPr lang="zh-CN" altLang="en-US" sz="3600" b="0" dirty="0"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7510463" y="3652838"/>
            <a:ext cx="827087" cy="6477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0" dirty="0">
                <a:solidFill>
                  <a:srgbClr val="FF0000"/>
                </a:solidFill>
                <a:latin typeface="+mn-lt"/>
                <a:ea typeface="+mn-ea"/>
                <a:sym typeface="楷体_GB2312" panose="02010609030101010101" pitchFamily="49" charset="-122"/>
              </a:rPr>
              <a:t>√</a:t>
            </a:r>
            <a:endParaRPr lang="zh-CN" altLang="en-US" sz="3600" b="0" dirty="0">
              <a:latin typeface="+mn-lt"/>
              <a:ea typeface="+mn-ea"/>
              <a:sym typeface="楷体_GB2312" panose="0201060903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48524" y="1339850"/>
            <a:ext cx="263048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[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教材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P8 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练习一 第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4</a:t>
            </a:r>
            <a:r>
              <a:rPr lang="zh-CN" altLang="en-US" sz="1600" b="1" dirty="0">
                <a:solidFill>
                  <a:srgbClr val="0EACA9"/>
                </a:solidFill>
                <a:latin typeface="+mn-ea"/>
                <a:ea typeface="+mn-ea"/>
              </a:rPr>
              <a:t>题</a:t>
            </a:r>
            <a:r>
              <a:rPr lang="en-US" altLang="zh-CN" sz="1600" b="1" dirty="0">
                <a:solidFill>
                  <a:srgbClr val="0EACA9"/>
                </a:solidFill>
                <a:latin typeface="+mn-ea"/>
                <a:ea typeface="+mn-ea"/>
              </a:rPr>
              <a:t>]</a:t>
            </a:r>
            <a:endParaRPr lang="zh-CN" altLang="en-US" sz="16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pic>
        <p:nvPicPr>
          <p:cNvPr id="35857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2" t="25037" b="50900"/>
          <a:stretch>
            <a:fillRect/>
          </a:stretch>
        </p:blipFill>
        <p:spPr bwMode="auto">
          <a:xfrm>
            <a:off x="846138" y="230188"/>
            <a:ext cx="591820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8" name="Rectangle 16"/>
          <p:cNvSpPr>
            <a:spLocks noChangeArrowheads="1"/>
          </p:cNvSpPr>
          <p:nvPr/>
        </p:nvSpPr>
        <p:spPr bwMode="auto">
          <a:xfrm>
            <a:off x="971550" y="439738"/>
            <a:ext cx="4751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Gulim" panose="020B0600000101010101" pitchFamily="34" charset="-127"/>
                <a:ea typeface="黑体" panose="02010609060101010101" pitchFamily="49" charset="-122"/>
              </a:rPr>
              <a:t>五、尝试练习，应用提升</a:t>
            </a:r>
            <a:endParaRPr lang="zh-CN" altLang="en-US" sz="3200" b="1"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" y="2019663"/>
            <a:ext cx="7557025" cy="1564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0106" y="2680491"/>
            <a:ext cx="7653338" cy="1076961"/>
          </a:xfrm>
          <a:prstGeom prst="rect">
            <a:avLst/>
          </a:prstGeom>
          <a:solidFill>
            <a:srgbClr val="EBF1DE">
              <a:alpha val="80000"/>
            </a:srgbClr>
          </a:solidFill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0066CC"/>
                </a:solidFill>
                <a:latin typeface="+mj-lt"/>
                <a:ea typeface="+mn-ea"/>
              </a:rPr>
              <a:t>        量比较长的物体，一般用米尺或卷尺来测量，通常用“米”作单位。米可以用“</a:t>
            </a:r>
            <a:r>
              <a:rPr lang="en-US" altLang="zh-CN" sz="2800" b="1" dirty="0">
                <a:solidFill>
                  <a:srgbClr val="0066CC"/>
                </a:solidFill>
                <a:latin typeface="+mj-lt"/>
                <a:ea typeface="+mn-ea"/>
              </a:rPr>
              <a:t>m</a:t>
            </a:r>
            <a:r>
              <a:rPr lang="zh-CN" altLang="en-US" sz="2800" b="1" dirty="0">
                <a:solidFill>
                  <a:srgbClr val="0066CC"/>
                </a:solidFill>
                <a:latin typeface="+mj-lt"/>
                <a:ea typeface="+mn-ea"/>
              </a:rPr>
              <a:t>”表示。</a:t>
            </a:r>
            <a:endParaRPr lang="zh-CN" altLang="en-US" sz="2800" b="1" dirty="0">
              <a:solidFill>
                <a:srgbClr val="0066CC"/>
              </a:solidFill>
              <a:latin typeface="+mj-lt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65720" y="4063067"/>
            <a:ext cx="2675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highlight>
                  <a:srgbClr val="FFFF00"/>
                </a:highlight>
                <a:latin typeface="+mn-lt"/>
                <a:ea typeface="+mn-ea"/>
              </a:rPr>
              <a:t>1 </a:t>
            </a:r>
            <a:r>
              <a:rPr lang="zh-CN" altLang="en-US" sz="2800" b="1" dirty="0">
                <a:highlight>
                  <a:srgbClr val="FFFF00"/>
                </a:highlight>
                <a:latin typeface="+mn-lt"/>
                <a:ea typeface="+mn-ea"/>
              </a:rPr>
              <a:t>米</a:t>
            </a:r>
            <a:r>
              <a:rPr lang="zh-CN" altLang="en-US" sz="2800" dirty="0">
                <a:highlight>
                  <a:srgbClr val="FFFF00"/>
                </a:highlight>
                <a:latin typeface="+mn-lt"/>
                <a:ea typeface="+mn-ea"/>
              </a:rPr>
              <a:t> </a:t>
            </a:r>
            <a:r>
              <a:rPr lang="en-US" altLang="zh-CN" sz="2800" dirty="0">
                <a:highlight>
                  <a:srgbClr val="FFFF00"/>
                </a:highlight>
                <a:latin typeface="+mn-lt"/>
                <a:ea typeface="+mn-ea"/>
              </a:rPr>
              <a:t>= 100 </a:t>
            </a:r>
            <a:r>
              <a:rPr lang="zh-CN" altLang="en-US" sz="2800" b="1" dirty="0">
                <a:highlight>
                  <a:srgbClr val="FFFF00"/>
                </a:highlight>
                <a:latin typeface="+mn-lt"/>
                <a:ea typeface="+mn-ea"/>
              </a:rPr>
              <a:t>厘米</a:t>
            </a:r>
            <a:endParaRPr lang="zh-CN" altLang="en-US" sz="2800" b="1" dirty="0">
              <a:highlight>
                <a:srgbClr val="FFFF00"/>
              </a:highlight>
              <a:latin typeface="+mn-lt"/>
              <a:ea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43498" y="557213"/>
            <a:ext cx="5718175" cy="684212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7894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67236" y="381000"/>
            <a:ext cx="1255712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Rectangle 16"/>
          <p:cNvSpPr>
            <a:spLocks noChangeArrowheads="1"/>
          </p:cNvSpPr>
          <p:nvPr/>
        </p:nvSpPr>
        <p:spPr bwMode="auto">
          <a:xfrm>
            <a:off x="1288011" y="606425"/>
            <a:ext cx="51736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六、课堂小结，畅谈收获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243138" y="1819275"/>
            <a:ext cx="6773862" cy="1524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从课后习题中选取；</a:t>
            </a:r>
            <a:endParaRPr lang="zh-CN" altLang="en-US" sz="32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完成练习册本课时的习题。</a:t>
            </a:r>
            <a:endParaRPr lang="zh-CN" altLang="en-US" sz="32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8915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2" t="25037" b="50900"/>
          <a:stretch>
            <a:fillRect/>
          </a:stretch>
        </p:blipFill>
        <p:spPr bwMode="auto">
          <a:xfrm>
            <a:off x="1368425" y="633413"/>
            <a:ext cx="3408363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16"/>
          <p:cNvSpPr>
            <a:spLocks noChangeArrowheads="1"/>
          </p:cNvSpPr>
          <p:nvPr/>
        </p:nvSpPr>
        <p:spPr bwMode="auto">
          <a:xfrm>
            <a:off x="1208088" y="847725"/>
            <a:ext cx="3119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Gulim" panose="020B0600000101010101" pitchFamily="34" charset="-127"/>
                <a:ea typeface="黑体" panose="02010609060101010101" pitchFamily="49" charset="-122"/>
              </a:rPr>
              <a:t>七、课后作业</a:t>
            </a:r>
            <a:endParaRPr lang="zh-CN" altLang="en-US" sz="3200" b="1"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38917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2852738"/>
            <a:ext cx="2216150" cy="229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838" y="3343275"/>
            <a:ext cx="1935162" cy="193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073150" y="1211263"/>
            <a:ext cx="7448550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latin typeface="+mj-lt"/>
                <a:ea typeface="+mn-ea"/>
              </a:rPr>
              <a:t>一、选一选。（把正确答案的序号填在括号里）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1073150" y="2124075"/>
            <a:ext cx="7448550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j-lt"/>
                <a:ea typeface="+mn-ea"/>
              </a:rPr>
              <a:t>1.</a:t>
            </a:r>
            <a:r>
              <a:rPr lang="zh-CN" altLang="en-US" sz="2800" b="1" dirty="0">
                <a:latin typeface="+mj-lt"/>
                <a:ea typeface="+mn-ea"/>
              </a:rPr>
              <a:t>下面的物体中，（     ）的高度最接近</a:t>
            </a:r>
            <a:r>
              <a:rPr lang="en-US" altLang="zh-CN" sz="2800" b="1" dirty="0">
                <a:latin typeface="+mj-lt"/>
                <a:ea typeface="+mn-ea"/>
              </a:rPr>
              <a:t>1</a:t>
            </a:r>
            <a:r>
              <a:rPr lang="zh-CN" altLang="en-US" sz="2800" b="1" dirty="0">
                <a:latin typeface="+mj-lt"/>
                <a:ea typeface="+mn-ea"/>
              </a:rPr>
              <a:t>米。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282700" y="2833688"/>
            <a:ext cx="7448550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latin typeface="+mj-lt"/>
                <a:ea typeface="+mn-ea"/>
              </a:rPr>
              <a:t>①课桌                  ②书包                  ③门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073150" y="3533775"/>
            <a:ext cx="7448550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j-lt"/>
                <a:ea typeface="+mn-ea"/>
              </a:rPr>
              <a:t>2.</a:t>
            </a:r>
            <a:r>
              <a:rPr lang="zh-CN" altLang="en-US" sz="2800" b="1" dirty="0">
                <a:latin typeface="+mj-lt"/>
                <a:ea typeface="+mn-ea"/>
              </a:rPr>
              <a:t> （     ）个               长</a:t>
            </a:r>
            <a:r>
              <a:rPr lang="en-US" altLang="zh-CN" sz="2800" b="1" dirty="0">
                <a:latin typeface="+mj-lt"/>
                <a:ea typeface="+mn-ea"/>
              </a:rPr>
              <a:t>1</a:t>
            </a:r>
            <a:r>
              <a:rPr lang="zh-CN" altLang="en-US" sz="2800" b="1" dirty="0">
                <a:latin typeface="+mj-lt"/>
                <a:ea typeface="+mn-ea"/>
              </a:rPr>
              <a:t>米。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282700" y="4243388"/>
            <a:ext cx="7448550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latin typeface="+mj-lt"/>
                <a:ea typeface="+mn-ea"/>
              </a:rPr>
              <a:t>①</a:t>
            </a:r>
            <a:r>
              <a:rPr lang="en-US" altLang="zh-CN" sz="2800" b="1" dirty="0">
                <a:latin typeface="+mj-lt"/>
                <a:ea typeface="+mn-ea"/>
              </a:rPr>
              <a:t>3</a:t>
            </a:r>
            <a:r>
              <a:rPr lang="zh-CN" altLang="en-US" sz="2800" b="1" dirty="0">
                <a:latin typeface="+mj-lt"/>
                <a:ea typeface="+mn-ea"/>
              </a:rPr>
              <a:t>                  ②</a:t>
            </a:r>
            <a:r>
              <a:rPr lang="en-US" altLang="zh-CN" sz="2800" b="1" dirty="0">
                <a:latin typeface="+mj-lt"/>
                <a:ea typeface="+mn-ea"/>
              </a:rPr>
              <a:t>4</a:t>
            </a:r>
            <a:r>
              <a:rPr lang="zh-CN" altLang="en-US" sz="2800" b="1" dirty="0">
                <a:latin typeface="+mj-lt"/>
                <a:ea typeface="+mn-ea"/>
              </a:rPr>
              <a:t>                 ③</a:t>
            </a:r>
            <a:r>
              <a:rPr lang="en-US" altLang="zh-CN" sz="2800" b="1" dirty="0">
                <a:latin typeface="+mj-lt"/>
                <a:ea typeface="+mn-ea"/>
              </a:rPr>
              <a:t>5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224338" y="2132013"/>
            <a:ext cx="531812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844675" y="3538538"/>
            <a:ext cx="531813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pic>
        <p:nvPicPr>
          <p:cNvPr id="39946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3413125"/>
            <a:ext cx="1360488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圆角矩形 14"/>
          <p:cNvSpPr/>
          <p:nvPr/>
        </p:nvSpPr>
        <p:spPr>
          <a:xfrm>
            <a:off x="968375" y="328613"/>
            <a:ext cx="3676650" cy="684212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9948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392113" y="152400"/>
            <a:ext cx="1255712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9" name="Rectangle 16"/>
          <p:cNvSpPr>
            <a:spLocks noChangeArrowheads="1"/>
          </p:cNvSpPr>
          <p:nvPr/>
        </p:nvSpPr>
        <p:spPr bwMode="auto">
          <a:xfrm>
            <a:off x="1525588" y="390525"/>
            <a:ext cx="3119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八、巩固练习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39950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85515">
            <a:off x="6696075" y="3430588"/>
            <a:ext cx="1879600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947738" y="779463"/>
            <a:ext cx="7448550" cy="64611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latin typeface="+mj-lt"/>
                <a:ea typeface="+mn-ea"/>
              </a:rPr>
              <a:t>二、在</a:t>
            </a:r>
            <a:r>
              <a:rPr lang="zh-CN" altLang="en-US" sz="3600" b="1" dirty="0">
                <a:latin typeface="+mj-lt"/>
                <a:ea typeface="+mn-ea"/>
              </a:rPr>
              <a:t>○</a:t>
            </a:r>
            <a:r>
              <a:rPr lang="zh-CN" altLang="en-US" sz="2800" b="1" dirty="0">
                <a:latin typeface="+mj-lt"/>
                <a:ea typeface="+mn-ea"/>
              </a:rPr>
              <a:t>里填上“＞”“＜”或“</a:t>
            </a:r>
            <a:r>
              <a:rPr lang="en-US" altLang="zh-CN" sz="2800" b="1" dirty="0">
                <a:latin typeface="+mj-lt"/>
                <a:ea typeface="+mn-ea"/>
              </a:rPr>
              <a:t>=</a:t>
            </a:r>
            <a:r>
              <a:rPr lang="zh-CN" altLang="en-US" sz="2800" b="1" dirty="0">
                <a:latin typeface="+mj-lt"/>
                <a:ea typeface="+mn-ea"/>
              </a:rPr>
              <a:t>”。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760413" y="2090738"/>
            <a:ext cx="2082800" cy="6477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j-lt"/>
                <a:ea typeface="+mn-ea"/>
              </a:rPr>
              <a:t>4</a:t>
            </a:r>
            <a:r>
              <a:rPr lang="zh-CN" altLang="en-US" sz="2800" b="1" dirty="0">
                <a:latin typeface="+mj-lt"/>
                <a:ea typeface="+mn-ea"/>
              </a:rPr>
              <a:t>厘米</a:t>
            </a:r>
            <a:r>
              <a:rPr lang="zh-CN" altLang="en-US" sz="3600" b="1" dirty="0">
                <a:latin typeface="+mj-lt"/>
                <a:ea typeface="+mn-ea"/>
              </a:rPr>
              <a:t>○</a:t>
            </a:r>
            <a:r>
              <a:rPr lang="en-US" altLang="zh-CN" sz="2800" b="1" dirty="0">
                <a:latin typeface="+mj-lt"/>
                <a:ea typeface="+mn-ea"/>
              </a:rPr>
              <a:t>4</a:t>
            </a:r>
            <a:r>
              <a:rPr lang="zh-CN" altLang="en-US" sz="2800" b="1" dirty="0">
                <a:latin typeface="+mj-lt"/>
                <a:ea typeface="+mn-ea"/>
              </a:rPr>
              <a:t>米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3330575" y="2062163"/>
            <a:ext cx="2681288" cy="6477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j-lt"/>
                <a:ea typeface="+mn-ea"/>
              </a:rPr>
              <a:t>73</a:t>
            </a:r>
            <a:r>
              <a:rPr lang="zh-CN" altLang="en-US" sz="2800" b="1" dirty="0">
                <a:latin typeface="+mj-lt"/>
                <a:ea typeface="+mn-ea"/>
              </a:rPr>
              <a:t>厘米</a:t>
            </a:r>
            <a:r>
              <a:rPr lang="zh-CN" altLang="en-US" sz="3600" b="1" dirty="0">
                <a:latin typeface="+mj-lt"/>
                <a:ea typeface="+mn-ea"/>
              </a:rPr>
              <a:t>○</a:t>
            </a:r>
            <a:r>
              <a:rPr lang="en-US" altLang="zh-CN" sz="2800" b="1" dirty="0">
                <a:latin typeface="+mj-lt"/>
                <a:ea typeface="+mn-ea"/>
              </a:rPr>
              <a:t>37</a:t>
            </a:r>
            <a:r>
              <a:rPr lang="zh-CN" altLang="en-US" sz="2800" b="1" dirty="0">
                <a:latin typeface="+mj-lt"/>
                <a:ea typeface="+mn-ea"/>
              </a:rPr>
              <a:t>米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6073775" y="2047875"/>
            <a:ext cx="2817813" cy="6477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j-lt"/>
                <a:ea typeface="+mn-ea"/>
              </a:rPr>
              <a:t>95</a:t>
            </a:r>
            <a:r>
              <a:rPr lang="zh-CN" altLang="en-US" sz="2800" b="1" dirty="0">
                <a:latin typeface="+mj-lt"/>
                <a:ea typeface="+mn-ea"/>
              </a:rPr>
              <a:t>厘米</a:t>
            </a:r>
            <a:r>
              <a:rPr lang="zh-CN" altLang="en-US" sz="3600" b="1" dirty="0">
                <a:latin typeface="+mj-lt"/>
                <a:ea typeface="+mn-ea"/>
              </a:rPr>
              <a:t>○</a:t>
            </a:r>
            <a:r>
              <a:rPr lang="en-US" altLang="zh-CN" sz="2800" b="1" dirty="0">
                <a:latin typeface="+mj-lt"/>
                <a:ea typeface="+mn-ea"/>
              </a:rPr>
              <a:t>89</a:t>
            </a:r>
            <a:r>
              <a:rPr lang="zh-CN" altLang="en-US" sz="2800" b="1" dirty="0">
                <a:latin typeface="+mj-lt"/>
                <a:ea typeface="+mn-ea"/>
              </a:rPr>
              <a:t>厘米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749300" y="2833688"/>
            <a:ext cx="2632075" cy="64611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j-lt"/>
                <a:ea typeface="+mn-ea"/>
              </a:rPr>
              <a:t>100</a:t>
            </a:r>
            <a:r>
              <a:rPr lang="zh-CN" altLang="en-US" sz="2800" b="1" dirty="0">
                <a:latin typeface="+mj-lt"/>
                <a:ea typeface="+mn-ea"/>
              </a:rPr>
              <a:t>厘米</a:t>
            </a:r>
            <a:r>
              <a:rPr lang="zh-CN" altLang="en-US" sz="3600" b="1" dirty="0">
                <a:latin typeface="+mj-lt"/>
                <a:ea typeface="+mn-ea"/>
              </a:rPr>
              <a:t>○</a:t>
            </a:r>
            <a:r>
              <a:rPr lang="en-US" altLang="zh-CN" sz="2800" b="1" dirty="0">
                <a:latin typeface="+mj-lt"/>
                <a:ea typeface="+mn-ea"/>
              </a:rPr>
              <a:t>2</a:t>
            </a:r>
            <a:r>
              <a:rPr lang="zh-CN" altLang="en-US" sz="2800" b="1" dirty="0">
                <a:latin typeface="+mj-lt"/>
                <a:ea typeface="+mn-ea"/>
              </a:rPr>
              <a:t>米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328988" y="2805113"/>
            <a:ext cx="2681287" cy="64611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j-lt"/>
                <a:ea typeface="+mn-ea"/>
              </a:rPr>
              <a:t>18</a:t>
            </a:r>
            <a:r>
              <a:rPr lang="zh-CN" altLang="en-US" sz="2800" b="1" dirty="0">
                <a:latin typeface="+mj-lt"/>
                <a:ea typeface="+mn-ea"/>
              </a:rPr>
              <a:t>米</a:t>
            </a:r>
            <a:r>
              <a:rPr lang="zh-CN" altLang="en-US" sz="3600" b="1" dirty="0">
                <a:latin typeface="+mj-lt"/>
                <a:ea typeface="+mn-ea"/>
              </a:rPr>
              <a:t>○</a:t>
            </a:r>
            <a:r>
              <a:rPr lang="en-US" altLang="zh-CN" sz="2800" b="1" dirty="0">
                <a:latin typeface="+mj-lt"/>
                <a:ea typeface="+mn-ea"/>
              </a:rPr>
              <a:t>80</a:t>
            </a:r>
            <a:r>
              <a:rPr lang="zh-CN" altLang="en-US" sz="2800" b="1" dirty="0">
                <a:latin typeface="+mj-lt"/>
                <a:ea typeface="+mn-ea"/>
              </a:rPr>
              <a:t>厘米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6097588" y="2790825"/>
            <a:ext cx="2387600" cy="646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j-lt"/>
                <a:ea typeface="+mn-ea"/>
              </a:rPr>
              <a:t>9</a:t>
            </a:r>
            <a:r>
              <a:rPr lang="zh-CN" altLang="en-US" sz="2800" b="1" dirty="0">
                <a:latin typeface="+mj-lt"/>
                <a:ea typeface="+mn-ea"/>
              </a:rPr>
              <a:t>米</a:t>
            </a:r>
            <a:r>
              <a:rPr lang="zh-CN" altLang="en-US" sz="3600" b="1" dirty="0">
                <a:latin typeface="+mj-lt"/>
                <a:ea typeface="+mn-ea"/>
              </a:rPr>
              <a:t>○</a:t>
            </a:r>
            <a:r>
              <a:rPr lang="en-US" altLang="zh-CN" sz="2800" b="1" dirty="0">
                <a:latin typeface="+mj-lt"/>
                <a:ea typeface="+mn-ea"/>
              </a:rPr>
              <a:t>90</a:t>
            </a:r>
            <a:r>
              <a:rPr lang="zh-CN" altLang="en-US" sz="2800" b="1" dirty="0">
                <a:latin typeface="+mj-lt"/>
                <a:ea typeface="+mn-ea"/>
              </a:rPr>
              <a:t>厘米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685925" y="2151063"/>
            <a:ext cx="531813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427538" y="2135188"/>
            <a:ext cx="530225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7210425" y="2132013"/>
            <a:ext cx="531813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990725" y="2901950"/>
            <a:ext cx="531813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097338" y="2873375"/>
            <a:ext cx="530225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6694488" y="2859088"/>
            <a:ext cx="531812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49413" y="1449388"/>
            <a:ext cx="3387725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altLang="zh-CN" sz="2000" b="1" dirty="0">
              <a:solidFill>
                <a:srgbClr val="0EACA9"/>
              </a:solidFill>
              <a:latin typeface="+mn-ea"/>
              <a:ea typeface="+mn-ea"/>
            </a:endParaRPr>
          </a:p>
        </p:txBody>
      </p:sp>
      <p:pic>
        <p:nvPicPr>
          <p:cNvPr id="4097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50" y="2674938"/>
            <a:ext cx="305435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7775" y="1365250"/>
            <a:ext cx="4359275" cy="1814513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1" name="Rectangle 7"/>
          <p:cNvSpPr txBox="1">
            <a:spLocks noChangeArrowheads="1"/>
          </p:cNvSpPr>
          <p:nvPr/>
        </p:nvSpPr>
        <p:spPr bwMode="auto">
          <a:xfrm>
            <a:off x="3990975" y="1365250"/>
            <a:ext cx="271303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</a:t>
            </a: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度单位</a:t>
            </a:r>
            <a:endParaRPr lang="zh-CN" altLang="en-US" sz="36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292" name="标题 1"/>
          <p:cNvSpPr txBox="1">
            <a:spLocks noChangeArrowheads="1"/>
          </p:cNvSpPr>
          <p:nvPr/>
        </p:nvSpPr>
        <p:spPr bwMode="auto">
          <a:xfrm>
            <a:off x="823913" y="230028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ea typeface="黑体" panose="02010609060101010101" pitchFamily="49" charset="-122"/>
              </a:rPr>
              <a:t>认识米和用米量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380" y="1375798"/>
            <a:ext cx="953767" cy="1139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09" tIns="35232" rIns="67609" bIns="35232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4"/>
          <a:stretch>
            <a:fillRect/>
          </a:stretch>
        </p:blipFill>
        <p:spPr bwMode="auto">
          <a:xfrm>
            <a:off x="1575205" y="896273"/>
            <a:ext cx="5697135" cy="415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59452" y="119985"/>
            <a:ext cx="6126162" cy="1101725"/>
            <a:chOff x="1154113" y="34925"/>
            <a:chExt cx="6126162" cy="1101725"/>
          </a:xfrm>
        </p:grpSpPr>
        <p:sp>
          <p:nvSpPr>
            <p:cNvPr id="2" name="圆角矩形 6"/>
            <p:cNvSpPr/>
            <p:nvPr/>
          </p:nvSpPr>
          <p:spPr>
            <a:xfrm>
              <a:off x="1779588" y="233363"/>
              <a:ext cx="5500687" cy="577850"/>
            </a:xfrm>
            <a:prstGeom prst="roundRect">
              <a:avLst/>
            </a:prstGeom>
            <a:solidFill>
              <a:srgbClr val="F18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01129">
              <a:off x="1154113" y="34925"/>
              <a:ext cx="1255712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16"/>
            <p:cNvSpPr>
              <a:spLocks noChangeArrowheads="1"/>
            </p:cNvSpPr>
            <p:nvPr/>
          </p:nvSpPr>
          <p:spPr bwMode="auto">
            <a:xfrm>
              <a:off x="2505075" y="227013"/>
              <a:ext cx="47752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Gulim" panose="020B0600000101010101" pitchFamily="34" charset="-127"/>
                  <a:ea typeface="黑体" panose="02010609060101010101" pitchFamily="49" charset="-122"/>
                </a:rPr>
                <a:t>一、创设情境，引入新课</a:t>
              </a:r>
              <a:endPara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2372364" y="1298459"/>
            <a:ext cx="3980871" cy="102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有一把长</a:t>
            </a:r>
            <a:r>
              <a:rPr lang="en-US" altLang="zh-CN" sz="2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</a:t>
            </a:r>
            <a:r>
              <a:rPr lang="zh-CN" altLang="en-US" sz="2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厘米的学生尺，谁愿意用它来量一量黑板的长？</a:t>
            </a:r>
            <a:endParaRPr lang="zh-CN" altLang="en-US" sz="2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AutoShape 15"/>
          <p:cNvSpPr>
            <a:spLocks noChangeArrowheads="1"/>
          </p:cNvSpPr>
          <p:nvPr/>
        </p:nvSpPr>
        <p:spPr bwMode="auto">
          <a:xfrm>
            <a:off x="622794" y="3434805"/>
            <a:ext cx="2124075" cy="509588"/>
          </a:xfrm>
          <a:prstGeom prst="wedgeRoundRectCallout">
            <a:avLst>
              <a:gd name="adj1" fmla="val 60064"/>
              <a:gd name="adj2" fmla="val 16760"/>
              <a:gd name="adj3" fmla="val 16667"/>
            </a:avLst>
          </a:prstGeom>
          <a:solidFill>
            <a:schemeClr val="bg1"/>
          </a:solidFill>
          <a:ln w="19050">
            <a:solidFill>
              <a:srgbClr val="09AAAB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我来！我来！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4"/>
          <a:stretch>
            <a:fillRect/>
          </a:stretch>
        </p:blipFill>
        <p:spPr bwMode="auto">
          <a:xfrm>
            <a:off x="1575205" y="896273"/>
            <a:ext cx="5697135" cy="415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59452" y="119985"/>
            <a:ext cx="6126162" cy="1101725"/>
            <a:chOff x="1154113" y="34925"/>
            <a:chExt cx="6126162" cy="1101725"/>
          </a:xfrm>
        </p:grpSpPr>
        <p:sp>
          <p:nvSpPr>
            <p:cNvPr id="6" name="圆角矩形 6"/>
            <p:cNvSpPr/>
            <p:nvPr/>
          </p:nvSpPr>
          <p:spPr>
            <a:xfrm>
              <a:off x="1779588" y="233363"/>
              <a:ext cx="5500687" cy="577850"/>
            </a:xfrm>
            <a:prstGeom prst="roundRect">
              <a:avLst/>
            </a:prstGeom>
            <a:solidFill>
              <a:srgbClr val="F18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7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01129">
              <a:off x="1154113" y="34925"/>
              <a:ext cx="1255712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2505075" y="227013"/>
              <a:ext cx="47752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Gulim" panose="020B0600000101010101" pitchFamily="34" charset="-127"/>
                  <a:ea typeface="黑体" panose="02010609060101010101" pitchFamily="49" charset="-122"/>
                </a:rPr>
                <a:t>一、创设情境，引入新课</a:t>
              </a:r>
              <a:endParaRPr lang="zh-CN" altLang="en-US" sz="3200" b="1" dirty="0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endParaRPr>
            </a:p>
          </p:txBody>
        </p:sp>
      </p:grpSp>
      <p:pic>
        <p:nvPicPr>
          <p:cNvPr id="30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672" y="3132457"/>
            <a:ext cx="444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280" y="3132457"/>
            <a:ext cx="444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290" y="3114995"/>
            <a:ext cx="444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628" y="3114512"/>
            <a:ext cx="444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2265289" y="2682240"/>
            <a:ext cx="2108591" cy="1984226"/>
            <a:chOff x="2265289" y="2682240"/>
            <a:chExt cx="2108591" cy="198422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749" b="36751"/>
            <a:stretch>
              <a:fillRect/>
            </a:stretch>
          </p:blipFill>
          <p:spPr>
            <a:xfrm>
              <a:off x="2265289" y="3192782"/>
              <a:ext cx="615072" cy="16914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5382" y="2682240"/>
              <a:ext cx="1698498" cy="1984226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2820672" y="2682240"/>
            <a:ext cx="2108591" cy="1984226"/>
            <a:chOff x="2265289" y="2682240"/>
            <a:chExt cx="2108591" cy="198422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749" b="36751"/>
            <a:stretch>
              <a:fillRect/>
            </a:stretch>
          </p:blipFill>
          <p:spPr>
            <a:xfrm>
              <a:off x="2265289" y="3192782"/>
              <a:ext cx="615072" cy="16914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5382" y="2682240"/>
              <a:ext cx="1698498" cy="1984226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3376989" y="2682240"/>
            <a:ext cx="2108591" cy="1984226"/>
            <a:chOff x="2265289" y="2682240"/>
            <a:chExt cx="2108591" cy="1984226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749" b="36751"/>
            <a:stretch>
              <a:fillRect/>
            </a:stretch>
          </p:blipFill>
          <p:spPr>
            <a:xfrm>
              <a:off x="2265289" y="3192782"/>
              <a:ext cx="615072" cy="169144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5382" y="2682240"/>
              <a:ext cx="1698498" cy="1984226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3933036" y="2682240"/>
            <a:ext cx="2108591" cy="1984226"/>
            <a:chOff x="2265289" y="2682240"/>
            <a:chExt cx="2108591" cy="1984226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749" b="36751"/>
            <a:stretch>
              <a:fillRect/>
            </a:stretch>
          </p:blipFill>
          <p:spPr>
            <a:xfrm>
              <a:off x="2265289" y="3192782"/>
              <a:ext cx="615072" cy="16914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5382" y="2682240"/>
              <a:ext cx="1698498" cy="1984226"/>
            </a:xfrm>
            <a:prstGeom prst="rect">
              <a:avLst/>
            </a:prstGeom>
          </p:spPr>
        </p:pic>
      </p:grpSp>
      <p:pic>
        <p:nvPicPr>
          <p:cNvPr id="47" name="image70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28386" y="2682240"/>
            <a:ext cx="1303148" cy="1984226"/>
          </a:xfrm>
          <a:prstGeom prst="rect">
            <a:avLst/>
          </a:prstGeom>
        </p:spPr>
      </p:pic>
      <p:sp>
        <p:nvSpPr>
          <p:cNvPr id="48" name="AutoShape 15"/>
          <p:cNvSpPr>
            <a:spLocks noChangeArrowheads="1"/>
          </p:cNvSpPr>
          <p:nvPr/>
        </p:nvSpPr>
        <p:spPr bwMode="auto">
          <a:xfrm>
            <a:off x="3882965" y="1950085"/>
            <a:ext cx="2513013" cy="511175"/>
          </a:xfrm>
          <a:prstGeom prst="wedgeRoundRectCallout">
            <a:avLst>
              <a:gd name="adj1" fmla="val 1796"/>
              <a:gd name="adj2" fmla="val 83479"/>
              <a:gd name="adj3" fmla="val 16667"/>
            </a:avLst>
          </a:prstGeom>
          <a:solidFill>
            <a:schemeClr val="bg1"/>
          </a:solidFill>
          <a:ln w="19050">
            <a:solidFill>
              <a:srgbClr val="09AAAB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latin typeface="+mn-ea"/>
                <a:ea typeface="+mn-ea"/>
              </a:rPr>
              <a:t>这样量太麻烦了。</a:t>
            </a:r>
            <a:endParaRPr lang="zh-CN" altLang="en-US" sz="2400" b="1" dirty="0">
              <a:latin typeface="+mn-ea"/>
              <a:ea typeface="+mn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317728" y="1571633"/>
            <a:ext cx="2086399" cy="3193708"/>
            <a:chOff x="6288304" y="1628418"/>
            <a:chExt cx="2086399" cy="3193708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6734338" y="1628418"/>
              <a:ext cx="1640365" cy="3193708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2834">
              <a:off x="6288304" y="1802959"/>
              <a:ext cx="1107674" cy="1476898"/>
            </a:xfrm>
            <a:prstGeom prst="rect">
              <a:avLst/>
            </a:prstGeom>
          </p:spPr>
        </p:pic>
      </p:grpSp>
      <p:sp>
        <p:nvSpPr>
          <p:cNvPr id="52" name="AutoShape 15"/>
          <p:cNvSpPr>
            <a:spLocks noChangeArrowheads="1"/>
          </p:cNvSpPr>
          <p:nvPr/>
        </p:nvSpPr>
        <p:spPr bwMode="auto">
          <a:xfrm>
            <a:off x="3831962" y="1655363"/>
            <a:ext cx="2552700" cy="511175"/>
          </a:xfrm>
          <a:prstGeom prst="wedgeRoundRectCallout">
            <a:avLst>
              <a:gd name="adj1" fmla="val 56880"/>
              <a:gd name="adj2" fmla="val 29493"/>
              <a:gd name="adj3" fmla="val 16667"/>
            </a:avLst>
          </a:prstGeom>
          <a:solidFill>
            <a:schemeClr val="bg1"/>
          </a:solidFill>
          <a:ln w="19050">
            <a:solidFill>
              <a:srgbClr val="09AAAB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latin typeface="+mn-ea"/>
                <a:ea typeface="+mn-ea"/>
              </a:rPr>
              <a:t>拿这把米尺试试。</a:t>
            </a:r>
            <a:endParaRPr lang="zh-CN" altLang="en-US" sz="2400" b="1" dirty="0">
              <a:latin typeface="+mn-ea"/>
              <a:ea typeface="+mn-ea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58696" y="1060387"/>
            <a:ext cx="1784350" cy="947737"/>
            <a:chOff x="658696" y="1060387"/>
            <a:chExt cx="1784350" cy="947737"/>
          </a:xfrm>
        </p:grpSpPr>
        <p:pic>
          <p:nvPicPr>
            <p:cNvPr id="53" name="图片 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2824" y="1060387"/>
              <a:ext cx="553247" cy="547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文本框 53"/>
            <p:cNvSpPr txBox="1"/>
            <p:nvPr/>
          </p:nvSpPr>
          <p:spPr>
            <a:xfrm>
              <a:off x="658696" y="1668399"/>
              <a:ext cx="1784350" cy="3397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1600" b="1" dirty="0">
                  <a:solidFill>
                    <a:srgbClr val="0EACA9"/>
                  </a:solidFill>
                  <a:latin typeface="+mn-ea"/>
                  <a:ea typeface="+mn-ea"/>
                </a:rPr>
                <a:t>[</a:t>
              </a:r>
              <a:r>
                <a:rPr lang="zh-CN" altLang="en-US" sz="1600" b="1" dirty="0">
                  <a:solidFill>
                    <a:srgbClr val="0EACA9"/>
                  </a:solidFill>
                  <a:latin typeface="+mn-ea"/>
                  <a:ea typeface="+mn-ea"/>
                </a:rPr>
                <a:t>教材</a:t>
              </a:r>
              <a:r>
                <a:rPr lang="en-US" altLang="zh-CN" sz="1600" b="1" dirty="0">
                  <a:solidFill>
                    <a:srgbClr val="0EACA9"/>
                  </a:solidFill>
                  <a:latin typeface="+mn-ea"/>
                  <a:ea typeface="+mn-ea"/>
                </a:rPr>
                <a:t>P4 </a:t>
              </a:r>
              <a:r>
                <a:rPr lang="zh-CN" altLang="en-US" sz="1600" b="1" dirty="0">
                  <a:solidFill>
                    <a:srgbClr val="0EACA9"/>
                  </a:solidFill>
                  <a:latin typeface="+mn-ea"/>
                  <a:ea typeface="+mn-ea"/>
                </a:rPr>
                <a:t>例</a:t>
              </a:r>
              <a:r>
                <a:rPr lang="en-US" altLang="zh-CN" sz="1600" b="1" dirty="0">
                  <a:solidFill>
                    <a:srgbClr val="0EACA9"/>
                  </a:solidFill>
                  <a:latin typeface="+mn-ea"/>
                  <a:ea typeface="+mn-ea"/>
                </a:rPr>
                <a:t>4]</a:t>
              </a:r>
              <a:endParaRPr lang="zh-CN" altLang="en-US" sz="1600" b="1" dirty="0">
                <a:solidFill>
                  <a:srgbClr val="0EACA9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82716E-6 L 0.06129 0.000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82716E-6 L 0.06094 0.0015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82716E-6 L 0.06059 -0.00093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8" grpId="1" animBg="1"/>
      <p:bldP spid="5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4"/>
          <a:stretch>
            <a:fillRect/>
          </a:stretch>
        </p:blipFill>
        <p:spPr bwMode="auto">
          <a:xfrm>
            <a:off x="1575205" y="896273"/>
            <a:ext cx="5697135" cy="415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59452" y="119985"/>
            <a:ext cx="6126162" cy="1101725"/>
            <a:chOff x="1154113" y="34925"/>
            <a:chExt cx="6126162" cy="1101725"/>
          </a:xfrm>
        </p:grpSpPr>
        <p:sp>
          <p:nvSpPr>
            <p:cNvPr id="4" name="圆角矩形 6"/>
            <p:cNvSpPr/>
            <p:nvPr/>
          </p:nvSpPr>
          <p:spPr>
            <a:xfrm>
              <a:off x="1779588" y="233363"/>
              <a:ext cx="5500687" cy="577850"/>
            </a:xfrm>
            <a:prstGeom prst="roundRect">
              <a:avLst/>
            </a:prstGeom>
            <a:solidFill>
              <a:srgbClr val="F18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5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01129">
              <a:off x="1154113" y="34925"/>
              <a:ext cx="1255712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16"/>
            <p:cNvSpPr>
              <a:spLocks noChangeArrowheads="1"/>
            </p:cNvSpPr>
            <p:nvPr/>
          </p:nvSpPr>
          <p:spPr bwMode="auto">
            <a:xfrm>
              <a:off x="2505075" y="227013"/>
              <a:ext cx="47752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Gulim" panose="020B0600000101010101" pitchFamily="34" charset="-127"/>
                  <a:ea typeface="黑体" panose="02010609060101010101" pitchFamily="49" charset="-122"/>
                </a:rPr>
                <a:t>一、创设情境，引入新课</a:t>
              </a:r>
              <a:endParaRPr lang="zh-CN" altLang="en-US" sz="3200" b="1" dirty="0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20866" y="2583182"/>
            <a:ext cx="1953014" cy="2083284"/>
            <a:chOff x="2420866" y="2583182"/>
            <a:chExt cx="1953014" cy="208328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18312918">
              <a:off x="2649689" y="2354359"/>
              <a:ext cx="1372942" cy="1830587"/>
            </a:xfrm>
            <a:custGeom>
              <a:avLst/>
              <a:gdLst>
                <a:gd name="connsiteX0" fmla="*/ 1428284 w 1428284"/>
                <a:gd name="connsiteY0" fmla="*/ 0 h 1904377"/>
                <a:gd name="connsiteX1" fmla="*/ 1428284 w 1428284"/>
                <a:gd name="connsiteY1" fmla="*/ 1904377 h 1904377"/>
                <a:gd name="connsiteX2" fmla="*/ 1312211 w 1428284"/>
                <a:gd name="connsiteY2" fmla="*/ 1904377 h 1904377"/>
                <a:gd name="connsiteX3" fmla="*/ 0 w 1428284"/>
                <a:gd name="connsiteY3" fmla="*/ 45254 h 1904377"/>
                <a:gd name="connsiteX4" fmla="*/ 0 w 1428284"/>
                <a:gd name="connsiteY4" fmla="*/ 0 h 1904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284" h="1904377">
                  <a:moveTo>
                    <a:pt x="1428284" y="0"/>
                  </a:moveTo>
                  <a:lnTo>
                    <a:pt x="1428284" y="1904377"/>
                  </a:lnTo>
                  <a:lnTo>
                    <a:pt x="1312211" y="1904377"/>
                  </a:lnTo>
                  <a:lnTo>
                    <a:pt x="0" y="4525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5382" y="2682240"/>
              <a:ext cx="1698498" cy="1984226"/>
            </a:xfrm>
            <a:prstGeom prst="rect">
              <a:avLst/>
            </a:prstGeom>
          </p:spPr>
        </p:pic>
      </p:grpSp>
      <p:sp>
        <p:nvSpPr>
          <p:cNvPr id="24" name="AutoShape 15"/>
          <p:cNvSpPr>
            <a:spLocks noChangeArrowheads="1"/>
          </p:cNvSpPr>
          <p:nvPr/>
        </p:nvSpPr>
        <p:spPr bwMode="auto">
          <a:xfrm>
            <a:off x="1317034" y="3269652"/>
            <a:ext cx="3106738" cy="919162"/>
          </a:xfrm>
          <a:prstGeom prst="wedgeRoundRectCallout">
            <a:avLst>
              <a:gd name="adj1" fmla="val 61014"/>
              <a:gd name="adj2" fmla="val -29483"/>
              <a:gd name="adj3" fmla="val 16667"/>
            </a:avLst>
          </a:prstGeom>
          <a:solidFill>
            <a:schemeClr val="bg1"/>
          </a:solidFill>
          <a:ln w="19050">
            <a:solidFill>
              <a:srgbClr val="09AAAB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latin typeface="+mn-ea"/>
                <a:ea typeface="+mn-ea"/>
              </a:rPr>
              <a:t>只量两次就量完了，黑板有两个尺子的长。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72364" y="1353264"/>
            <a:ext cx="39498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+mj-lt"/>
                <a:ea typeface="+mn-ea"/>
              </a:rPr>
              <a:t>        </a:t>
            </a:r>
            <a:r>
              <a:rPr lang="zh-CN" altLang="en-US" sz="2200" b="1" dirty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量比较长的物体，通常用“</a:t>
            </a:r>
            <a:r>
              <a:rPr lang="zh-CN" altLang="en-US" sz="2200" b="1" dirty="0">
                <a:solidFill>
                  <a:srgbClr val="FFFF00"/>
                </a:solidFill>
                <a:latin typeface="+mj-lt"/>
                <a:ea typeface="楷体" panose="02010609060101010101" pitchFamily="49" charset="-122"/>
              </a:rPr>
              <a:t>米</a:t>
            </a:r>
            <a:r>
              <a:rPr lang="zh-CN" altLang="en-US" sz="2200" b="1" dirty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”作单位。米可以用“</a:t>
            </a:r>
            <a:r>
              <a:rPr lang="en-US" altLang="zh-CN" sz="2200" b="1" dirty="0">
                <a:solidFill>
                  <a:srgbClr val="FFFF00"/>
                </a:solidFill>
                <a:latin typeface="+mj-lt"/>
                <a:ea typeface="楷体" panose="02010609060101010101" pitchFamily="49" charset="-122"/>
              </a:rPr>
              <a:t>m</a:t>
            </a:r>
            <a:r>
              <a:rPr lang="zh-CN" altLang="en-US" sz="2200" b="1" dirty="0">
                <a:solidFill>
                  <a:schemeClr val="bg1"/>
                </a:solidFill>
                <a:latin typeface="+mj-lt"/>
                <a:ea typeface="楷体" panose="02010609060101010101" pitchFamily="49" charset="-122"/>
              </a:rPr>
              <a:t>”表示。</a:t>
            </a:r>
            <a:endParaRPr lang="zh-CN" altLang="en-US" sz="2200" dirty="0">
              <a:solidFill>
                <a:schemeClr val="bg1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8696" y="1060387"/>
            <a:ext cx="1784350" cy="947737"/>
            <a:chOff x="658696" y="1060387"/>
            <a:chExt cx="1784350" cy="947737"/>
          </a:xfrm>
        </p:grpSpPr>
        <p:pic>
          <p:nvPicPr>
            <p:cNvPr id="27" name="图片 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2824" y="1060387"/>
              <a:ext cx="553247" cy="547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27"/>
            <p:cNvSpPr txBox="1"/>
            <p:nvPr/>
          </p:nvSpPr>
          <p:spPr>
            <a:xfrm>
              <a:off x="658696" y="1668399"/>
              <a:ext cx="1784350" cy="3397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1600" b="1" dirty="0">
                  <a:solidFill>
                    <a:srgbClr val="0EACA9"/>
                  </a:solidFill>
                  <a:latin typeface="+mn-ea"/>
                  <a:ea typeface="+mn-ea"/>
                </a:rPr>
                <a:t>[</a:t>
              </a:r>
              <a:r>
                <a:rPr lang="zh-CN" altLang="en-US" sz="1600" b="1" dirty="0">
                  <a:solidFill>
                    <a:srgbClr val="0EACA9"/>
                  </a:solidFill>
                  <a:latin typeface="+mn-ea"/>
                  <a:ea typeface="+mn-ea"/>
                </a:rPr>
                <a:t>教材</a:t>
              </a:r>
              <a:r>
                <a:rPr lang="en-US" altLang="zh-CN" sz="1600" b="1" dirty="0">
                  <a:solidFill>
                    <a:srgbClr val="0EACA9"/>
                  </a:solidFill>
                  <a:latin typeface="+mn-ea"/>
                  <a:ea typeface="+mn-ea"/>
                </a:rPr>
                <a:t>P4 </a:t>
              </a:r>
              <a:r>
                <a:rPr lang="zh-CN" altLang="en-US" sz="1600" b="1" dirty="0">
                  <a:solidFill>
                    <a:srgbClr val="0EACA9"/>
                  </a:solidFill>
                  <a:latin typeface="+mn-ea"/>
                  <a:ea typeface="+mn-ea"/>
                </a:rPr>
                <a:t>例</a:t>
              </a:r>
              <a:r>
                <a:rPr lang="en-US" altLang="zh-CN" sz="1600" b="1" dirty="0">
                  <a:solidFill>
                    <a:srgbClr val="0EACA9"/>
                  </a:solidFill>
                  <a:latin typeface="+mn-ea"/>
                  <a:ea typeface="+mn-ea"/>
                </a:rPr>
                <a:t>4]</a:t>
              </a:r>
              <a:endParaRPr lang="zh-CN" altLang="en-US" sz="1600" b="1" dirty="0">
                <a:solidFill>
                  <a:srgbClr val="0EACA9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09877E-6 L 0.2243 0.00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98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0"/>
          <p:cNvSpPr>
            <a:spLocks noChangeArrowheads="1"/>
          </p:cNvSpPr>
          <p:nvPr/>
        </p:nvSpPr>
        <p:spPr bwMode="auto">
          <a:xfrm>
            <a:off x="1263650" y="1985963"/>
            <a:ext cx="2284413" cy="2144712"/>
          </a:xfrm>
          <a:prstGeom prst="wedgeRoundRectCallout">
            <a:avLst>
              <a:gd name="adj1" fmla="val -58241"/>
              <a:gd name="adj2" fmla="val 11796"/>
              <a:gd name="adj3" fmla="val 16667"/>
            </a:avLst>
          </a:prstGeom>
          <a:solidFill>
            <a:schemeClr val="bg1"/>
          </a:solidFill>
          <a:ln w="19050">
            <a:solidFill>
              <a:srgbClr val="09AAAB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>
                <a:latin typeface="+mj-lt"/>
                <a:ea typeface="楷体" panose="02010609060101010101" pitchFamily="49" charset="-122"/>
              </a:rPr>
              <a:t>       拿一把米尺，看看</a:t>
            </a:r>
            <a:r>
              <a:rPr lang="en-US" altLang="zh-CN" sz="2400" b="1" dirty="0">
                <a:latin typeface="+mj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j-lt"/>
                <a:ea typeface="楷体" panose="02010609060101010101" pitchFamily="49" charset="-122"/>
              </a:rPr>
              <a:t>米有多长。在你的身上量一量，有1米吗？</a:t>
            </a:r>
            <a:endParaRPr lang="zh-CN" altLang="en-US" sz="2400" b="1" dirty="0">
              <a:latin typeface="+mj-lt"/>
              <a:ea typeface="楷体" panose="02010609060101010101" pitchFamily="49" charset="-122"/>
            </a:endParaRPr>
          </a:p>
        </p:txBody>
      </p:sp>
      <p:pic>
        <p:nvPicPr>
          <p:cNvPr id="3" name="Picture 2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71" y="2198844"/>
            <a:ext cx="888428" cy="173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31" descr="米尺实物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900" y="1071071"/>
            <a:ext cx="6589713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414" y="1632080"/>
            <a:ext cx="1527870" cy="2082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132" y="2623871"/>
            <a:ext cx="990877" cy="2244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2"/>
          <p:cNvSpPr>
            <a:spLocks noChangeArrowheads="1"/>
          </p:cNvSpPr>
          <p:nvPr/>
        </p:nvSpPr>
        <p:spPr bwMode="auto">
          <a:xfrm>
            <a:off x="4933950" y="3408060"/>
            <a:ext cx="2217738" cy="1328737"/>
          </a:xfrm>
          <a:prstGeom prst="wedgeRoundRectCallout">
            <a:avLst>
              <a:gd name="adj1" fmla="val 68557"/>
              <a:gd name="adj2" fmla="val -21035"/>
              <a:gd name="adj3" fmla="val 16667"/>
            </a:avLst>
          </a:prstGeom>
          <a:solidFill>
            <a:schemeClr val="bg1"/>
          </a:solidFill>
          <a:ln w="19050">
            <a:solidFill>
              <a:srgbClr val="09AAAB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从地面到我的脖子，长度大约是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AutoShape 23"/>
          <p:cNvSpPr>
            <a:spLocks noChangeArrowheads="1"/>
          </p:cNvSpPr>
          <p:nvPr/>
        </p:nvSpPr>
        <p:spPr bwMode="auto">
          <a:xfrm>
            <a:off x="5555456" y="1662934"/>
            <a:ext cx="2217737" cy="1328738"/>
          </a:xfrm>
          <a:prstGeom prst="wedgeRoundRectCallout">
            <a:avLst>
              <a:gd name="adj1" fmla="val -68695"/>
              <a:gd name="adj2" fmla="val -16584"/>
              <a:gd name="adj3" fmla="val 16667"/>
            </a:avLst>
          </a:prstGeom>
          <a:solidFill>
            <a:schemeClr val="bg1"/>
          </a:solidFill>
          <a:ln w="19050">
            <a:solidFill>
              <a:srgbClr val="09AAAB"/>
            </a:solidFill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我两只胳膊打开的长度大约是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779588" y="233363"/>
            <a:ext cx="5500687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490" name="Rectangle 16"/>
          <p:cNvSpPr>
            <a:spLocks noChangeArrowheads="1"/>
          </p:cNvSpPr>
          <p:nvPr/>
        </p:nvSpPr>
        <p:spPr bwMode="auto">
          <a:xfrm>
            <a:off x="2166938" y="200025"/>
            <a:ext cx="5113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二、实践体验，认识</a:t>
            </a:r>
            <a:r>
              <a:rPr lang="en-US" altLang="zh-CN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Gulim" panose="020B0600000101010101" pitchFamily="34" charset="-127"/>
                <a:ea typeface="黑体" panose="02010609060101010101" pitchFamily="49" charset="-122"/>
              </a:rPr>
              <a:t>米</a:t>
            </a:r>
            <a:endParaRPr lang="zh-CN" altLang="en-US" sz="3200" b="1">
              <a:solidFill>
                <a:schemeClr val="bg1"/>
              </a:solidFill>
              <a:latin typeface="Gulim" panose="020B0600000101010101" pitchFamily="34" charset="-127"/>
              <a:ea typeface="黑体" panose="02010609060101010101" pitchFamily="49" charset="-122"/>
            </a:endParaRPr>
          </a:p>
        </p:txBody>
      </p:sp>
      <p:pic>
        <p:nvPicPr>
          <p:cNvPr id="20491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154113" y="34925"/>
            <a:ext cx="1255712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79463" y="233363"/>
            <a:ext cx="6864350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498475" y="1222375"/>
          <a:ext cx="8147050" cy="3381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9411"/>
                <a:gridCol w="6517639"/>
              </a:tblGrid>
              <a:tr h="45722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学习单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/>
                </a:tc>
              </a:tr>
              <a:tr h="5268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活动内容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用厘米尺测量</a:t>
                      </a:r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米长的绳子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268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活动目的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通过操作、交流，发现米和厘米之间的关系。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828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活动步骤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用</a:t>
                      </a:r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</a:rPr>
                        <a:t>20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厘米或</a:t>
                      </a:r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</a:rPr>
                        <a:t>30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厘米长的尺子测量绳子的长度。</a:t>
                      </a:r>
                      <a:endParaRPr lang="en-US" altLang="zh-CN" sz="2400" b="1" dirty="0">
                        <a:latin typeface="+mj-lt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测量时做好记录。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75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活动发现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1381125" y="233363"/>
            <a:ext cx="64309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j-ea"/>
                <a:ea typeface="+mj-ea"/>
              </a:rPr>
              <a:t>三、观察比较，知道</a:t>
            </a:r>
            <a:r>
              <a:rPr lang="en-US" altLang="zh-CN" sz="3200" b="1" dirty="0">
                <a:latin typeface="+mj-ea"/>
                <a:ea typeface="+mj-ea"/>
              </a:rPr>
              <a:t>1</a:t>
            </a:r>
            <a:r>
              <a:rPr lang="zh-CN" altLang="en-US" sz="3200" b="1" dirty="0">
                <a:latin typeface="+mj-ea"/>
                <a:ea typeface="+mj-ea"/>
              </a:rPr>
              <a:t>米</a:t>
            </a:r>
            <a:r>
              <a:rPr lang="en-US" altLang="zh-CN" sz="3200" b="1" dirty="0">
                <a:latin typeface="+mj-ea"/>
                <a:ea typeface="+mj-ea"/>
              </a:rPr>
              <a:t>=100</a:t>
            </a:r>
            <a:r>
              <a:rPr lang="zh-CN" altLang="en-US" sz="3200" b="1" dirty="0">
                <a:latin typeface="+mj-ea"/>
                <a:ea typeface="+mj-ea"/>
              </a:rPr>
              <a:t>厘米</a:t>
            </a:r>
            <a:endParaRPr lang="zh-CN" altLang="en-US" sz="3200" b="1" dirty="0">
              <a:latin typeface="+mj-ea"/>
              <a:ea typeface="+mj-ea"/>
            </a:endParaRPr>
          </a:p>
        </p:txBody>
      </p:sp>
      <p:pic>
        <p:nvPicPr>
          <p:cNvPr id="22551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52400" y="34925"/>
            <a:ext cx="125571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17"/>
          <a:stretch>
            <a:fillRect/>
          </a:stretch>
        </p:blipFill>
        <p:spPr bwMode="auto">
          <a:xfrm>
            <a:off x="1017588" y="2201863"/>
            <a:ext cx="7256462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右大括号 3"/>
          <p:cNvSpPr/>
          <p:nvPr/>
        </p:nvSpPr>
        <p:spPr>
          <a:xfrm rot="16200000">
            <a:off x="4384675" y="-1401762"/>
            <a:ext cx="573088" cy="7205662"/>
          </a:xfrm>
          <a:prstGeom prst="rightBrace">
            <a:avLst>
              <a:gd name="adj1" fmla="val 32913"/>
              <a:gd name="adj2" fmla="val 50000"/>
            </a:avLst>
          </a:prstGeom>
          <a:ln w="28575">
            <a:solidFill>
              <a:srgbClr val="0EAC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70375" y="1366838"/>
            <a:ext cx="8016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+mj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米</a:t>
            </a:r>
            <a:endParaRPr lang="zh-CN" altLang="en-US" sz="3200" b="1" dirty="0">
              <a:latin typeface="+mj-lt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08" r="55289" b="59100"/>
          <a:stretch>
            <a:fillRect/>
          </a:stretch>
        </p:blipFill>
        <p:spPr bwMode="auto">
          <a:xfrm>
            <a:off x="928688" y="2816225"/>
            <a:ext cx="1782762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" t="27019" r="55289" b="59100"/>
          <a:stretch>
            <a:fillRect/>
          </a:stretch>
        </p:blipFill>
        <p:spPr bwMode="auto">
          <a:xfrm>
            <a:off x="2455863" y="2825750"/>
            <a:ext cx="17160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" t="27019" r="55289" b="59100"/>
          <a:stretch>
            <a:fillRect/>
          </a:stretch>
        </p:blipFill>
        <p:spPr bwMode="auto">
          <a:xfrm>
            <a:off x="3916363" y="2825750"/>
            <a:ext cx="17160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" t="27019" r="55289" b="59100"/>
          <a:stretch>
            <a:fillRect/>
          </a:stretch>
        </p:blipFill>
        <p:spPr bwMode="auto">
          <a:xfrm>
            <a:off x="5372100" y="2825750"/>
            <a:ext cx="17160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" t="27019" r="55289" b="59100"/>
          <a:stretch>
            <a:fillRect/>
          </a:stretch>
        </p:blipFill>
        <p:spPr bwMode="auto">
          <a:xfrm>
            <a:off x="6835775" y="2819400"/>
            <a:ext cx="17160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2627313" y="3692525"/>
            <a:ext cx="4160837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20+20+20+20+20=100cm</a:t>
            </a:r>
            <a:endParaRPr lang="zh-CN" altLang="en-US" sz="28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0" name="组合 19"/>
          <p:cNvGrpSpPr/>
          <p:nvPr/>
        </p:nvGrpSpPr>
        <p:grpSpPr bwMode="auto">
          <a:xfrm>
            <a:off x="2259013" y="3194050"/>
            <a:ext cx="1200150" cy="374650"/>
            <a:chOff x="2258291" y="3193646"/>
            <a:chExt cx="1200526" cy="375527"/>
          </a:xfrm>
        </p:grpSpPr>
        <p:sp>
          <p:nvSpPr>
            <p:cNvPr id="18" name="对话气泡: 椭圆形 17"/>
            <p:cNvSpPr/>
            <p:nvPr/>
          </p:nvSpPr>
          <p:spPr>
            <a:xfrm>
              <a:off x="2258291" y="3193646"/>
              <a:ext cx="1200526" cy="375527"/>
            </a:xfrm>
            <a:prstGeom prst="wedgeEllipseCallout">
              <a:avLst>
                <a:gd name="adj1" fmla="val -35571"/>
                <a:gd name="adj2" fmla="val -85008"/>
              </a:avLst>
            </a:prstGeom>
            <a:noFill/>
            <a:ln>
              <a:solidFill>
                <a:srgbClr val="0EAC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+mj-lt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74259" y="3200011"/>
              <a:ext cx="711423" cy="3691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latin typeface="+mj-lt"/>
                  <a:ea typeface="楷体" panose="02010609060101010101" pitchFamily="49" charset="-122"/>
                </a:rPr>
                <a:t>20cm</a:t>
              </a:r>
              <a:endParaRPr lang="en-US" altLang="zh-CN" b="1" dirty="0">
                <a:latin typeface="+mj-lt"/>
                <a:ea typeface="楷体" panose="02010609060101010101" pitchFamily="49" charset="-122"/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779463" y="233363"/>
            <a:ext cx="6864350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381125" y="233363"/>
            <a:ext cx="64309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j-ea"/>
                <a:ea typeface="+mj-ea"/>
              </a:rPr>
              <a:t>三、观察比较，知道</a:t>
            </a:r>
            <a:r>
              <a:rPr lang="en-US" altLang="zh-CN" sz="3200" b="1" dirty="0">
                <a:latin typeface="+mj-ea"/>
                <a:ea typeface="+mj-ea"/>
              </a:rPr>
              <a:t>1</a:t>
            </a:r>
            <a:r>
              <a:rPr lang="zh-CN" altLang="en-US" sz="3200" b="1" dirty="0">
                <a:latin typeface="+mj-ea"/>
                <a:ea typeface="+mj-ea"/>
              </a:rPr>
              <a:t>米</a:t>
            </a:r>
            <a:r>
              <a:rPr lang="en-US" altLang="zh-CN" sz="3200" b="1" dirty="0">
                <a:latin typeface="+mj-ea"/>
                <a:ea typeface="+mj-ea"/>
              </a:rPr>
              <a:t>=100</a:t>
            </a:r>
            <a:r>
              <a:rPr lang="zh-CN" altLang="en-US" sz="3200" b="1" dirty="0">
                <a:latin typeface="+mj-ea"/>
                <a:ea typeface="+mj-ea"/>
              </a:rPr>
              <a:t>厘米</a:t>
            </a:r>
            <a:endParaRPr lang="zh-CN" altLang="en-US" sz="3200" b="1" dirty="0">
              <a:latin typeface="+mj-ea"/>
              <a:ea typeface="+mj-ea"/>
            </a:endParaRPr>
          </a:p>
        </p:txBody>
      </p:sp>
      <p:pic>
        <p:nvPicPr>
          <p:cNvPr id="23566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52400" y="34925"/>
            <a:ext cx="125571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17"/>
          <a:stretch>
            <a:fillRect/>
          </a:stretch>
        </p:blipFill>
        <p:spPr bwMode="auto">
          <a:xfrm>
            <a:off x="1017588" y="2201863"/>
            <a:ext cx="7256462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右大括号 3"/>
          <p:cNvSpPr/>
          <p:nvPr/>
        </p:nvSpPr>
        <p:spPr>
          <a:xfrm rot="16200000">
            <a:off x="4384675" y="-1401762"/>
            <a:ext cx="573088" cy="7205662"/>
          </a:xfrm>
          <a:prstGeom prst="rightBrace">
            <a:avLst>
              <a:gd name="adj1" fmla="val 32913"/>
              <a:gd name="adj2" fmla="val 50000"/>
            </a:avLst>
          </a:prstGeom>
          <a:ln w="28575">
            <a:solidFill>
              <a:srgbClr val="0EAC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70375" y="1366838"/>
            <a:ext cx="8016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+mj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米</a:t>
            </a:r>
            <a:endParaRPr lang="zh-CN" altLang="en-US" sz="3200" b="1" dirty="0">
              <a:latin typeface="+mj-lt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" t="46619" r="37157" b="36214"/>
          <a:stretch>
            <a:fillRect/>
          </a:stretch>
        </p:blipFill>
        <p:spPr bwMode="auto">
          <a:xfrm>
            <a:off x="1009650" y="2838450"/>
            <a:ext cx="24336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" t="46619" r="37157" b="36214"/>
          <a:stretch>
            <a:fillRect/>
          </a:stretch>
        </p:blipFill>
        <p:spPr bwMode="auto">
          <a:xfrm>
            <a:off x="3157538" y="2840038"/>
            <a:ext cx="24336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" t="46619" r="37157" b="36214"/>
          <a:stretch>
            <a:fillRect/>
          </a:stretch>
        </p:blipFill>
        <p:spPr bwMode="auto">
          <a:xfrm>
            <a:off x="5321300" y="2840038"/>
            <a:ext cx="24320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" t="9497" r="78995" b="80373"/>
          <a:stretch>
            <a:fillRect/>
          </a:stretch>
        </p:blipFill>
        <p:spPr bwMode="auto">
          <a:xfrm>
            <a:off x="7478713" y="2854325"/>
            <a:ext cx="8064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8"/>
          <p:cNvSpPr txBox="1"/>
          <p:nvPr/>
        </p:nvSpPr>
        <p:spPr>
          <a:xfrm>
            <a:off x="2819400" y="3759200"/>
            <a:ext cx="34385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30+30+30+10=100cm</a:t>
            </a:r>
            <a:endParaRPr lang="zh-CN" altLang="en-US" sz="28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0" name="组合 19"/>
          <p:cNvGrpSpPr/>
          <p:nvPr/>
        </p:nvGrpSpPr>
        <p:grpSpPr bwMode="auto">
          <a:xfrm>
            <a:off x="2981325" y="3194050"/>
            <a:ext cx="1201738" cy="374650"/>
            <a:chOff x="2258291" y="3193646"/>
            <a:chExt cx="1200526" cy="375527"/>
          </a:xfrm>
        </p:grpSpPr>
        <p:sp>
          <p:nvSpPr>
            <p:cNvPr id="21" name="对话气泡: 椭圆形 20"/>
            <p:cNvSpPr/>
            <p:nvPr/>
          </p:nvSpPr>
          <p:spPr>
            <a:xfrm>
              <a:off x="2258291" y="3193646"/>
              <a:ext cx="1200526" cy="375527"/>
            </a:xfrm>
            <a:prstGeom prst="wedgeEllipseCallout">
              <a:avLst>
                <a:gd name="adj1" fmla="val -35571"/>
                <a:gd name="adj2" fmla="val -85008"/>
              </a:avLst>
            </a:prstGeom>
            <a:noFill/>
            <a:ln>
              <a:solidFill>
                <a:srgbClr val="0EAC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+mj-lt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473973" y="3200011"/>
              <a:ext cx="710483" cy="3691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latin typeface="+mj-lt"/>
                  <a:ea typeface="楷体" panose="02010609060101010101" pitchFamily="49" charset="-122"/>
                </a:rPr>
                <a:t>30cm</a:t>
              </a:r>
              <a:endParaRPr lang="en-US" altLang="zh-CN" b="1" dirty="0"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7210425" y="3165475"/>
            <a:ext cx="1200150" cy="412750"/>
            <a:chOff x="2314454" y="3041028"/>
            <a:chExt cx="1200526" cy="412292"/>
          </a:xfrm>
        </p:grpSpPr>
        <p:sp>
          <p:nvSpPr>
            <p:cNvPr id="24" name="对话气泡: 椭圆形 23"/>
            <p:cNvSpPr/>
            <p:nvPr/>
          </p:nvSpPr>
          <p:spPr>
            <a:xfrm>
              <a:off x="2314454" y="3077500"/>
              <a:ext cx="1200526" cy="375820"/>
            </a:xfrm>
            <a:prstGeom prst="wedgeEllipseCallout">
              <a:avLst>
                <a:gd name="adj1" fmla="val 29336"/>
                <a:gd name="adj2" fmla="val -80773"/>
              </a:avLst>
            </a:prstGeom>
            <a:noFill/>
            <a:ln>
              <a:solidFill>
                <a:srgbClr val="0EAC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+mj-lt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559006" y="3041028"/>
              <a:ext cx="711423" cy="3694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latin typeface="+mj-lt"/>
                  <a:ea typeface="楷体" panose="02010609060101010101" pitchFamily="49" charset="-122"/>
                </a:rPr>
                <a:t>10cm</a:t>
              </a:r>
              <a:endParaRPr lang="en-US" altLang="zh-CN" b="1" dirty="0">
                <a:latin typeface="+mj-lt"/>
                <a:ea typeface="楷体" panose="02010609060101010101" pitchFamily="49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779463" y="233363"/>
            <a:ext cx="6864350" cy="577850"/>
          </a:xfrm>
          <a:prstGeom prst="roundRect">
            <a:avLst/>
          </a:prstGeom>
          <a:solidFill>
            <a:srgbClr val="F18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1381125" y="233363"/>
            <a:ext cx="64309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j-ea"/>
                <a:ea typeface="+mj-ea"/>
              </a:rPr>
              <a:t>三、观察比较，知道</a:t>
            </a:r>
            <a:r>
              <a:rPr lang="en-US" altLang="zh-CN" sz="3200" b="1" dirty="0">
                <a:latin typeface="+mj-ea"/>
                <a:ea typeface="+mj-ea"/>
              </a:rPr>
              <a:t>1</a:t>
            </a:r>
            <a:r>
              <a:rPr lang="zh-CN" altLang="en-US" sz="3200" b="1" dirty="0">
                <a:latin typeface="+mj-ea"/>
                <a:ea typeface="+mj-ea"/>
              </a:rPr>
              <a:t>米</a:t>
            </a:r>
            <a:r>
              <a:rPr lang="en-US" altLang="zh-CN" sz="3200" b="1" dirty="0">
                <a:latin typeface="+mj-ea"/>
                <a:ea typeface="+mj-ea"/>
              </a:rPr>
              <a:t>=100</a:t>
            </a:r>
            <a:r>
              <a:rPr lang="zh-CN" altLang="en-US" sz="3200" b="1" dirty="0">
                <a:latin typeface="+mj-ea"/>
                <a:ea typeface="+mj-ea"/>
              </a:rPr>
              <a:t>厘米</a:t>
            </a:r>
            <a:endParaRPr lang="zh-CN" altLang="en-US" sz="3200" b="1" dirty="0">
              <a:latin typeface="+mj-ea"/>
              <a:ea typeface="+mj-ea"/>
            </a:endParaRPr>
          </a:p>
        </p:txBody>
      </p:sp>
      <p:pic>
        <p:nvPicPr>
          <p:cNvPr id="25614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129">
            <a:off x="152400" y="34925"/>
            <a:ext cx="125571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.xml><?xml version="1.0" encoding="utf-8"?>
<p:tagLst xmlns:p="http://schemas.openxmlformats.org/presentationml/2006/main">
  <p:tag name="COMMONDATA" val="eyJoZGlkIjoiZDYwODc5OWFhNGJjMGExNmRmZTFhNTczZjcyNGUzZjYifQ=="/>
  <p:tag name="commondata" val="eyJoZGlkIjoiM2FjN2UwN2E2YzY1YjRlYmUzNjBlODY5NmUzYmRkZWY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1311</Words>
  <Application>WPS 演示</Application>
  <PresentationFormat>全屏显示(16:9)</PresentationFormat>
  <Paragraphs>239</Paragraphs>
  <Slides>21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Wingdings</vt:lpstr>
      <vt:lpstr>Calibri</vt:lpstr>
      <vt:lpstr>Times New Roman</vt:lpstr>
      <vt:lpstr>黑体</vt:lpstr>
      <vt:lpstr>Gulim</vt:lpstr>
      <vt:lpstr>楷体</vt:lpstr>
      <vt:lpstr>Arial Unicode MS</vt:lpstr>
      <vt:lpstr>楷体_GB2312</vt:lpstr>
      <vt:lpstr>新宋体</vt:lpstr>
      <vt:lpstr>Cambria</vt:lpstr>
      <vt:lpstr>Arial</vt:lpstr>
      <vt:lpstr>等线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上帝掷骰子吗</cp:lastModifiedBy>
  <cp:revision>3</cp:revision>
  <dcterms:created xsi:type="dcterms:W3CDTF">2022-08-27T09:22:00Z</dcterms:created>
  <dcterms:modified xsi:type="dcterms:W3CDTF">2023-09-28T13:18:54Z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469E5DB87BEF407D9C81A4171E883B83</vt:lpwstr>
  </property>
</Properties>
</file>