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3"/>
  </p:sldMasterIdLst>
  <p:notesMasterIdLst>
    <p:notesMasterId r:id="rId9"/>
  </p:notesMasterIdLst>
  <p:sldIdLst>
    <p:sldId id="306" r:id="rId4"/>
    <p:sldId id="334" r:id="rId5"/>
    <p:sldId id="333" r:id="rId6"/>
    <p:sldId id="308" r:id="rId7"/>
    <p:sldId id="259" r:id="rId8"/>
    <p:sldId id="309" r:id="rId10"/>
    <p:sldId id="310" r:id="rId11"/>
    <p:sldId id="311" r:id="rId12"/>
    <p:sldId id="314" r:id="rId13"/>
    <p:sldId id="335" r:id="rId14"/>
    <p:sldId id="337" r:id="rId15"/>
    <p:sldId id="315" r:id="rId16"/>
    <p:sldId id="338" r:id="rId17"/>
    <p:sldId id="341" r:id="rId18"/>
    <p:sldId id="342" r:id="rId19"/>
    <p:sldId id="344" r:id="rId20"/>
    <p:sldId id="345" r:id="rId21"/>
    <p:sldId id="339" r:id="rId22"/>
    <p:sldId id="340" r:id="rId23"/>
    <p:sldId id="346" r:id="rId24"/>
    <p:sldId id="347" r:id="rId25"/>
    <p:sldId id="348" r:id="rId26"/>
    <p:sldId id="369" r:id="rId27"/>
    <p:sldId id="324" r:id="rId28"/>
    <p:sldId id="349" r:id="rId29"/>
    <p:sldId id="323" r:id="rId30"/>
    <p:sldId id="325" r:id="rId31"/>
    <p:sldId id="326" r:id="rId32"/>
    <p:sldId id="327" r:id="rId33"/>
    <p:sldId id="328" r:id="rId34"/>
    <p:sldId id="350" r:id="rId35"/>
    <p:sldId id="352" r:id="rId36"/>
    <p:sldId id="353" r:id="rId37"/>
    <p:sldId id="354" r:id="rId38"/>
    <p:sldId id="355" r:id="rId39"/>
    <p:sldId id="296" r:id="rId40"/>
    <p:sldId id="383" r:id="rId41"/>
  </p:sldIdLst>
  <p:sldSz cx="12192000" cy="6858000"/>
  <p:notesSz cx="6858000" cy="9144000"/>
  <p:custDataLst>
    <p:tags r:id="rId45"/>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DE6421"/>
    <a:srgbClr val="A9E0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showGuides="1">
      <p:cViewPr varScale="1">
        <p:scale>
          <a:sx n="66" d="100"/>
          <a:sy n="66" d="100"/>
        </p:scale>
        <p:origin x="-864" y="-114"/>
      </p:cViewPr>
      <p:guideLst>
        <p:guide orient="horz" pos="2160"/>
        <p:guide pos="2880"/>
      </p:guideLst>
    </p:cSldViewPr>
  </p:slideViewPr>
  <p:notesTextViewPr>
    <p:cViewPr>
      <p:scale>
        <a:sx n="1" d="1"/>
        <a:sy n="1" d="1"/>
      </p:scale>
      <p:origin x="0" y="0"/>
    </p:cViewPr>
  </p:notesTextViewPr>
  <p:sorterViewPr>
    <p:cViewPr>
      <p:scale>
        <a:sx n="100" d="100"/>
        <a:sy n="100" d="100"/>
      </p:scale>
      <p:origin x="0" y="-984"/>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5" Type="http://schemas.openxmlformats.org/officeDocument/2006/relationships/tags" Target="tags/tag1.xml"/><Relationship Id="rId44" Type="http://schemas.openxmlformats.org/officeDocument/2006/relationships/tableStyles" Target="tableStyles.xml"/><Relationship Id="rId43" Type="http://schemas.openxmlformats.org/officeDocument/2006/relationships/viewProps" Target="viewProps.xml"/><Relationship Id="rId42" Type="http://schemas.openxmlformats.org/officeDocument/2006/relationships/presProps" Target="presProps.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fld id="{DB267FB3-6957-41CF-AA11-E6E162417983}" type="datetimeFigureOut">
              <a:rPr kumimoji="0" lang="zh-CN" altLang="en-US" sz="12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solidFill>
              <a:effectLst/>
              <a:uLnTx/>
              <a:uFillTx/>
              <a:latin typeface="+mn-lt"/>
              <a:ea typeface="+mn-ea"/>
              <a:cs typeface="+mn-cs"/>
            </a:endParaRPr>
          </a:p>
        </p:txBody>
      </p:sp>
      <p:sp>
        <p:nvSpPr>
          <p:cNvPr id="48132" name="幻灯片图像占位符 3"/>
          <p:cNvSpPr>
            <a:spLocks noGrp="1" noRot="1" noChangeAspect="1"/>
          </p:cNvSpPr>
          <p:nvPr>
            <p:ph type="sldImg"/>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10245" name="备注占位符 4"/>
          <p:cNvSpPr>
            <a:spLocks noGrp="1" noChangeArrowheads="1"/>
          </p:cNvSpPr>
          <p:nvPr>
            <p:ph type="body" sz="quarter" idx="4294967295"/>
          </p:nvPr>
        </p:nvSpPr>
        <p:spPr bwMode="auto">
          <a:xfrm>
            <a:off x="685800" y="4400550"/>
            <a:ext cx="5486400" cy="3600450"/>
          </a:xfrm>
          <a:prstGeom prst="rect">
            <a:avLst/>
          </a:prstGeom>
          <a:noFill/>
          <a:ln w="9525">
            <a:noFill/>
            <a:miter lim="800000"/>
          </a:ln>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1" fontAlgn="base" latinLnBrk="0" hangingPunct="1">
              <a:lnSpc>
                <a:spcPct val="100000"/>
              </a:lnSpc>
              <a:spcBef>
                <a:spcPct val="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fontAlgn="auto">
              <a:defRPr sz="1200"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49154" name="幻灯片图像占位符 1"/>
          <p:cNvSpPr>
            <a:spLocks noGrp="1" noRot="1" noChangeAspect="1" noTextEdit="1"/>
          </p:cNvSpPr>
          <p:nvPr>
            <p:ph type="sldImg"/>
          </p:nvPr>
        </p:nvSpPr>
        <p:spPr>
          <a:ln>
            <a:miter lim="800000"/>
          </a:ln>
        </p:spPr>
      </p:sp>
      <p:sp>
        <p:nvSpPr>
          <p:cNvPr id="49155"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4915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幻灯片图像占位符 1"/>
          <p:cNvSpPr>
            <a:spLocks noGrp="1" noRot="1" noChangeAspect="1" noTextEdit="1"/>
          </p:cNvSpPr>
          <p:nvPr>
            <p:ph type="sldImg"/>
          </p:nvPr>
        </p:nvSpPr>
        <p:spPr>
          <a:ln>
            <a:miter lim="800000"/>
          </a:ln>
        </p:spPr>
      </p:sp>
      <p:sp>
        <p:nvSpPr>
          <p:cNvPr id="50179"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018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幻灯片图像占位符 1"/>
          <p:cNvSpPr>
            <a:spLocks noGrp="1" noRot="1" noChangeAspect="1" noTextEdit="1"/>
          </p:cNvSpPr>
          <p:nvPr>
            <p:ph type="sldImg"/>
          </p:nvPr>
        </p:nvSpPr>
        <p:spPr>
          <a:ln>
            <a:miter lim="800000"/>
          </a:ln>
        </p:spPr>
      </p:sp>
      <p:sp>
        <p:nvSpPr>
          <p:cNvPr id="51203" name="备注占位符 2"/>
          <p:cNvSpPr>
            <a:spLocks noGrp="1"/>
          </p:cNvSpPr>
          <p:nvPr>
            <p:ph type="body"/>
          </p:nvPr>
        </p:nvSpPr>
        <p:spPr/>
        <p:txBody>
          <a:bodyPr wrap="square" lIns="91440" tIns="45720" rIns="91440" bIns="45720" anchor="t" anchorCtr="0"/>
          <a:p>
            <a:pPr lvl="0" eaLnBrk="1" hangingPunct="1"/>
            <a:endParaRPr lang="zh-CN" altLang="en-US" dirty="0"/>
          </a:p>
        </p:txBody>
      </p:sp>
      <p:sp>
        <p:nvSpPr>
          <p:cNvPr id="5120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smtClean="0"/>
              <a:t>单击此处编辑母版副标题样式</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838200" y="1825625"/>
            <a:ext cx="10515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smtClean="0"/>
              <a:t>单击此处编辑母版文本样式</a:t>
            </a:r>
            <a:endParaRPr lang="zh-CN" altLang="en-US" noProof="1" smtClean="0"/>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日期占位符 4"/>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smtClean="0"/>
              <a:t>单击此处编辑母版文本样式</a:t>
            </a:r>
            <a:endParaRPr lang="zh-CN" altLang="en-US" noProof="1" smtClean="0"/>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7" name="日期占位符 6"/>
          <p:cNvSpPr>
            <a:spLocks noGrp="1"/>
          </p:cNvSpPr>
          <p:nvPr>
            <p:ph type="dt" sz="half" idx="1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8" name="页脚占位符 7"/>
          <p:cNvSpPr>
            <a:spLocks noGrp="1"/>
          </p:cNvSpPr>
          <p:nvPr>
            <p:ph type="ftr" sz="quarter" idx="1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noProof="1" smtClean="0"/>
              <a:t>单击此处编辑母版标题样式</a:t>
            </a:r>
            <a:endParaRPr lang="zh-CN" altLang="en-US" noProof="1"/>
          </a:p>
        </p:txBody>
      </p:sp>
      <p:sp>
        <p:nvSpPr>
          <p:cNvPr id="4" name="日期占位符 2"/>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3"/>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4"/>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8196" name="图片 6"/>
          <p:cNvPicPr>
            <a:picLocks noChangeAspect="1"/>
          </p:cNvPicPr>
          <p:nvPr userDrawn="1"/>
        </p:nvPicPr>
        <p:blipFill>
          <a:blip r:embed="rId2"/>
          <a:srcRect t="44513"/>
          <a:stretch>
            <a:fillRect/>
          </a:stretch>
        </p:blipFill>
        <p:spPr>
          <a:xfrm>
            <a:off x="0" y="0"/>
            <a:ext cx="12192000" cy="6858000"/>
          </a:xfrm>
          <a:prstGeom prst="rect">
            <a:avLst/>
          </a:prstGeom>
          <a:noFill/>
          <a:ln w="9525">
            <a:noFill/>
          </a:ln>
        </p:spPr>
      </p:pic>
      <p:pic>
        <p:nvPicPr>
          <p:cNvPr id="8197" name="图片 5"/>
          <p:cNvPicPr>
            <a:picLocks noChangeAspect="1"/>
          </p:cNvPicPr>
          <p:nvPr userDrawn="1"/>
        </p:nvPicPr>
        <p:blipFill>
          <a:blip r:embed="rId3"/>
          <a:stretch>
            <a:fillRect/>
          </a:stretch>
        </p:blipFill>
        <p:spPr>
          <a:xfrm>
            <a:off x="10874375" y="-155575"/>
            <a:ext cx="1430338" cy="1027113"/>
          </a:xfrm>
          <a:prstGeom prst="rect">
            <a:avLst/>
          </a:prstGeom>
          <a:noFill/>
          <a:ln w="9525">
            <a:noFill/>
          </a:ln>
        </p:spPr>
      </p:pic>
      <p:pic>
        <p:nvPicPr>
          <p:cNvPr id="8198" name="图片 7"/>
          <p:cNvPicPr>
            <a:picLocks noChangeAspect="1"/>
          </p:cNvPicPr>
          <p:nvPr userDrawn="1"/>
        </p:nvPicPr>
        <p:blipFill>
          <a:blip r:embed="rId4"/>
          <a:stretch>
            <a:fillRect/>
          </a:stretch>
        </p:blipFill>
        <p:spPr>
          <a:xfrm>
            <a:off x="0" y="4500563"/>
            <a:ext cx="12192000" cy="2357437"/>
          </a:xfrm>
          <a:prstGeom prst="rect">
            <a:avLst/>
          </a:prstGeom>
          <a:noFill/>
          <a:ln w="9525">
            <a:noFill/>
          </a:ln>
        </p:spPr>
      </p:pic>
      <p:sp>
        <p:nvSpPr>
          <p:cNvPr id="7" name="灯片编号占位符 3"/>
          <p:cNvSpPr>
            <a:spLocks noGrp="1"/>
          </p:cNvSpPr>
          <p:nvPr>
            <p:ph type="sldNum" sz="quarter" idx="4"/>
          </p:nvPr>
        </p:nvSpPr>
        <p:spPr>
          <a:xfrm>
            <a:off x="4622800" y="176213"/>
            <a:ext cx="8629650" cy="365125"/>
          </a:xfrm>
          <a:prstGeom prst="rect">
            <a:avLst/>
          </a:prstGeom>
        </p:spPr>
        <p:txBody>
          <a:bodyPr/>
          <a:lstStyle>
            <a:lvl1pPr algn="ctr" fontAlgn="auto">
              <a:defRPr sz="2800" noProof="1" dirty="0" smtClean="0">
                <a:latin typeface="华文行楷" panose="02010800040101010101" pitchFamily="2" charset="-122"/>
                <a:ea typeface="华文行楷" panose="02010800040101010101" pitchFamily="2" charset="-122"/>
              </a:defRPr>
            </a:lvl1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1" smtClean="0">
                <a:ln>
                  <a:noFill/>
                </a:ln>
                <a:solidFill>
                  <a:schemeClr val="tx1"/>
                </a:solidFill>
                <a:effectLst/>
                <a:uLnTx/>
                <a:uFillTx/>
                <a:latin typeface="华文行楷" panose="02010800040101010101" pitchFamily="2" charset="-122"/>
                <a:ea typeface="华文行楷" panose="02010800040101010101" pitchFamily="2" charset="-122"/>
                <a:cs typeface="+mn-cs"/>
              </a:rPr>
              <a:t>人民教育出版社三年级下册</a:t>
            </a:r>
            <a:endParaRPr kumimoji="0" lang="zh-CN" altLang="en-US" sz="2800" b="0" i="0" u="none" strike="noStrike" kern="1200" cap="none" spc="0" normalizeH="0" baseline="0" noProof="1" smtClean="0">
              <a:ln>
                <a:noFill/>
              </a:ln>
              <a:solidFill>
                <a:schemeClr val="tx1"/>
              </a:solidFill>
              <a:effectLst/>
              <a:uLnTx/>
              <a:uFillTx/>
              <a:latin typeface="华文行楷" panose="02010800040101010101" pitchFamily="2" charset="-122"/>
              <a:ea typeface="华文行楷" panose="0201080004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日期占位符 3"/>
          <p:cNvSpPr>
            <a:spLocks noGrp="1"/>
          </p:cNvSpPr>
          <p:nvPr>
            <p:ph type="dt" sz="half" idx="2"/>
          </p:nvPr>
        </p:nvSpPr>
        <p:spPr>
          <a:xfrm>
            <a:off x="838200" y="6356350"/>
            <a:ext cx="2743200" cy="365125"/>
          </a:xfrm>
          <a:prstGeom prst="rect">
            <a:avLst/>
          </a:prstGeom>
        </p:spPr>
        <p:txBody>
          <a:bodyPr/>
          <a:lstStyle>
            <a:lvl1pPr fontAlgn="auto">
              <a:defRPr noProof="1">
                <a:latin typeface="+mn-lt"/>
                <a:ea typeface="+mn-ea"/>
              </a:defRPr>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fld id="{96F21121-A713-41F6-87B3-3B79843D34EB}" type="datetimeFigureOut">
              <a:rPr kumimoji="0" lang="zh-CN" altLang="en-US" sz="1800" b="0" i="0" u="none" strike="noStrike" kern="1200" cap="none" spc="0" normalizeH="0" baseline="0" noProof="1" smtClean="0">
                <a:ln>
                  <a:noFill/>
                </a:ln>
                <a:solidFill>
                  <a:schemeClr val="tx1"/>
                </a:solidFill>
                <a:effectLst/>
                <a:uLnTx/>
                <a:uFillTx/>
                <a:latin typeface="+mn-lt"/>
                <a:ea typeface="+mn-ea"/>
                <a:cs typeface="+mn-cs"/>
              </a:rPr>
            </a:fld>
            <a:endParaRPr kumimoji="0" lang="zh-CN" altLang="en-US" sz="1800" b="0" i="0" u="none" strike="noStrike" kern="1200" cap="none" spc="0" normalizeH="0" baseline="0" noProof="1" smtClean="0">
              <a:ln>
                <a:noFill/>
              </a:ln>
              <a:solidFill>
                <a:schemeClr val="tx1"/>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a:lstStyle>
            <a:lvl1pPr fontAlgn="auto">
              <a:defRPr noProof="1"/>
            </a:lvl1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t" anchorCtr="0" compatLnSpc="1"/>
          <a:p>
            <a:pPr lvl="0" eaLnBrk="1" hangingPunct="1"/>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cSld>
  <p:clrMapOvr>
    <a:masterClrMapping/>
  </p:clrMapOvr>
  <p:transition spd="slow">
    <p:random/>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image" Target="../media/image3.png"/><Relationship Id="rId10" Type="http://schemas.openxmlformats.org/officeDocument/2006/relationships/image" Target="../media/image1.png"/><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14.xml"/><Relationship Id="rId4" Type="http://schemas.openxmlformats.org/officeDocument/2006/relationships/slideLayout" Target="../slideLayouts/slideLayout13.xml"/><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pic>
        <p:nvPicPr>
          <p:cNvPr id="1026" name="图片 6"/>
          <p:cNvPicPr>
            <a:picLocks noChangeAspect="1"/>
          </p:cNvPicPr>
          <p:nvPr userDrawn="1"/>
        </p:nvPicPr>
        <p:blipFill>
          <a:blip r:embed="rId10"/>
          <a:srcRect t="44513"/>
          <a:stretch>
            <a:fillRect/>
          </a:stretch>
        </p:blipFill>
        <p:spPr>
          <a:xfrm>
            <a:off x="0" y="0"/>
            <a:ext cx="12192000" cy="6858000"/>
          </a:xfrm>
          <a:prstGeom prst="rect">
            <a:avLst/>
          </a:prstGeom>
          <a:noFill/>
          <a:ln w="9525">
            <a:noFill/>
          </a:ln>
        </p:spPr>
      </p:pic>
      <p:pic>
        <p:nvPicPr>
          <p:cNvPr id="1027" name="图片 7"/>
          <p:cNvPicPr>
            <a:picLocks noChangeAspect="1"/>
          </p:cNvPicPr>
          <p:nvPr userDrawn="1"/>
        </p:nvPicPr>
        <p:blipFill>
          <a:blip r:embed="rId11"/>
          <a:stretch>
            <a:fillRect/>
          </a:stretch>
        </p:blipFill>
        <p:spPr>
          <a:xfrm>
            <a:off x="0" y="4500563"/>
            <a:ext cx="12192000" cy="23574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4.png"/><Relationship Id="rId1"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9.png"/><Relationship Id="rId1" Type="http://schemas.openxmlformats.org/officeDocument/2006/relationships/image" Target="../media/image18.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4.png"/><Relationship Id="rId1"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8.png"/><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5.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6.png"/><Relationship Id="rId1" Type="http://schemas.openxmlformats.org/officeDocument/2006/relationships/image" Target="../media/image25.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20.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18.png"/></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9.xml"/><Relationship Id="rId2" Type="http://schemas.openxmlformats.org/officeDocument/2006/relationships/image" Target="../media/image27.png"/><Relationship Id="rId1" Type="http://schemas.openxmlformats.org/officeDocument/2006/relationships/image" Target="../media/image30.jpe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18.png"/><Relationship Id="rId3"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image" Target="../media/image31.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8.png"/><Relationship Id="rId1" Type="http://schemas.openxmlformats.org/officeDocument/2006/relationships/image" Target="../media/image27.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6.png"/><Relationship Id="rId1" Type="http://schemas.openxmlformats.org/officeDocument/2006/relationships/image" Target="../media/image13.pn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image" Target="../media/image3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19.png"/><Relationship Id="rId1"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media/image20.png"/><Relationship Id="rId1"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1266" name="图片 8" descr="20181030105037"/>
          <p:cNvPicPr>
            <a:picLocks noChangeAspect="1"/>
          </p:cNvPicPr>
          <p:nvPr/>
        </p:nvPicPr>
        <p:blipFill>
          <a:blip r:embed="rId1"/>
          <a:stretch>
            <a:fillRect/>
          </a:stretch>
        </p:blipFill>
        <p:spPr>
          <a:xfrm>
            <a:off x="7054850" y="2352675"/>
            <a:ext cx="5133975" cy="4519613"/>
          </a:xfrm>
          <a:prstGeom prst="rect">
            <a:avLst/>
          </a:prstGeom>
          <a:noFill/>
          <a:ln w="9525">
            <a:noFill/>
          </a:ln>
        </p:spPr>
      </p:pic>
      <p:sp>
        <p:nvSpPr>
          <p:cNvPr id="3" name="TextBox 48"/>
          <p:cNvSpPr txBox="1"/>
          <p:nvPr/>
        </p:nvSpPr>
        <p:spPr>
          <a:xfrm>
            <a:off x="2239035" y="1969272"/>
            <a:ext cx="6314440" cy="1322070"/>
          </a:xfrm>
          <a:prstGeom prst="rect">
            <a:avLst/>
          </a:prstGeom>
          <a:noFill/>
          <a:effectLst>
            <a:softEdge rad="31750"/>
          </a:effectLst>
        </p:spPr>
        <p:txBody>
          <a:bodyPr wrap="none">
            <a:spAutoFit/>
          </a:bodyPr>
          <a:lstStyle/>
          <a:p>
            <a:pPr marR="0" defTabSz="914400" fontAlgn="auto">
              <a:buClrTx/>
              <a:buSzTx/>
              <a:buFont typeface="Arial" panose="020B0604020202020204" pitchFamily="34" charset="0"/>
              <a:buNone/>
              <a:defRPr/>
            </a:pPr>
            <a:r>
              <a:rPr kumimoji="0"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itchFamily="2" charset="-122"/>
                <a:ea typeface="方正小标宋简体" pitchFamily="2" charset="-122"/>
                <a:cs typeface="+mn-cs"/>
              </a:rPr>
              <a:t>8  池子与河流</a:t>
            </a:r>
            <a:endParaRPr kumimoji="0" sz="8000" b="1" kern="1200" cap="none" spc="0" normalizeH="0" baseline="0" noProof="1" smtClean="0">
              <a:ln w="19050">
                <a:solidFill>
                  <a:schemeClr val="tx2">
                    <a:tint val="1000"/>
                  </a:schemeClr>
                </a:solidFill>
                <a:prstDash val="solid"/>
              </a:ln>
              <a:effectLst>
                <a:glow rad="228600">
                  <a:schemeClr val="accent3">
                    <a:satMod val="175000"/>
                    <a:alpha val="40000"/>
                  </a:schemeClr>
                </a:glow>
                <a:outerShdw blurRad="38100" dist="38100" dir="2700000" algn="tl">
                  <a:srgbClr val="000000">
                    <a:alpha val="43137"/>
                  </a:srgbClr>
                </a:outerShdw>
                <a:reflection blurRad="6350" stA="60000" endA="900" endPos="60000" dist="29997" dir="5400000" sy="-100000" algn="bl" rotWithShape="0"/>
              </a:effectLst>
              <a:latin typeface="方正小标宋简体" pitchFamily="2" charset="-122"/>
              <a:ea typeface="方正小标宋简体" pitchFamily="2" charset="-122"/>
              <a:cs typeface="+mn-cs"/>
            </a:endParaRPr>
          </a:p>
        </p:txBody>
      </p:sp>
      <p:pic>
        <p:nvPicPr>
          <p:cNvPr id="11268" name="图片 7" descr="20181030104436"/>
          <p:cNvPicPr>
            <a:picLocks noChangeAspect="1"/>
          </p:cNvPicPr>
          <p:nvPr/>
        </p:nvPicPr>
        <p:blipFill>
          <a:blip r:embed="rId2"/>
          <a:stretch>
            <a:fillRect/>
          </a:stretch>
        </p:blipFill>
        <p:spPr>
          <a:xfrm>
            <a:off x="430213" y="4229100"/>
            <a:ext cx="3468687" cy="2392363"/>
          </a:xfrm>
          <a:prstGeom prst="rect">
            <a:avLst/>
          </a:prstGeom>
          <a:noFill/>
          <a:ln w="9525">
            <a:noFill/>
          </a:ln>
        </p:spPr>
      </p:pic>
      <p:sp>
        <p:nvSpPr>
          <p:cNvPr id="5" name="TextBox 48"/>
          <p:cNvSpPr txBox="1"/>
          <p:nvPr/>
        </p:nvSpPr>
        <p:spPr>
          <a:xfrm>
            <a:off x="7003846" y="5819323"/>
            <a:ext cx="5082540" cy="583565"/>
          </a:xfrm>
          <a:prstGeom prst="rect">
            <a:avLst/>
          </a:prstGeom>
          <a:noFill/>
          <a:effectLst>
            <a:reflection blurRad="6350" stA="50000" endA="300" endPos="55000" dir="5400000" sy="-100000" algn="bl" rotWithShape="0"/>
          </a:effectLst>
        </p:spPr>
        <p:txBody>
          <a:bodyPr wrap="none">
            <a:spAutoFit/>
          </a:bodyPr>
          <a:lstStyle/>
          <a:p>
            <a:pPr marR="0" defTabSz="914400" fontAlgn="auto">
              <a:buClrTx/>
              <a:buSzTx/>
              <a:buFont typeface="Arial" panose="020B0604020202020204" pitchFamily="34" charset="0"/>
              <a:buNone/>
              <a:defRPr/>
            </a:pP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部编版小学</a:t>
            </a:r>
            <a:r>
              <a:rPr kumimoji="0" lang="zh-CN" altLang="en-US" sz="3200" b="1" kern="1200" cap="none" spc="0" normalizeH="0" baseline="0" noProof="1">
                <a:effectLst>
                  <a:outerShdw blurRad="38100" dist="19050" dir="2700000" algn="tl" rotWithShape="0">
                    <a:schemeClr val="dk1">
                      <a:alpha val="40000"/>
                    </a:schemeClr>
                  </a:outerShdw>
                </a:effectLst>
                <a:latin typeface="+mn-ea"/>
                <a:ea typeface="+mn-ea"/>
                <a:cs typeface="+mn-cs"/>
              </a:rPr>
              <a:t>语文三</a:t>
            </a:r>
            <a:r>
              <a:rPr kumimoji="0" lang="zh-CN" altLang="en-US" sz="3200" b="1" kern="1200" cap="none" spc="0" normalizeH="0" baseline="0" noProof="1" smtClean="0">
                <a:effectLst>
                  <a:outerShdw blurRad="38100" dist="19050" dir="2700000" algn="tl" rotWithShape="0">
                    <a:schemeClr val="dk1">
                      <a:alpha val="40000"/>
                    </a:schemeClr>
                  </a:outerShdw>
                </a:effectLst>
                <a:latin typeface="+mn-ea"/>
                <a:ea typeface="+mn-ea"/>
                <a:cs typeface="+mn-cs"/>
              </a:rPr>
              <a:t>年级下册</a:t>
            </a:r>
            <a:endParaRPr kumimoji="0" lang="zh-CN" altLang="en-US" sz="3200" b="1" kern="1200" cap="none" spc="0" normalizeH="0" baseline="0" noProof="1">
              <a:effectLst>
                <a:outerShdw blurRad="38100" dist="19050" dir="2700000" algn="tl" rotWithShape="0">
                  <a:schemeClr val="dk1">
                    <a:alpha val="40000"/>
                  </a:schemeClr>
                </a:outerShdw>
              </a:effectLst>
              <a:latin typeface="+mn-ea"/>
              <a:ea typeface="宋体" panose="02010600030101010101" pitchFamily="2" charset="-122"/>
              <a:cs typeface="+mn-cs"/>
            </a:endParaRPr>
          </a:p>
        </p:txBody>
      </p:sp>
    </p:spTree>
  </p:cSld>
  <p:clrMapOvr>
    <a:masterClrMapping/>
  </p:clrMapOvr>
  <p:transition spd="slow">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731683" y="604137"/>
            <a:ext cx="2011680" cy="82994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填一填</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2" name="矩形 1"/>
          <p:cNvSpPr/>
          <p:nvPr/>
        </p:nvSpPr>
        <p:spPr>
          <a:xfrm>
            <a:off x="2519843" y="2627882"/>
            <a:ext cx="6396990" cy="82994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全诗共（         ）小节。</a:t>
            </a:r>
            <a:endParaRPr kumimoji="0" lang="zh-CN" altLang="en-US" sz="48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矩形 2"/>
          <p:cNvSpPr/>
          <p:nvPr/>
        </p:nvSpPr>
        <p:spPr>
          <a:xfrm>
            <a:off x="5326543" y="2627882"/>
            <a:ext cx="783590" cy="82994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10</a:t>
            </a:r>
            <a:endParaRPr kumimoji="0" lang="en-US" altLang="zh-CN" sz="48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2000" fill="hold">
                                          <p:stCondLst>
                                            <p:cond delay="0"/>
                                          </p:stCondLst>
                                        </p:cTn>
                                        <p:tgtEl>
                                          <p:spTgt spid="3"/>
                                        </p:tgtEl>
                                        <p:attrNameLst>
                                          <p:attrName>style.visibility</p:attrName>
                                        </p:attrNameLst>
                                      </p:cBhvr>
                                      <p:to>
                                        <p:strVal val="visible"/>
                                      </p:to>
                                    </p:set>
                                    <p:anim calcmode="lin" valueType="num">
                                      <p:cBhvr>
                                        <p:cTn id="12" dur="2000" fill="hold"/>
                                        <p:tgtEl>
                                          <p:spTgt spid="3"/>
                                        </p:tgtEl>
                                        <p:attrNameLst>
                                          <p:attrName>ppt_x</p:attrName>
                                        </p:attrNameLst>
                                      </p:cBhvr>
                                      <p:tavLst>
                                        <p:tav tm="0">
                                          <p:val>
                                            <p:strVal val="#ppt_x"/>
                                          </p:val>
                                        </p:tav>
                                        <p:tav tm="100000">
                                          <p:val>
                                            <p:strVal val="#ppt_x"/>
                                          </p:val>
                                        </p:tav>
                                      </p:tavLst>
                                    </p:anim>
                                    <p:anim calcmode="lin" valueType="num">
                                      <p:cBhvr>
                                        <p:cTn id="13"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77988" y="286002"/>
            <a:ext cx="2621280" cy="82994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整体感知</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2" name="矩形 1"/>
          <p:cNvSpPr/>
          <p:nvPr/>
        </p:nvSpPr>
        <p:spPr>
          <a:xfrm>
            <a:off x="2042323" y="1575052"/>
            <a:ext cx="8107680" cy="82994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诗文要告诉我们什么道理呢？</a:t>
            </a:r>
            <a:endParaRPr kumimoji="0" lang="zh-CN" altLang="en-US" sz="48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矩形 2"/>
          <p:cNvSpPr/>
          <p:nvPr/>
        </p:nvSpPr>
        <p:spPr>
          <a:xfrm>
            <a:off x="3328198" y="2404997"/>
            <a:ext cx="5796280" cy="415417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才能不利用就要衰退，</a:t>
            </a:r>
            <a:endPar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它会逐渐磨灭；</a:t>
            </a:r>
            <a:endPar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才能一旦让懒惰支配，</a:t>
            </a:r>
            <a:endPar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它就一无所为。</a:t>
            </a:r>
            <a:endPar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82800" y="1911350"/>
            <a:ext cx="9937750" cy="4522788"/>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smtClean="0">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rPr>
              <a:t>小组合作，交流讨论：</a:t>
            </a:r>
            <a:endPar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细读课文，思考并完成下列任务：    </a:t>
            </a:r>
            <a:endPar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1.</a:t>
            </a:r>
            <a:r>
              <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“池子”为什么提议“河流”抛开原有的生活?</a:t>
            </a:r>
            <a:endPar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2.</a:t>
            </a:r>
            <a:r>
              <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“河流”为什么会受到人们的尊敬?</a:t>
            </a:r>
            <a:endPar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l"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en-US" altLang="zh-CN"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3.</a:t>
            </a:r>
            <a:r>
              <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rPr>
              <a:t>“河流”所提到的“自然法则”指什么?</a:t>
            </a:r>
            <a:endParaRPr kumimoji="0" lang="zh-CN" altLang="en-US" sz="40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pic>
        <p:nvPicPr>
          <p:cNvPr id="4" name="图片 3"/>
          <p:cNvPicPr>
            <a:picLocks noChangeAspect="1"/>
          </p:cNvPicPr>
          <p:nvPr/>
        </p:nvPicPr>
        <p:blipFill>
          <a:blip r:embed="rId1"/>
          <a:stretch>
            <a:fillRect/>
          </a:stretch>
        </p:blipFill>
        <p:spPr>
          <a:xfrm>
            <a:off x="12700" y="2479675"/>
            <a:ext cx="2414588" cy="4035425"/>
          </a:xfrm>
          <a:prstGeom prst="rect">
            <a:avLst/>
          </a:prstGeom>
          <a:noFill/>
          <a:ln w="9525">
            <a:noFill/>
          </a:ln>
        </p:spPr>
      </p:pic>
      <p:grpSp>
        <p:nvGrpSpPr>
          <p:cNvPr id="3" name="组合 6"/>
          <p:cNvGrpSpPr/>
          <p:nvPr/>
        </p:nvGrpSpPr>
        <p:grpSpPr>
          <a:xfrm>
            <a:off x="352425" y="128588"/>
            <a:ext cx="4208463" cy="1782762"/>
            <a:chOff x="-210534" y="-185589"/>
            <a:chExt cx="4686999" cy="1991844"/>
          </a:xfrm>
        </p:grpSpPr>
        <p:pic>
          <p:nvPicPr>
            <p:cNvPr id="22533" name="图片 5"/>
            <p:cNvPicPr>
              <a:picLocks noChangeAspect="1"/>
            </p:cNvPicPr>
            <p:nvPr/>
          </p:nvPicPr>
          <p:blipFill>
            <a:blip r:embed="rId2"/>
            <a:stretch>
              <a:fillRect/>
            </a:stretch>
          </p:blipFill>
          <p:spPr>
            <a:xfrm>
              <a:off x="-210534" y="-185589"/>
              <a:ext cx="4686999" cy="1991844"/>
            </a:xfrm>
            <a:prstGeom prst="rect">
              <a:avLst/>
            </a:prstGeom>
            <a:noFill/>
            <a:ln w="9525">
              <a:noFill/>
            </a:ln>
          </p:spPr>
        </p:pic>
        <p:sp>
          <p:nvSpPr>
            <p:cNvPr id="5" name="矩形 4"/>
            <p:cNvSpPr/>
            <p:nvPr/>
          </p:nvSpPr>
          <p:spPr>
            <a:xfrm>
              <a:off x="273709" y="333317"/>
              <a:ext cx="333635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3</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6"/>
          <p:cNvGrpSpPr/>
          <p:nvPr/>
        </p:nvGrpSpPr>
        <p:grpSpPr>
          <a:xfrm>
            <a:off x="-346075" y="-350837"/>
            <a:ext cx="4210050" cy="1782762"/>
            <a:chOff x="-210534" y="-185589"/>
            <a:chExt cx="4686999" cy="1991844"/>
          </a:xfrm>
        </p:grpSpPr>
        <p:pic>
          <p:nvPicPr>
            <p:cNvPr id="23561"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482518" y="333317"/>
              <a:ext cx="2918741" cy="927481"/>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互动交流</a:t>
              </a:r>
              <a:endParaRPr kumimoji="0" lang="en-US" altLang="zh-CN"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
        <p:nvSpPr>
          <p:cNvPr id="2" name="矩形 1"/>
          <p:cNvSpPr/>
          <p:nvPr/>
        </p:nvSpPr>
        <p:spPr>
          <a:xfrm>
            <a:off x="-31587" y="1571242"/>
            <a:ext cx="12255499" cy="76835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1.</a:t>
            </a:r>
            <a:r>
              <a:rPr kumimoji="0" lang="zh-CN" altLang="en-US"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“池子”为什么提议“河流”抛开原有的生活?</a:t>
            </a:r>
            <a:endParaRPr kumimoji="0" lang="zh-CN" altLang="en-US" sz="4400" b="1"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nvSpPr>
        <p:spPr>
          <a:xfrm>
            <a:off x="277023" y="3076192"/>
            <a:ext cx="12120880" cy="119888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8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因为它觉得“河流”的生活太累,负重太多。</a:t>
            </a:r>
            <a:endParaRPr kumimoji="0" lang="zh-CN" altLang="en-US" sz="48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anim calcmode="lin" valueType="num">
                                      <p:cBhvr>
                                        <p:cTn id="9" dur="500" fill="hold"/>
                                        <p:tgtEl>
                                          <p:spTgt spid="4"/>
                                        </p:tgtEl>
                                        <p:attrNameLst>
                                          <p:attrName>style.rotation</p:attrName>
                                        </p:attrNameLst>
                                      </p:cBhvr>
                                      <p:tavLst>
                                        <p:tav tm="0">
                                          <p:val>
                                            <p:fltVal val="360.000000"/>
                                          </p:val>
                                        </p:tav>
                                        <p:tav tm="100000">
                                          <p:val>
                                            <p:fltVal val="0.00000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ox(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ox(in)">
                                      <p:cBhvr>
                                        <p:cTn id="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文本框 1"/>
          <p:cNvSpPr txBox="1"/>
          <p:nvPr/>
        </p:nvSpPr>
        <p:spPr>
          <a:xfrm>
            <a:off x="406400" y="33338"/>
            <a:ext cx="7226300" cy="6791325"/>
          </a:xfrm>
          <a:prstGeom prst="rect">
            <a:avLst/>
          </a:prstGeom>
          <a:noFill/>
          <a:ln w="9525">
            <a:noFill/>
          </a:ln>
        </p:spPr>
        <p:txBody>
          <a:bodyPr>
            <a:spAutoFit/>
          </a:bodyPr>
          <a:p>
            <a:pPr>
              <a:lnSpc>
                <a:spcPct val="110000"/>
              </a:lnSpc>
            </a:pPr>
            <a:r>
              <a:rPr lang="zh-CN" altLang="en-US" sz="3600" b="1" dirty="0">
                <a:latin typeface="楷体" panose="02010609060101010101" pitchFamily="49" charset="-122"/>
                <a:ea typeface="楷体" panose="02010609060101010101" pitchFamily="49" charset="-122"/>
              </a:rPr>
              <a:t>“这是怎么回事？”</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池子对她的邻居河流说道，</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“我什么时候看见你，</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你总是滚滚滔滔！</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亲爱的姐姐，你难道不会疲劳？</a:t>
            </a:r>
            <a:endParaRPr lang="zh-CN" altLang="en-US" sz="3600" b="1" dirty="0">
              <a:latin typeface="楷体" panose="02010609060101010101" pitchFamily="49" charset="-122"/>
              <a:ea typeface="楷体" panose="02010609060101010101" pitchFamily="49" charset="-122"/>
            </a:endParaRPr>
          </a:p>
          <a:p>
            <a:pPr>
              <a:lnSpc>
                <a:spcPct val="110000"/>
              </a:lnSpc>
            </a:pPr>
            <a:endParaRPr lang="en-US" altLang="zh-CN" sz="3600" b="1" dirty="0">
              <a:latin typeface="楷体" panose="02010609060101010101" pitchFamily="49" charset="-122"/>
              <a:ea typeface="楷体" panose="02010609060101010101" pitchFamily="49" charset="-122"/>
            </a:endParaRPr>
          </a:p>
          <a:p>
            <a:pPr>
              <a:lnSpc>
                <a:spcPct val="110000"/>
              </a:lnSpc>
            </a:pPr>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我总是看见，</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你一会儿背着沉重的货船,</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一会儿驮着长串的木筏,</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还有小划子啊小船，</a:t>
            </a:r>
            <a:endParaRPr lang="zh-CN" altLang="en-US" sz="3600" b="1" dirty="0">
              <a:latin typeface="楷体" panose="02010609060101010101" pitchFamily="49" charset="-122"/>
              <a:ea typeface="楷体" panose="02010609060101010101" pitchFamily="49" charset="-122"/>
            </a:endParaRPr>
          </a:p>
          <a:p>
            <a:pPr>
              <a:lnSpc>
                <a:spcPct val="110000"/>
              </a:lnSpc>
            </a:pPr>
            <a:r>
              <a:rPr lang="zh-CN" altLang="en-US" sz="3600" b="1" dirty="0">
                <a:latin typeface="楷体" panose="02010609060101010101" pitchFamily="49" charset="-122"/>
                <a:ea typeface="楷体" panose="02010609060101010101" pitchFamily="49" charset="-122"/>
              </a:rPr>
              <a:t>简直数也数不完。” </a:t>
            </a:r>
            <a:endParaRPr lang="zh-CN" altLang="en-US" sz="3600" b="1" dirty="0">
              <a:latin typeface="楷体" panose="02010609060101010101" pitchFamily="49" charset="-122"/>
              <a:ea typeface="楷体" panose="02010609060101010101" pitchFamily="49" charset="-122"/>
            </a:endParaRPr>
          </a:p>
        </p:txBody>
      </p:sp>
      <p:cxnSp>
        <p:nvCxnSpPr>
          <p:cNvPr id="3" name="直接连接符 2"/>
          <p:cNvCxnSpPr/>
          <p:nvPr/>
        </p:nvCxnSpPr>
        <p:spPr>
          <a:xfrm>
            <a:off x="971550" y="2514600"/>
            <a:ext cx="278765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线形标注 1 3"/>
          <p:cNvSpPr/>
          <p:nvPr/>
        </p:nvSpPr>
        <p:spPr>
          <a:xfrm>
            <a:off x="5589588" y="1117600"/>
            <a:ext cx="5573713" cy="1397000"/>
          </a:xfrm>
          <a:prstGeom prst="borderCallout1">
            <a:avLst>
              <a:gd name="adj1" fmla="val 40952"/>
              <a:gd name="adj2" fmla="val -4680"/>
              <a:gd name="adj3" fmla="val 83348"/>
              <a:gd name="adj4" fmla="val -28779"/>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20000"/>
              </a:lnSpc>
              <a:spcBef>
                <a:spcPct val="0"/>
              </a:spcBef>
              <a:spcAft>
                <a:spcPct val="0"/>
              </a:spcAft>
              <a:buClrTx/>
              <a:buSzTx/>
              <a:buFont typeface="Arial" panose="020B0604020202020204" pitchFamily="34" charset="0"/>
              <a:buNone/>
              <a:defRPr/>
            </a:pPr>
            <a:r>
              <a:rPr kumimoji="0" lang="en-US" altLang="zh-CN" sz="3600" b="1" i="0" u="none" strike="noStrike" kern="1200" cap="none" spc="0" normalizeH="0" baseline="0" noProof="1">
                <a:ln>
                  <a:noFill/>
                </a:ln>
                <a:solidFill>
                  <a:schemeClr val="tx1"/>
                </a:solidFill>
                <a:effectLst/>
                <a:uLnTx/>
                <a:uFillTx/>
                <a:latin typeface="+mn-lt"/>
                <a:ea typeface="+mn-ea"/>
                <a:cs typeface="+mn-cs"/>
              </a:rPr>
              <a:t>“</a:t>
            </a:r>
            <a:r>
              <a:rPr kumimoji="0" lang="zh-CN" altLang="en-US" sz="3600" b="1" i="0" u="none" strike="noStrike" kern="1200" cap="none" spc="0" normalizeH="0" baseline="0" noProof="1">
                <a:ln>
                  <a:noFill/>
                </a:ln>
                <a:solidFill>
                  <a:schemeClr val="tx1"/>
                </a:solidFill>
                <a:effectLst/>
                <a:uLnTx/>
                <a:uFillTx/>
                <a:latin typeface="+mn-lt"/>
                <a:ea typeface="+mn-ea"/>
                <a:cs typeface="+mn-cs"/>
              </a:rPr>
              <a:t>总是滚滚滔滔</a:t>
            </a:r>
            <a:r>
              <a:rPr kumimoji="0" lang="en-US" altLang="zh-CN" sz="3600" b="1" i="0" u="none" strike="noStrike" kern="1200" cap="none" spc="0" normalizeH="0" baseline="0" noProof="1">
                <a:ln>
                  <a:noFill/>
                </a:ln>
                <a:solidFill>
                  <a:schemeClr val="tx1"/>
                </a:solidFill>
                <a:effectLst/>
                <a:uLnTx/>
                <a:uFillTx/>
                <a:latin typeface="+mn-lt"/>
                <a:ea typeface="+mn-ea"/>
                <a:cs typeface="+mn-cs"/>
              </a:rPr>
              <a:t>”</a:t>
            </a:r>
            <a:r>
              <a:rPr kumimoji="0" lang="zh-CN" altLang="en-US" sz="3600" b="1" i="0" u="none" strike="noStrike" kern="1200" cap="none" spc="0" normalizeH="0" baseline="0" noProof="1">
                <a:ln>
                  <a:noFill/>
                </a:ln>
                <a:solidFill>
                  <a:schemeClr val="tx1"/>
                </a:solidFill>
                <a:effectLst/>
                <a:uLnTx/>
                <a:uFillTx/>
                <a:latin typeface="+mn-lt"/>
                <a:ea typeface="+mn-ea"/>
                <a:cs typeface="+mn-cs"/>
              </a:rPr>
              <a:t>说明河流总是在流动，从未停止过。</a:t>
            </a:r>
            <a:endParaRPr kumimoji="0" lang="zh-CN" altLang="en-US" sz="3600" b="1" i="0" u="none" strike="noStrike" kern="1200" cap="none" spc="0" normalizeH="0" baseline="0" noProof="1">
              <a:ln>
                <a:noFill/>
              </a:ln>
              <a:solidFill>
                <a:schemeClr val="tx1"/>
              </a:solidFill>
              <a:effectLst/>
              <a:uLnTx/>
              <a:uFillTx/>
              <a:latin typeface="+mn-lt"/>
              <a:ea typeface="+mn-ea"/>
              <a:cs typeface="+mn-cs"/>
            </a:endParaRPr>
          </a:p>
        </p:txBody>
      </p:sp>
      <p:cxnSp>
        <p:nvCxnSpPr>
          <p:cNvPr id="5" name="直接连接符 4"/>
          <p:cNvCxnSpPr/>
          <p:nvPr/>
        </p:nvCxnSpPr>
        <p:spPr>
          <a:xfrm>
            <a:off x="971550" y="4832350"/>
            <a:ext cx="46180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533400" y="5438775"/>
            <a:ext cx="4994275"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533400" y="6045200"/>
            <a:ext cx="3771900" cy="12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533400" y="6670675"/>
            <a:ext cx="3467100" cy="1270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9" name="双波形 8"/>
          <p:cNvSpPr/>
          <p:nvPr/>
        </p:nvSpPr>
        <p:spPr>
          <a:xfrm>
            <a:off x="6229350" y="4533900"/>
            <a:ext cx="4584700" cy="1435100"/>
          </a:xfrm>
          <a:prstGeom prst="doubleWave">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rgbClr val="FF0000"/>
                </a:solidFill>
                <a:effectLst/>
                <a:uLnTx/>
                <a:uFillTx/>
                <a:latin typeface="+mn-lt"/>
                <a:ea typeface="+mn-ea"/>
                <a:cs typeface="+mn-cs"/>
              </a:rPr>
              <a:t>说明河流的负累重。</a:t>
            </a:r>
            <a:endParaRPr kumimoji="0" lang="zh-CN" altLang="en-US" sz="3600" b="1" i="0" u="none" strike="noStrike" kern="1200" cap="none" spc="0" normalizeH="0" baseline="0" noProof="1">
              <a:ln>
                <a:noFill/>
              </a:ln>
              <a:solidFill>
                <a:srgbClr val="FF0000"/>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arn(in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7" presetClass="entr" presetSubtype="2" fill="hold" grpId="0" nodeType="clickEffect">
                                  <p:stCondLst>
                                    <p:cond delay="0"/>
                                  </p:stCondLst>
                                  <p:childTnLst>
                                    <p:set>
                                      <p:cBhvr>
                                        <p:cTn id="36" dur="1000"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ppt_x</p:attrName>
                                        </p:attrNameLst>
                                      </p:cBhvr>
                                      <p:tavLst>
                                        <p:tav tm="0">
                                          <p:val>
                                            <p:strVal val="1+#ppt_w/2"/>
                                          </p:val>
                                        </p:tav>
                                        <p:tav tm="100000">
                                          <p:val>
                                            <p:strVal val="#ppt_x"/>
                                          </p:val>
                                        </p:tav>
                                      </p:tavLst>
                                    </p:anim>
                                    <p:anim calcmode="lin" valueType="num">
                                      <p:cBhvr>
                                        <p:cTn id="38"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rcRect b="10001"/>
          <a:stretch>
            <a:fillRect/>
          </a:stretch>
        </p:blipFill>
        <p:spPr>
          <a:xfrm>
            <a:off x="-25400" y="0"/>
            <a:ext cx="12241213" cy="6858000"/>
          </a:xfrm>
          <a:prstGeom prst="rect">
            <a:avLst/>
          </a:prstGeom>
          <a:noFill/>
          <a:ln w="9525">
            <a:noFill/>
          </a:ln>
        </p:spPr>
      </p:pic>
      <p:sp>
        <p:nvSpPr>
          <p:cNvPr id="3" name="文本框 2"/>
          <p:cNvSpPr txBox="1"/>
          <p:nvPr/>
        </p:nvSpPr>
        <p:spPr>
          <a:xfrm>
            <a:off x="6927850" y="1185544"/>
            <a:ext cx="5288280" cy="706756"/>
          </a:xfrm>
          <a:prstGeom prst="rect">
            <a:avLst/>
          </a:prstGeom>
          <a:noFill/>
        </p:spPr>
        <p:txBody>
          <a:bodyPr wrap="none">
            <a:spAutoFit/>
            <a:scene3d>
              <a:camera prst="orthographicFront"/>
              <a:lightRig rig="threePt" dir="t"/>
            </a:scene3d>
          </a:bodyPr>
          <a:lstStyle/>
          <a:p>
            <a:pPr marR="0" defTabSz="914400" fontAlgn="auto">
              <a:buClrTx/>
              <a:buSzTx/>
              <a:buFont typeface="Arial" panose="020B0604020202020204" pitchFamily="34" charset="0"/>
              <a:buNone/>
              <a:defRPr/>
            </a:pPr>
            <a:r>
              <a:rPr kumimoji="0" lang="zh-CN" altLang="en-US" sz="4000" b="1" kern="1200" cap="none" spc="0" normalizeH="0" baseline="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楷体" panose="02010609060101010101" pitchFamily="49" charset="-122"/>
                <a:ea typeface="楷体" panose="02010609060101010101" pitchFamily="49" charset="-122"/>
                <a:cs typeface="楷体" panose="02010609060101010101" pitchFamily="49" charset="-122"/>
                <a:sym typeface="+mn-ea"/>
              </a:rPr>
              <a:t>一会儿背着沉重的货船</a:t>
            </a:r>
            <a:endParaRPr kumimoji="0" lang="zh-CN" altLang="en-US" sz="4000" b="1" kern="1200" cap="none" spc="0" normalizeH="0" baseline="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0" fill="hold"/>
                                        <p:tgtEl>
                                          <p:spTgt spid="2"/>
                                        </p:tgtEl>
                                        <p:attrNameLst>
                                          <p:attrName>ppt_x</p:attrName>
                                        </p:attrNameLst>
                                      </p:cBhvr>
                                      <p:tavLst>
                                        <p:tav tm="0">
                                          <p:val>
                                            <p:strVal val="#ppt_x"/>
                                          </p:val>
                                        </p:tav>
                                        <p:tav tm="100000">
                                          <p:val>
                                            <p:strVal val="#ppt_x"/>
                                          </p:val>
                                        </p:tav>
                                      </p:tavLst>
                                    </p:anim>
                                    <p:anim calcmode="lin" valueType="num">
                                      <p:cBhvr>
                                        <p:cTn id="8" dur="5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6626" name="图片 3"/>
          <p:cNvPicPr>
            <a:picLocks noChangeAspect="1"/>
          </p:cNvPicPr>
          <p:nvPr/>
        </p:nvPicPr>
        <p:blipFill>
          <a:blip r:embed="rId1"/>
          <a:srcRect b="9525"/>
          <a:stretch>
            <a:fillRect/>
          </a:stretch>
        </p:blipFill>
        <p:spPr>
          <a:xfrm>
            <a:off x="-25400" y="-9525"/>
            <a:ext cx="12217400" cy="6877050"/>
          </a:xfrm>
          <a:prstGeom prst="rect">
            <a:avLst/>
          </a:prstGeom>
          <a:noFill/>
          <a:ln w="9525">
            <a:noFill/>
          </a:ln>
        </p:spPr>
      </p:pic>
      <p:sp>
        <p:nvSpPr>
          <p:cNvPr id="3" name="文本框 2"/>
          <p:cNvSpPr txBox="1"/>
          <p:nvPr/>
        </p:nvSpPr>
        <p:spPr>
          <a:xfrm>
            <a:off x="6252210" y="590550"/>
            <a:ext cx="5288280" cy="706753"/>
          </a:xfrm>
          <a:prstGeom prst="rect">
            <a:avLst/>
          </a:prstGeom>
          <a:noFill/>
        </p:spPr>
        <p:txBody>
          <a:bodyPr wrap="none">
            <a:spAutoFit/>
            <a:scene3d>
              <a:camera prst="orthographicFront"/>
              <a:lightRig rig="threePt" dir="t"/>
            </a:scene3d>
          </a:bodyPr>
          <a:lstStyle/>
          <a:p>
            <a:pPr marR="0" defTabSz="914400" fontAlgn="auto">
              <a:buClrTx/>
              <a:buSzTx/>
              <a:buFont typeface="Arial" panose="020B0604020202020204" pitchFamily="34" charset="0"/>
              <a:buNone/>
              <a:defRPr/>
            </a:pPr>
            <a:r>
              <a:rPr kumimoji="0" lang="zh-CN" altLang="en-US" sz="4000" b="1" kern="1200" cap="none" spc="0" normalizeH="0" baseline="0" noProof="1">
                <a:latin typeface="楷体" panose="02010609060101010101" pitchFamily="49" charset="-122"/>
                <a:ea typeface="楷体" panose="02010609060101010101" pitchFamily="49" charset="-122"/>
                <a:cs typeface="楷体" panose="02010609060101010101" pitchFamily="49" charset="-122"/>
                <a:sym typeface="+mn-ea"/>
              </a:rPr>
              <a:t>一会儿驮着长串的木筏</a:t>
            </a:r>
            <a:endParaRPr kumimoji="0" lang="zh-CN" altLang="en-US" sz="4000" b="1" kern="1200" cap="none" spc="0" normalizeH="0" baseline="0" noProof="1">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rcRect b="5472"/>
          <a:stretch>
            <a:fillRect/>
          </a:stretch>
        </p:blipFill>
        <p:spPr>
          <a:xfrm>
            <a:off x="0" y="7938"/>
            <a:ext cx="12203113" cy="6891337"/>
          </a:xfrm>
          <a:prstGeom prst="rect">
            <a:avLst/>
          </a:prstGeom>
          <a:noFill/>
          <a:ln w="9525">
            <a:noFill/>
          </a:ln>
        </p:spPr>
      </p:pic>
      <p:pic>
        <p:nvPicPr>
          <p:cNvPr id="5" name="图片 4"/>
          <p:cNvPicPr>
            <a:picLocks noChangeAspect="1"/>
          </p:cNvPicPr>
          <p:nvPr/>
        </p:nvPicPr>
        <p:blipFill>
          <a:blip r:embed="rId2"/>
          <a:stretch>
            <a:fillRect/>
          </a:stretch>
        </p:blipFill>
        <p:spPr>
          <a:xfrm>
            <a:off x="0" y="-17462"/>
            <a:ext cx="12203113" cy="6891337"/>
          </a:xfrm>
          <a:prstGeom prst="rect">
            <a:avLst/>
          </a:prstGeom>
          <a:noFill/>
          <a:ln w="9525">
            <a:noFill/>
          </a:ln>
        </p:spPr>
      </p:pic>
      <p:sp>
        <p:nvSpPr>
          <p:cNvPr id="3" name="文本框 2"/>
          <p:cNvSpPr txBox="1"/>
          <p:nvPr/>
        </p:nvSpPr>
        <p:spPr>
          <a:xfrm>
            <a:off x="6137910" y="463550"/>
            <a:ext cx="5806440" cy="706753"/>
          </a:xfrm>
          <a:prstGeom prst="rect">
            <a:avLst/>
          </a:prstGeom>
          <a:noFill/>
        </p:spPr>
        <p:txBody>
          <a:bodyPr wrap="none">
            <a:spAutoFit/>
            <a:scene3d>
              <a:camera prst="orthographicFront"/>
              <a:lightRig rig="threePt" dir="t"/>
            </a:scene3d>
          </a:bodyPr>
          <a:lstStyle/>
          <a:p>
            <a:pPr marR="0" defTabSz="914400" fontAlgn="auto">
              <a:buClrTx/>
              <a:buSzTx/>
              <a:buFont typeface="Arial" panose="020B0604020202020204" pitchFamily="34" charset="0"/>
              <a:buNone/>
              <a:defRPr/>
            </a:pPr>
            <a:r>
              <a:rPr kumimoji="0" lang="zh-CN" altLang="en-US" sz="4000" b="1" kern="1200" cap="none" spc="0" normalizeH="0" baseline="0" noProof="1">
                <a:ln w="9525" cmpd="sng">
                  <a:solidFill>
                    <a:schemeClr val="accent1"/>
                  </a:solidFill>
                  <a:prstDash val="solid"/>
                </a:ln>
                <a:solidFill>
                  <a:srgbClr val="70AD47">
                    <a:tint val="1000"/>
                  </a:srgbClr>
                </a:solidFill>
                <a:effectLst>
                  <a:glow rad="38100">
                    <a:schemeClr val="accent1">
                      <a:alpha val="40000"/>
                    </a:schemeClr>
                  </a:glow>
                </a:effectLst>
                <a:latin typeface="楷体" panose="02010609060101010101" pitchFamily="49" charset="-122"/>
                <a:ea typeface="楷体" panose="02010609060101010101" pitchFamily="49" charset="-122"/>
                <a:cs typeface="楷体" panose="02010609060101010101" pitchFamily="49" charset="-122"/>
                <a:sym typeface="+mn-ea"/>
              </a:rPr>
              <a:t>还有小划子啊小船</a:t>
            </a:r>
            <a:r>
              <a:rPr kumimoji="0" lang="en-US" altLang="zh-CN" sz="4000" b="1" kern="1200" cap="none" spc="0" normalizeH="0" baseline="0" noProof="1">
                <a:ln w="9525" cmpd="sng">
                  <a:solidFill>
                    <a:schemeClr val="accent1"/>
                  </a:solidFill>
                  <a:prstDash val="solid"/>
                </a:ln>
                <a:solidFill>
                  <a:srgbClr val="70AD47">
                    <a:tint val="1000"/>
                  </a:srgbClr>
                </a:solidFill>
                <a:effectLst>
                  <a:glow rad="38100">
                    <a:schemeClr val="accent1">
                      <a:alpha val="40000"/>
                    </a:schemeClr>
                  </a:glow>
                </a:effectLst>
                <a:latin typeface="楷体" panose="02010609060101010101" pitchFamily="49" charset="-122"/>
                <a:ea typeface="楷体" panose="02010609060101010101" pitchFamily="49" charset="-122"/>
                <a:cs typeface="楷体" panose="02010609060101010101" pitchFamily="49" charset="-122"/>
                <a:sym typeface="+mn-ea"/>
              </a:rPr>
              <a:t>......</a:t>
            </a:r>
            <a:endParaRPr kumimoji="0" lang="en-US" altLang="zh-CN" sz="4000" b="1" kern="1200" cap="none" spc="0" normalizeH="0" baseline="0" noProof="1">
              <a:ln w="9525" cmpd="sng">
                <a:solidFill>
                  <a:schemeClr val="accent1"/>
                </a:solidFill>
                <a:prstDash val="solid"/>
              </a:ln>
              <a:solidFill>
                <a:srgbClr val="70AD47">
                  <a:tint val="1000"/>
                </a:srgbClr>
              </a:solidFill>
              <a:effectLst>
                <a:glow rad="38100">
                  <a:schemeClr val="accent1">
                    <a:alpha val="40000"/>
                  </a:schemeClr>
                </a:glow>
              </a:effectLst>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2000" fill="hold">
                                          <p:stCondLst>
                                            <p:cond delay="0"/>
                                          </p:stCondLst>
                                        </p:cTn>
                                        <p:tgtEl>
                                          <p:spTgt spid="4"/>
                                        </p:tgtEl>
                                        <p:attrNameLst>
                                          <p:attrName>style.visibility</p:attrName>
                                        </p:attrNameLst>
                                      </p:cBhvr>
                                      <p:to>
                                        <p:strVal val="visible"/>
                                      </p:to>
                                    </p:set>
                                    <p:animEffect transition="in" filter="barn(inVertical)">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down)">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6"/>
          <p:cNvGrpSpPr/>
          <p:nvPr/>
        </p:nvGrpSpPr>
        <p:grpSpPr>
          <a:xfrm>
            <a:off x="-346075" y="-350837"/>
            <a:ext cx="4210050" cy="1782762"/>
            <a:chOff x="-210534" y="-185589"/>
            <a:chExt cx="4686999" cy="1991844"/>
          </a:xfrm>
        </p:grpSpPr>
        <p:pic>
          <p:nvPicPr>
            <p:cNvPr id="28688"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482518" y="333317"/>
              <a:ext cx="2918741" cy="927481"/>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互动交流</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
        <p:nvSpPr>
          <p:cNvPr id="2" name="矩形 1"/>
          <p:cNvSpPr/>
          <p:nvPr/>
        </p:nvSpPr>
        <p:spPr>
          <a:xfrm>
            <a:off x="1580043" y="1587117"/>
            <a:ext cx="9448800" cy="76835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2.</a:t>
            </a:r>
            <a:r>
              <a:rPr kumimoji="0" lang="zh-CN" altLang="en-US"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“河流”为什么会受到人们的尊敬?</a:t>
            </a:r>
            <a:endParaRPr kumimoji="0" lang="zh-CN" altLang="en-US" sz="4400" b="1"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nvSpPr>
        <p:spPr>
          <a:xfrm>
            <a:off x="1063788" y="2355467"/>
            <a:ext cx="10650220" cy="101473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0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河流“用盈满和清澄的水,带给了人们利益</a:t>
            </a:r>
            <a:r>
              <a:rPr kumimoji="0" lang="en-US" altLang="zh-CN" sz="40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a:t>
            </a:r>
            <a:r>
              <a:rPr kumimoji="0" lang="zh-CN" altLang="en-US" sz="40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a:t>
            </a:r>
            <a:endParaRPr kumimoji="0" lang="zh-CN" altLang="en-US" sz="40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p:txBody>
      </p:sp>
      <p:grpSp>
        <p:nvGrpSpPr>
          <p:cNvPr id="6" name="组合 8"/>
          <p:cNvGrpSpPr/>
          <p:nvPr/>
        </p:nvGrpSpPr>
        <p:grpSpPr>
          <a:xfrm>
            <a:off x="1117600" y="3405188"/>
            <a:ext cx="10360025" cy="1712912"/>
            <a:chOff x="1976" y="7195"/>
            <a:chExt cx="14956" cy="2696"/>
          </a:xfrm>
        </p:grpSpPr>
        <p:sp>
          <p:nvSpPr>
            <p:cNvPr id="8" name="单圆角矩形 7"/>
            <p:cNvSpPr/>
            <p:nvPr/>
          </p:nvSpPr>
          <p:spPr>
            <a:xfrm>
              <a:off x="3844" y="7785"/>
              <a:ext cx="13088" cy="1517"/>
            </a:xfrm>
            <a:prstGeom prst="snipRoundRect">
              <a:avLst/>
            </a:prstGeom>
            <a:solidFill>
              <a:srgbClr val="3333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zh-CN" sz="4000" b="0" i="0" u="none" strike="noStrike" kern="1200" cap="none" spc="0" normalizeH="0" baseline="0" noProof="1">
                  <a:ln>
                    <a:noFill/>
                  </a:ln>
                  <a:solidFill>
                    <a:schemeClr val="lt1"/>
                  </a:solidFill>
                  <a:effectLst/>
                  <a:uLnTx/>
                  <a:uFillTx/>
                  <a:latin typeface="+mn-lt"/>
                  <a:ea typeface="+mn-ea"/>
                  <a:cs typeface="+mn-cs"/>
                </a:rPr>
                <a:t>讨论：</a:t>
              </a:r>
              <a:r>
                <a:rPr kumimoji="0" lang="en-US" altLang="zh-CN" sz="4000" b="0" i="0" u="none" strike="noStrike" kern="1200" cap="none" spc="0" normalizeH="0" baseline="0" noProof="1">
                  <a:ln>
                    <a:noFill/>
                  </a:ln>
                  <a:solidFill>
                    <a:schemeClr val="lt1"/>
                  </a:solidFill>
                  <a:effectLst/>
                  <a:uLnTx/>
                  <a:uFillTx/>
                  <a:latin typeface="+mn-lt"/>
                  <a:ea typeface="+mn-ea"/>
                  <a:cs typeface="+mn-cs"/>
                </a:rPr>
                <a:t>“</a:t>
              </a:r>
              <a:r>
                <a:rPr kumimoji="0" lang="zh-CN" altLang="zh-CN" sz="4000" b="0" i="0" u="none" strike="noStrike" kern="1200" cap="none" spc="0" normalizeH="0" baseline="0" noProof="1">
                  <a:ln>
                    <a:noFill/>
                  </a:ln>
                  <a:solidFill>
                    <a:schemeClr val="lt1"/>
                  </a:solidFill>
                  <a:effectLst/>
                  <a:uLnTx/>
                  <a:uFillTx/>
                  <a:latin typeface="+mn-lt"/>
                  <a:ea typeface="+mn-ea"/>
                  <a:cs typeface="+mn-cs"/>
                </a:rPr>
                <a:t>河流</a:t>
              </a:r>
              <a:r>
                <a:rPr kumimoji="0" lang="en-US" altLang="zh-CN" sz="4000" b="0" i="0" u="none" strike="noStrike" kern="1200" cap="none" spc="0" normalizeH="0" baseline="0" noProof="1">
                  <a:ln>
                    <a:noFill/>
                  </a:ln>
                  <a:solidFill>
                    <a:schemeClr val="lt1"/>
                  </a:solidFill>
                  <a:effectLst/>
                  <a:uLnTx/>
                  <a:uFillTx/>
                  <a:latin typeface="+mn-lt"/>
                  <a:ea typeface="+mn-ea"/>
                  <a:cs typeface="+mn-cs"/>
                </a:rPr>
                <a:t>”</a:t>
              </a:r>
              <a:r>
                <a:rPr kumimoji="0" lang="zh-CN" altLang="en-US" sz="4000" b="0" i="0" u="none" strike="noStrike" kern="1200" cap="none" spc="0" normalizeH="0" baseline="0" noProof="1">
                  <a:ln>
                    <a:noFill/>
                  </a:ln>
                  <a:solidFill>
                    <a:schemeClr val="lt1"/>
                  </a:solidFill>
                  <a:effectLst/>
                  <a:uLnTx/>
                  <a:uFillTx/>
                  <a:latin typeface="+mn-lt"/>
                  <a:ea typeface="+mn-ea"/>
                  <a:cs typeface="+mn-cs"/>
                </a:rPr>
                <a:t>给人们带来了哪些利益呢？</a:t>
              </a:r>
              <a:endParaRPr kumimoji="0" lang="zh-CN" altLang="en-US" sz="4000" b="0" i="0" u="none" strike="noStrike" kern="1200" cap="none" spc="0" normalizeH="0" baseline="0" noProof="1">
                <a:ln>
                  <a:noFill/>
                </a:ln>
                <a:solidFill>
                  <a:schemeClr val="lt1"/>
                </a:solidFill>
                <a:effectLst/>
                <a:uLnTx/>
                <a:uFillTx/>
                <a:latin typeface="+mn-lt"/>
                <a:ea typeface="+mn-ea"/>
                <a:cs typeface="+mn-cs"/>
              </a:endParaRPr>
            </a:p>
          </p:txBody>
        </p:sp>
        <p:pic>
          <p:nvPicPr>
            <p:cNvPr id="28687" name="图片 3"/>
            <p:cNvPicPr>
              <a:picLocks noChangeAspect="1"/>
            </p:cNvPicPr>
            <p:nvPr/>
          </p:nvPicPr>
          <p:blipFill>
            <a:blip r:embed="rId2"/>
            <a:srcRect b="28677"/>
            <a:stretch>
              <a:fillRect/>
            </a:stretch>
          </p:blipFill>
          <p:spPr>
            <a:xfrm>
              <a:off x="1976" y="7195"/>
              <a:ext cx="2260" cy="2696"/>
            </a:xfrm>
            <a:prstGeom prst="rect">
              <a:avLst/>
            </a:prstGeom>
            <a:noFill/>
            <a:ln w="9525">
              <a:noFill/>
            </a:ln>
          </p:spPr>
        </p:pic>
      </p:grpSp>
      <p:sp>
        <p:nvSpPr>
          <p:cNvPr id="11" name="文本框 10"/>
          <p:cNvSpPr txBox="1"/>
          <p:nvPr/>
        </p:nvSpPr>
        <p:spPr>
          <a:xfrm>
            <a:off x="3001963" y="4975225"/>
            <a:ext cx="4805362" cy="1198563"/>
          </a:xfrm>
          <a:prstGeom prst="rect">
            <a:avLst/>
          </a:prstGeom>
          <a:noFill/>
          <a:ln w="9525">
            <a:noFill/>
          </a:ln>
        </p:spPr>
        <p:txBody>
          <a:bodyPr>
            <a:spAutoFit/>
          </a:bodyPr>
          <a:p>
            <a:r>
              <a:rPr lang="zh-CN" altLang="en-US" sz="3600" b="1" dirty="0">
                <a:solidFill>
                  <a:srgbClr val="3333FF"/>
                </a:solidFill>
                <a:latin typeface="Calibri" panose="020F0502020204030204" pitchFamily="34" charset="0"/>
              </a:rPr>
              <a:t>急流可发电</a:t>
            </a:r>
            <a:endParaRPr lang="zh-CN" altLang="en-US" sz="3600" b="1" dirty="0">
              <a:solidFill>
                <a:srgbClr val="3333FF"/>
              </a:solidFill>
              <a:latin typeface="Calibri" panose="020F0502020204030204" pitchFamily="34" charset="0"/>
            </a:endParaRPr>
          </a:p>
          <a:p>
            <a:endParaRPr lang="zh-CN" altLang="en-US" sz="3600" b="1" dirty="0">
              <a:solidFill>
                <a:srgbClr val="3333FF"/>
              </a:solidFill>
              <a:latin typeface="Calibri" panose="020F0502020204030204" pitchFamily="34" charset="0"/>
            </a:endParaRPr>
          </a:p>
        </p:txBody>
      </p:sp>
      <p:sp>
        <p:nvSpPr>
          <p:cNvPr id="13" name="文本框 12"/>
          <p:cNvSpPr txBox="1"/>
          <p:nvPr/>
        </p:nvSpPr>
        <p:spPr>
          <a:xfrm>
            <a:off x="6061075" y="4897438"/>
            <a:ext cx="4805363" cy="1198562"/>
          </a:xfrm>
          <a:prstGeom prst="rect">
            <a:avLst/>
          </a:prstGeom>
          <a:noFill/>
          <a:ln w="9525">
            <a:noFill/>
          </a:ln>
        </p:spPr>
        <p:txBody>
          <a:bodyPr>
            <a:spAutoFit/>
          </a:bodyPr>
          <a:p>
            <a:r>
              <a:rPr lang="zh-CN" altLang="en-US" sz="3600" b="1" dirty="0">
                <a:solidFill>
                  <a:srgbClr val="3333FF"/>
                </a:solidFill>
                <a:latin typeface="Calibri" panose="020F0502020204030204" pitchFamily="34" charset="0"/>
                <a:sym typeface="宋体" panose="02010600030101010101" pitchFamily="2" charset="-122"/>
              </a:rPr>
              <a:t>淡水可饮用</a:t>
            </a:r>
            <a:endParaRPr lang="zh-CN" altLang="en-US" sz="3600" b="1" dirty="0">
              <a:solidFill>
                <a:srgbClr val="3333FF"/>
              </a:solidFill>
              <a:latin typeface="Calibri" panose="020F0502020204030204" pitchFamily="34" charset="0"/>
            </a:endParaRPr>
          </a:p>
          <a:p>
            <a:endParaRPr lang="zh-CN" altLang="en-US" sz="3600" b="1" dirty="0">
              <a:solidFill>
                <a:srgbClr val="3333FF"/>
              </a:solidFill>
              <a:latin typeface="Calibri" panose="020F0502020204030204" pitchFamily="34" charset="0"/>
            </a:endParaRPr>
          </a:p>
        </p:txBody>
      </p:sp>
      <p:sp>
        <p:nvSpPr>
          <p:cNvPr id="14" name="文本框 13"/>
          <p:cNvSpPr txBox="1"/>
          <p:nvPr/>
        </p:nvSpPr>
        <p:spPr>
          <a:xfrm>
            <a:off x="3171825" y="5851525"/>
            <a:ext cx="4805363" cy="1198563"/>
          </a:xfrm>
          <a:prstGeom prst="rect">
            <a:avLst/>
          </a:prstGeom>
          <a:noFill/>
          <a:ln w="9525">
            <a:noFill/>
          </a:ln>
        </p:spPr>
        <p:txBody>
          <a:bodyPr>
            <a:spAutoFit/>
          </a:bodyPr>
          <a:p>
            <a:r>
              <a:rPr lang="zh-CN" altLang="en-US" sz="3600" b="1" dirty="0">
                <a:solidFill>
                  <a:srgbClr val="3333FF"/>
                </a:solidFill>
                <a:latin typeface="Calibri" panose="020F0502020204030204" pitchFamily="34" charset="0"/>
                <a:sym typeface="宋体" panose="02010600030101010101" pitchFamily="2" charset="-122"/>
              </a:rPr>
              <a:t>灌溉农田</a:t>
            </a:r>
            <a:endParaRPr lang="zh-CN" altLang="en-US" sz="3600" b="1" dirty="0">
              <a:solidFill>
                <a:srgbClr val="3333FF"/>
              </a:solidFill>
              <a:latin typeface="Calibri" panose="020F0502020204030204" pitchFamily="34" charset="0"/>
            </a:endParaRPr>
          </a:p>
          <a:p>
            <a:endParaRPr lang="zh-CN" altLang="en-US" sz="3600" b="1" dirty="0">
              <a:solidFill>
                <a:srgbClr val="3333FF"/>
              </a:solidFill>
              <a:latin typeface="Calibri" panose="020F0502020204030204" pitchFamily="34" charset="0"/>
            </a:endParaRPr>
          </a:p>
        </p:txBody>
      </p:sp>
      <p:sp>
        <p:nvSpPr>
          <p:cNvPr id="15" name="文本框 14"/>
          <p:cNvSpPr txBox="1"/>
          <p:nvPr/>
        </p:nvSpPr>
        <p:spPr>
          <a:xfrm>
            <a:off x="6230938" y="5835650"/>
            <a:ext cx="4805362" cy="1198563"/>
          </a:xfrm>
          <a:prstGeom prst="rect">
            <a:avLst/>
          </a:prstGeom>
          <a:noFill/>
          <a:ln w="9525">
            <a:noFill/>
          </a:ln>
        </p:spPr>
        <p:txBody>
          <a:bodyPr>
            <a:spAutoFit/>
          </a:bodyPr>
          <a:p>
            <a:r>
              <a:rPr lang="zh-CN" altLang="en-US" sz="3600" b="1" dirty="0">
                <a:solidFill>
                  <a:srgbClr val="3333FF"/>
                </a:solidFill>
                <a:latin typeface="Calibri" panose="020F0502020204030204" pitchFamily="34" charset="0"/>
                <a:sym typeface="宋体" panose="02010600030101010101" pitchFamily="2" charset="-122"/>
              </a:rPr>
              <a:t>蒸发下雨提供地下水</a:t>
            </a:r>
            <a:endParaRPr lang="zh-CN" altLang="en-US" sz="3600" b="1" dirty="0">
              <a:solidFill>
                <a:srgbClr val="3333FF"/>
              </a:solidFill>
              <a:latin typeface="Calibri" panose="020F0502020204030204" pitchFamily="34" charset="0"/>
            </a:endParaRPr>
          </a:p>
          <a:p>
            <a:endParaRPr lang="zh-CN" altLang="en-US" sz="3600" b="1" dirty="0">
              <a:solidFill>
                <a:srgbClr val="3333FF"/>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anim calcmode="lin" valueType="num">
                                      <p:cBhvr>
                                        <p:cTn id="9" dur="500" fill="hold"/>
                                        <p:tgtEl>
                                          <p:spTgt spid="4"/>
                                        </p:tgtEl>
                                        <p:attrNameLst>
                                          <p:attrName>style.rotation</p:attrName>
                                        </p:attrNameLst>
                                      </p:cBhvr>
                                      <p:tavLst>
                                        <p:tav tm="0">
                                          <p:val>
                                            <p:fltVal val="360.000000"/>
                                          </p:val>
                                        </p:tav>
                                        <p:tav tm="100000">
                                          <p:val>
                                            <p:fltVal val="0.00000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ox(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ox(in)">
                                      <p:cBhvr>
                                        <p:cTn id="20" dur="2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p:tgtEl>
                                          <p:spTgt spid="6"/>
                                        </p:tgtEl>
                                        <p:attrNameLst>
                                          <p:attrName>ppt_x</p:attrName>
                                        </p:attrNameLst>
                                      </p:cBhvr>
                                      <p:tavLst>
                                        <p:tav tm="0">
                                          <p:val>
                                            <p:strVal val="#ppt_x-#ppt_w*1.125000"/>
                                          </p:val>
                                        </p:tav>
                                        <p:tav tm="100000">
                                          <p:val>
                                            <p:strVal val="#ppt_x"/>
                                          </p:val>
                                        </p:tav>
                                      </p:tavLst>
                                    </p:anim>
                                    <p:animEffect transition="in" filter="wipe(right)">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randombar(horizontal)">
                                      <p:cBhvr>
                                        <p:cTn id="31" dur="500"/>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14" presetClass="entr" presetSubtype="10" fill="hold" grpId="0" nodeType="click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randombar(horizontal)">
                                      <p:cBhvr>
                                        <p:cTn id="36" dur="500"/>
                                        <p:tgtEl>
                                          <p:spTgt spid="13"/>
                                        </p:tgtEl>
                                      </p:cBhvr>
                                    </p:animEffect>
                                  </p:childTnLst>
                                </p:cTn>
                              </p:par>
                            </p:childTnLst>
                          </p:cTn>
                        </p:par>
                      </p:childTnLst>
                    </p:cTn>
                  </p:par>
                  <p:par>
                    <p:cTn id="37" fill="hold">
                      <p:stCondLst>
                        <p:cond delay="indefinite"/>
                      </p:stCondLst>
                      <p:childTnLst>
                        <p:par>
                          <p:cTn id="38" fill="hold">
                            <p:stCondLst>
                              <p:cond delay="0"/>
                            </p:stCondLst>
                            <p:childTnLst>
                              <p:par>
                                <p:cTn id="39" presetID="14" presetClass="entr" presetSubtype="10" fill="hold" grpId="0" nodeType="click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randombar(horizontal)">
                                      <p:cBhvr>
                                        <p:cTn id="41" dur="500"/>
                                        <p:tgtEl>
                                          <p:spTgt spid="14"/>
                                        </p:tgtEl>
                                      </p:cBhvr>
                                    </p:animEffect>
                                  </p:childTnLst>
                                </p:cTn>
                              </p:par>
                            </p:childTnLst>
                          </p:cTn>
                        </p:par>
                      </p:childTnLst>
                    </p:cTn>
                  </p:par>
                  <p:par>
                    <p:cTn id="42" fill="hold">
                      <p:stCondLst>
                        <p:cond delay="indefinite"/>
                      </p:stCondLst>
                      <p:childTnLst>
                        <p:par>
                          <p:cTn id="43" fill="hold">
                            <p:stCondLst>
                              <p:cond delay="0"/>
                            </p:stCondLst>
                            <p:childTnLst>
                              <p:par>
                                <p:cTn id="44" presetID="14" presetClass="entr" presetSubtype="10" fill="hold" grpId="0" nodeType="click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randombar(horizontal)">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6"/>
          <p:cNvGrpSpPr/>
          <p:nvPr/>
        </p:nvGrpSpPr>
        <p:grpSpPr>
          <a:xfrm>
            <a:off x="-346075" y="-350837"/>
            <a:ext cx="4210050" cy="1782762"/>
            <a:chOff x="-210534" y="-185589"/>
            <a:chExt cx="4686999" cy="1991844"/>
          </a:xfrm>
        </p:grpSpPr>
        <p:pic>
          <p:nvPicPr>
            <p:cNvPr id="29705"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482518" y="333317"/>
              <a:ext cx="2918741" cy="927481"/>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互动交流</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
        <p:nvSpPr>
          <p:cNvPr id="2" name="矩形 1"/>
          <p:cNvSpPr/>
          <p:nvPr/>
        </p:nvSpPr>
        <p:spPr>
          <a:xfrm>
            <a:off x="1159673" y="1587117"/>
            <a:ext cx="10289540" cy="76835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3“河流”所提到的“自然法则”指什么?</a:t>
            </a:r>
            <a:endParaRPr kumimoji="0" sz="4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nvSpPr>
        <p:spPr>
          <a:xfrm>
            <a:off x="2808133" y="2725037"/>
            <a:ext cx="6918960" cy="1106805"/>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rPr>
              <a:t>水要动了才能够保持新鲜。</a:t>
            </a:r>
            <a:endParaRPr kumimoji="0" lang="zh-CN" altLang="en-US" sz="44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000000"/>
                                          </p:val>
                                        </p:tav>
                                        <p:tav tm="100000">
                                          <p:val>
                                            <p:strVal val="#ppt_w"/>
                                          </p:val>
                                        </p:tav>
                                      </p:tavLst>
                                    </p:anim>
                                    <p:anim calcmode="lin" valueType="num">
                                      <p:cBhvr>
                                        <p:cTn id="8" dur="500" fill="hold"/>
                                        <p:tgtEl>
                                          <p:spTgt spid="4"/>
                                        </p:tgtEl>
                                        <p:attrNameLst>
                                          <p:attrName>ppt_h</p:attrName>
                                        </p:attrNameLst>
                                      </p:cBhvr>
                                      <p:tavLst>
                                        <p:tav tm="0">
                                          <p:val>
                                            <p:fltVal val="0.000000"/>
                                          </p:val>
                                        </p:tav>
                                        <p:tav tm="100000">
                                          <p:val>
                                            <p:strVal val="#ppt_h"/>
                                          </p:val>
                                        </p:tav>
                                      </p:tavLst>
                                    </p:anim>
                                    <p:anim calcmode="lin" valueType="num">
                                      <p:cBhvr>
                                        <p:cTn id="9" dur="500" fill="hold"/>
                                        <p:tgtEl>
                                          <p:spTgt spid="4"/>
                                        </p:tgtEl>
                                        <p:attrNameLst>
                                          <p:attrName>style.rotation</p:attrName>
                                        </p:attrNameLst>
                                      </p:cBhvr>
                                      <p:tavLst>
                                        <p:tav tm="0">
                                          <p:val>
                                            <p:fltVal val="360.000000"/>
                                          </p:val>
                                        </p:tav>
                                        <p:tav tm="100000">
                                          <p:val>
                                            <p:fltVal val="0.000000"/>
                                          </p:val>
                                        </p:tav>
                                      </p:tavLst>
                                    </p:anim>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 presetClass="entr" presetSubtype="16"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ox(in)">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4" presetClass="entr" presetSubtype="16" fill="hold"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box(in)">
                                      <p:cBhvr>
                                        <p:cTn id="2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2290" name="图片 1"/>
          <p:cNvPicPr>
            <a:picLocks noChangeAspect="1"/>
          </p:cNvPicPr>
          <p:nvPr/>
        </p:nvPicPr>
        <p:blipFill>
          <a:blip r:embed="rId1"/>
          <a:stretch>
            <a:fillRect/>
          </a:stretch>
        </p:blipFill>
        <p:spPr>
          <a:xfrm>
            <a:off x="-4762" y="-4762"/>
            <a:ext cx="12184062" cy="6846887"/>
          </a:xfrm>
          <a:prstGeom prst="rect">
            <a:avLst/>
          </a:prstGeom>
          <a:noFill/>
          <a:ln w="9525">
            <a:noFill/>
          </a:ln>
        </p:spPr>
      </p:pic>
      <p:sp>
        <p:nvSpPr>
          <p:cNvPr id="3" name="矩形 2"/>
          <p:cNvSpPr/>
          <p:nvPr/>
        </p:nvSpPr>
        <p:spPr>
          <a:xfrm>
            <a:off x="242888" y="28575"/>
            <a:ext cx="1560513" cy="644525"/>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mn-lt"/>
                <a:ea typeface="+mn-ea"/>
                <a:cs typeface="+mn-cs"/>
              </a:rPr>
              <a:t>读一读</a:t>
            </a:r>
            <a:endParaRPr kumimoji="0" lang="zh-CN" altLang="en-US" sz="36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rand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文本框 1"/>
          <p:cNvSpPr txBox="1"/>
          <p:nvPr/>
        </p:nvSpPr>
        <p:spPr>
          <a:xfrm>
            <a:off x="88900" y="-74612"/>
            <a:ext cx="7048500" cy="7072312"/>
          </a:xfrm>
          <a:prstGeom prst="rect">
            <a:avLst/>
          </a:prstGeom>
          <a:noFill/>
          <a:ln w="9525">
            <a:noFill/>
          </a:ln>
        </p:spPr>
        <p:txBody>
          <a:bodyPr>
            <a:spAutoFit/>
          </a:bodyPr>
          <a:p>
            <a:r>
              <a:rPr lang="zh-CN" altLang="en-US" sz="3600" b="1" dirty="0">
                <a:latin typeface="楷体" panose="02010609060101010101" pitchFamily="49" charset="-122"/>
                <a:ea typeface="楷体" panose="02010609060101010101" pitchFamily="49" charset="-122"/>
              </a:rPr>
              <a:t>“啊，你在推究哲理？”</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河流回答道，</a:t>
            </a:r>
            <a:endParaRPr lang="zh-CN" altLang="en-US" sz="3600" b="1" dirty="0">
              <a:latin typeface="楷体" panose="02010609060101010101" pitchFamily="49" charset="-122"/>
              <a:ea typeface="楷体" panose="02010609060101010101" pitchFamily="49" charset="-122"/>
            </a:endParaRPr>
          </a:p>
          <a:p>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水要流动才能保持清洁，</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这个自然规律，难道你已经忘掉？</a:t>
            </a:r>
            <a:endParaRPr lang="zh-CN" altLang="en-US" sz="3600" b="1" dirty="0">
              <a:latin typeface="楷体" panose="02010609060101010101" pitchFamily="49" charset="-122"/>
              <a:ea typeface="楷体" panose="02010609060101010101" pitchFamily="49" charset="-122"/>
            </a:endParaRPr>
          </a:p>
          <a:p>
            <a:pPr>
              <a:lnSpc>
                <a:spcPct val="60000"/>
              </a:lnSpc>
            </a:pPr>
            <a:endParaRPr lang="zh-CN" altLang="en-US" sz="3600" b="1" dirty="0">
              <a:latin typeface="楷体" panose="02010609060101010101" pitchFamily="49" charset="-122"/>
              <a:ea typeface="楷体" panose="02010609060101010101" pitchFamily="49" charset="-122"/>
            </a:endParaRPr>
          </a:p>
          <a:p>
            <a:r>
              <a:rPr lang="en-US" altLang="zh-CN" sz="3600" b="1" dirty="0">
                <a:latin typeface="楷体" panose="02010609060101010101" pitchFamily="49" charset="-122"/>
                <a:ea typeface="楷体" panose="02010609060101010101" pitchFamily="49" charset="-122"/>
              </a:rPr>
              <a:t>“</a:t>
            </a:r>
            <a:r>
              <a:rPr lang="zh-CN" altLang="en-US" sz="3600" b="1" dirty="0">
                <a:latin typeface="楷体" panose="02010609060101010101" pitchFamily="49" charset="-122"/>
                <a:ea typeface="楷体" panose="02010609060101010101" pitchFamily="49" charset="-122"/>
              </a:rPr>
              <a:t>我是一条伟大的河流，</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那是因为我遵循着这条规律，</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不顾自身的安逸。</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我用源源不断的清洁的水，</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年年给人们带来利益。</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这就使我受到尊敬，光荣无比。</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也许我将永远奔流不息；</a:t>
            </a:r>
            <a:endParaRPr lang="zh-CN" altLang="en-US" sz="3600" b="1" dirty="0">
              <a:latin typeface="楷体" panose="02010609060101010101" pitchFamily="49" charset="-122"/>
              <a:ea typeface="楷体" panose="02010609060101010101" pitchFamily="49" charset="-122"/>
            </a:endParaRPr>
          </a:p>
          <a:p>
            <a:r>
              <a:rPr lang="zh-CN" altLang="en-US" sz="3600" b="1" dirty="0">
                <a:latin typeface="楷体" panose="02010609060101010101" pitchFamily="49" charset="-122"/>
                <a:ea typeface="楷体" panose="02010609060101010101" pitchFamily="49" charset="-122"/>
              </a:rPr>
              <a:t>可你早被遗忘，不再有人提起。</a:t>
            </a:r>
            <a:r>
              <a:rPr lang="en-US" altLang="zh-CN" sz="3600" b="1" dirty="0">
                <a:latin typeface="楷体" panose="02010609060101010101" pitchFamily="49" charset="-122"/>
                <a:ea typeface="楷体" panose="02010609060101010101" pitchFamily="49" charset="-122"/>
              </a:rPr>
              <a:t>”</a:t>
            </a:r>
            <a:endParaRPr lang="en-US" altLang="zh-CN" sz="3600" b="1" dirty="0">
              <a:latin typeface="楷体" panose="02010609060101010101" pitchFamily="49" charset="-122"/>
              <a:ea typeface="楷体" panose="02010609060101010101" pitchFamily="49" charset="-122"/>
            </a:endParaRPr>
          </a:p>
        </p:txBody>
      </p:sp>
      <p:pic>
        <p:nvPicPr>
          <p:cNvPr id="30723" name="图片 8" descr="20181030105037"/>
          <p:cNvPicPr>
            <a:picLocks noChangeAspect="1"/>
          </p:cNvPicPr>
          <p:nvPr/>
        </p:nvPicPr>
        <p:blipFill>
          <a:blip r:embed="rId1"/>
          <a:stretch>
            <a:fillRect/>
          </a:stretch>
        </p:blipFill>
        <p:spPr>
          <a:xfrm>
            <a:off x="8566150" y="3683000"/>
            <a:ext cx="3622675" cy="3189288"/>
          </a:xfrm>
          <a:prstGeom prst="rect">
            <a:avLst/>
          </a:prstGeom>
          <a:noFill/>
          <a:ln w="9525">
            <a:noFill/>
          </a:ln>
        </p:spPr>
      </p:pic>
      <p:cxnSp>
        <p:nvCxnSpPr>
          <p:cNvPr id="3" name="直接连接符 2"/>
          <p:cNvCxnSpPr/>
          <p:nvPr/>
        </p:nvCxnSpPr>
        <p:spPr>
          <a:xfrm>
            <a:off x="204788" y="1597025"/>
            <a:ext cx="477043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4" name="线形标注 1 3"/>
          <p:cNvSpPr/>
          <p:nvPr/>
        </p:nvSpPr>
        <p:spPr>
          <a:xfrm>
            <a:off x="7137400" y="692150"/>
            <a:ext cx="4784725" cy="1806575"/>
          </a:xfrm>
          <a:prstGeom prst="borderCallout1">
            <a:avLst>
              <a:gd name="adj1" fmla="val 40952"/>
              <a:gd name="adj2" fmla="val -4680"/>
              <a:gd name="adj3" fmla="val 81320"/>
              <a:gd name="adj4" fmla="val -25071"/>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36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“河流”所提到的“自然法则”指</a:t>
            </a:r>
            <a:r>
              <a:rPr kumimoji="0" lang="zh-CN" altLang="en-US" sz="36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水要动了才能够保持新鲜。</a:t>
            </a:r>
            <a:endParaRPr kumimoji="0" lang="zh-CN" altLang="en-US" sz="36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cxnSp>
        <p:nvCxnSpPr>
          <p:cNvPr id="5" name="直接连接符 4"/>
          <p:cNvCxnSpPr/>
          <p:nvPr/>
        </p:nvCxnSpPr>
        <p:spPr>
          <a:xfrm flipV="1">
            <a:off x="204788" y="2111375"/>
            <a:ext cx="6386513" cy="6985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204788" y="6264275"/>
            <a:ext cx="477361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114300" y="6810375"/>
            <a:ext cx="6618288"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线形标注 1 7"/>
          <p:cNvSpPr/>
          <p:nvPr/>
        </p:nvSpPr>
        <p:spPr>
          <a:xfrm>
            <a:off x="6892925" y="3351213"/>
            <a:ext cx="5029200" cy="2503488"/>
          </a:xfrm>
          <a:prstGeom prst="borderCallout1">
            <a:avLst>
              <a:gd name="adj1" fmla="val 55592"/>
              <a:gd name="adj2" fmla="val -3212"/>
              <a:gd name="adj3" fmla="val 120316"/>
              <a:gd name="adj4" fmla="val -18565"/>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l"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sz="36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“河流”</a:t>
            </a:r>
            <a:r>
              <a:rPr kumimoji="0" lang="zh-CN" sz="3600" b="1" i="0" u="none" strike="noStrike" kern="1200" cap="none" spc="0" normalizeH="0" baseline="0" noProof="1">
                <a:ln>
                  <a:noFill/>
                </a:ln>
                <a:solidFill>
                  <a:srgbClr val="FF0000"/>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并不贪图安逸，宁可永远奔流不息，也要用清洁的水带给人们利益，让人们永远铭记</a:t>
            </a:r>
            <a:r>
              <a:rPr kumimoji="0" lang="zh-CN" altLang="en-US" sz="3600" b="1" i="0" u="none" strike="noStrike" kern="1200" cap="none" spc="0" normalizeH="0" baseline="0" noProof="1">
                <a:ln>
                  <a:noFill/>
                </a:ln>
                <a:solidFill>
                  <a:srgbClr val="FF0000"/>
                </a:solidFill>
                <a:effectLst/>
                <a:uLnTx/>
                <a:uFillTx/>
                <a:latin typeface="华文楷体" panose="02010600040101010101" pitchFamily="2" charset="-122"/>
                <a:ea typeface="华文楷体" panose="02010600040101010101" pitchFamily="2" charset="-122"/>
                <a:cs typeface="+mn-cs"/>
                <a:sym typeface="+mn-ea"/>
              </a:rPr>
              <a:t>。</a:t>
            </a:r>
            <a:endParaRPr kumimoji="0" lang="zh-CN" altLang="en-US" sz="3600" b="1" i="0" u="none" strike="noStrike" kern="1200" cap="none" spc="0" normalizeH="0" baseline="0" noProof="1">
              <a:ln>
                <a:noFill/>
              </a:ln>
              <a:solidFill>
                <a:srgbClr val="FF0000"/>
              </a:solidFill>
              <a:effectLst/>
              <a:uLnTx/>
              <a:uFillTx/>
              <a:latin typeface="华文楷体" panose="02010600040101010101" pitchFamily="2" charset="-122"/>
              <a:ea typeface="华文楷体" panose="02010600040101010101" pitchFamily="2" charset="-122"/>
              <a:cs typeface="+mn-cs"/>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ox(in)">
                                      <p:cBhvr>
                                        <p:cTn id="3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8"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786226" y="2177032"/>
            <a:ext cx="6040755" cy="922020"/>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sz="5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后来发生了什么事</a:t>
            </a:r>
            <a:r>
              <a:rPr kumimoji="0" sz="5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a:t>
            </a:r>
            <a:endParaRPr kumimoji="0" sz="5400" b="1" i="0" u="none" strike="noStrike" kern="1200" cap="none" spc="0" normalizeH="0" baseline="0" noProof="1">
              <a:ln>
                <a:noFill/>
              </a:ln>
              <a:solidFill>
                <a:schemeClr val="accent6">
                  <a:lumMod val="50000"/>
                </a:schemeClr>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图片 6" descr="true"/>
          <p:cNvPicPr>
            <a:picLocks noChangeAspect="1"/>
          </p:cNvPicPr>
          <p:nvPr/>
        </p:nvPicPr>
        <p:blipFill>
          <a:blip r:embed="rId1"/>
          <a:srcRect l="6699" t="7875" r="8415"/>
          <a:stretch>
            <a:fillRect/>
          </a:stretch>
        </p:blipFill>
        <p:spPr>
          <a:xfrm>
            <a:off x="-6350" y="22225"/>
            <a:ext cx="12204700" cy="6815138"/>
          </a:xfrm>
          <a:prstGeom prst="rect">
            <a:avLst/>
          </a:prstGeom>
          <a:noFill/>
          <a:ln w="9525">
            <a:noFill/>
          </a:ln>
        </p:spPr>
      </p:pic>
      <p:sp>
        <p:nvSpPr>
          <p:cNvPr id="32771" name="文本框 1"/>
          <p:cNvSpPr txBox="1"/>
          <p:nvPr/>
        </p:nvSpPr>
        <p:spPr>
          <a:xfrm>
            <a:off x="461963" y="828675"/>
            <a:ext cx="6726237" cy="5630863"/>
          </a:xfrm>
          <a:prstGeom prst="rect">
            <a:avLst/>
          </a:prstGeom>
          <a:solidFill>
            <a:schemeClr val="bg1">
              <a:alpha val="74901"/>
            </a:schemeClr>
          </a:solidFill>
          <a:ln w="9525">
            <a:noFill/>
          </a:ln>
        </p:spPr>
        <p:txBody>
          <a:bodyPr>
            <a:spAutoFit/>
          </a:bodyPr>
          <a:p>
            <a:pPr>
              <a:lnSpc>
                <a:spcPct val="150000"/>
              </a:lnSpc>
            </a:pPr>
            <a:r>
              <a:rPr lang="zh-CN" altLang="en-US" sz="4000" b="1" dirty="0">
                <a:latin typeface="楷体" panose="02010609060101010101" pitchFamily="49" charset="-122"/>
                <a:ea typeface="楷体" panose="02010609060101010101" pitchFamily="49" charset="-122"/>
              </a:rPr>
              <a:t>河流的话果然应验。</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rPr>
              <a:t>河流至今长流不断，</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rPr>
              <a:t>而可怜的池子却一年年淤塞，</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rPr>
              <a:t>整个让青苔铺满，</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rPr>
              <a:t>又让芦苇遮掩，</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rPr>
              <a:t>到头来完全枯干。</a:t>
            </a:r>
            <a:endParaRPr lang="zh-CN" altLang="en-US" sz="4000"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2" cstate="print"/>
          <a:srcRect b="3889"/>
          <a:stretch>
            <a:fillRect/>
          </a:stretch>
        </p:blipFill>
        <p:spPr>
          <a:xfrm>
            <a:off x="7429500" y="2689860"/>
            <a:ext cx="3102610" cy="2695575"/>
          </a:xfrm>
          <a:prstGeom prst="dodecagon">
            <a:avLst/>
          </a:prstGeom>
        </p:spPr>
      </p:pic>
      <p:sp>
        <p:nvSpPr>
          <p:cNvPr id="4" name="剪去单角的矩形 3"/>
          <p:cNvSpPr/>
          <p:nvPr/>
        </p:nvSpPr>
        <p:spPr>
          <a:xfrm>
            <a:off x="3586163" y="1187450"/>
            <a:ext cx="1150938" cy="508000"/>
          </a:xfrm>
          <a:prstGeom prst="snip1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文本框 4"/>
          <p:cNvSpPr txBox="1"/>
          <p:nvPr/>
        </p:nvSpPr>
        <p:spPr>
          <a:xfrm>
            <a:off x="5792788" y="398463"/>
            <a:ext cx="2995612" cy="2084387"/>
          </a:xfrm>
          <a:prstGeom prst="rect">
            <a:avLst/>
          </a:prstGeom>
          <a:solidFill>
            <a:srgbClr val="92D050"/>
          </a:solidFill>
          <a:ln w="9525">
            <a:noFill/>
          </a:ln>
        </p:spPr>
        <p:txBody>
          <a:bodyPr>
            <a:spAutoFit/>
          </a:bodyPr>
          <a:p>
            <a:pPr>
              <a:lnSpc>
                <a:spcPct val="120000"/>
              </a:lnSpc>
            </a:pPr>
            <a:r>
              <a:rPr lang="zh-CN" altLang="en-US" sz="3600" b="1" dirty="0">
                <a:solidFill>
                  <a:srgbClr val="3333FF"/>
                </a:solidFill>
                <a:latin typeface="Calibri" panose="020F0502020204030204" pitchFamily="34" charset="0"/>
              </a:rPr>
              <a:t>后来发生的事实与预先所言，所估计的相符</a:t>
            </a:r>
            <a:endParaRPr lang="zh-CN" altLang="en-US" sz="3600" b="1" dirty="0">
              <a:solidFill>
                <a:srgbClr val="3333FF"/>
              </a:solidFill>
              <a:latin typeface="Calibri" panose="020F0502020204030204" pitchFamily="34" charset="0"/>
            </a:endParaRPr>
          </a:p>
        </p:txBody>
      </p:sp>
      <p:sp>
        <p:nvSpPr>
          <p:cNvPr id="6" name="右箭头 5"/>
          <p:cNvSpPr/>
          <p:nvPr/>
        </p:nvSpPr>
        <p:spPr>
          <a:xfrm>
            <a:off x="5067300" y="1244600"/>
            <a:ext cx="457200" cy="393700"/>
          </a:xfrm>
          <a:prstGeom prst="rightArrow">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剪去单角的矩形 7"/>
          <p:cNvSpPr/>
          <p:nvPr/>
        </p:nvSpPr>
        <p:spPr>
          <a:xfrm>
            <a:off x="5067300" y="3949700"/>
            <a:ext cx="1193800" cy="508000"/>
          </a:xfrm>
          <a:prstGeom prst="snip1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河流</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9" name="剪去单角的矩形 8"/>
          <p:cNvSpPr/>
          <p:nvPr/>
        </p:nvSpPr>
        <p:spPr>
          <a:xfrm>
            <a:off x="6337300" y="3949700"/>
            <a:ext cx="673100" cy="2082800"/>
          </a:xfrm>
          <a:prstGeom prst="snip1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长</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流</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不</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断</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0" name="剪去单角的矩形 9"/>
          <p:cNvSpPr/>
          <p:nvPr/>
        </p:nvSpPr>
        <p:spPr>
          <a:xfrm>
            <a:off x="9855200" y="2368550"/>
            <a:ext cx="1193800" cy="508000"/>
          </a:xfrm>
          <a:prstGeom prst="snip1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rPr>
              <a:t>池子</a:t>
            </a:r>
            <a:endParaRPr kumimoji="0" lang="zh-CN" altLang="en-US" sz="36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endParaRPr>
          </a:p>
        </p:txBody>
      </p:sp>
      <p:sp>
        <p:nvSpPr>
          <p:cNvPr id="11" name="剪去单角的矩形 10"/>
          <p:cNvSpPr/>
          <p:nvPr/>
        </p:nvSpPr>
        <p:spPr>
          <a:xfrm>
            <a:off x="11049000" y="2997200"/>
            <a:ext cx="673100" cy="2081213"/>
          </a:xfrm>
          <a:prstGeom prst="snip1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600" b="1" i="0" u="none" strike="noStrike" kern="1200" cap="none" spc="0" normalizeH="0" baseline="0" noProof="1">
                <a:ln>
                  <a:noFill/>
                </a:ln>
                <a:solidFill>
                  <a:srgbClr val="3333FF"/>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完全枯干</a:t>
            </a:r>
            <a:endParaRPr kumimoji="0" lang="zh-CN" altLang="en-US" sz="3600" b="1" i="0" u="none" strike="noStrike" kern="1200" cap="none" spc="0" normalizeH="0" baseline="0" noProof="1">
              <a:ln>
                <a:noFill/>
              </a:ln>
              <a:solidFill>
                <a:srgbClr val="3333FF"/>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box(in)">
                                      <p:cBhvr>
                                        <p:cTn id="7" dur="100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000" fill="hold">
                                          <p:stCondLst>
                                            <p:cond delay="0"/>
                                          </p:stCondLst>
                                        </p:cTn>
                                        <p:tgtEl>
                                          <p:spTgt spid="8"/>
                                        </p:tgtEl>
                                        <p:attrNameLst>
                                          <p:attrName>style.visibility</p:attrName>
                                        </p:attrNameLst>
                                      </p:cBhvr>
                                      <p:to>
                                        <p:strVal val="visible"/>
                                      </p:to>
                                    </p:set>
                                    <p:animEffect transition="in" filter="box(in)">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000" fill="hold">
                                          <p:stCondLst>
                                            <p:cond delay="0"/>
                                          </p:stCondLst>
                                        </p:cTn>
                                        <p:tgtEl>
                                          <p:spTgt spid="9"/>
                                        </p:tgtEl>
                                        <p:attrNameLst>
                                          <p:attrName>style.visibility</p:attrName>
                                        </p:attrNameLst>
                                      </p:cBhvr>
                                      <p:to>
                                        <p:strVal val="visible"/>
                                      </p:to>
                                    </p:set>
                                    <p:animEffect transition="in" filter="box(in)">
                                      <p:cBhvr>
                                        <p:cTn id="23" dur="10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4" presetClass="entr" presetSubtype="16" fill="hold" grpId="0" nodeType="clickEffect">
                                  <p:stCondLst>
                                    <p:cond delay="0"/>
                                  </p:stCondLst>
                                  <p:childTnLst>
                                    <p:set>
                                      <p:cBhvr>
                                        <p:cTn id="32" dur="1000" fill="hold">
                                          <p:stCondLst>
                                            <p:cond delay="0"/>
                                          </p:stCondLst>
                                        </p:cTn>
                                        <p:tgtEl>
                                          <p:spTgt spid="10"/>
                                        </p:tgtEl>
                                        <p:attrNameLst>
                                          <p:attrName>style.visibility</p:attrName>
                                        </p:attrNameLst>
                                      </p:cBhvr>
                                      <p:to>
                                        <p:strVal val="visible"/>
                                      </p:to>
                                    </p:set>
                                    <p:animEffect transition="in" filter="box(in)">
                                      <p:cBhvr>
                                        <p:cTn id="33" dur="1000"/>
                                        <p:tgtEl>
                                          <p:spTgt spid="10"/>
                                        </p:tgtEl>
                                      </p:cBhvr>
                                    </p:animEffect>
                                  </p:childTnLst>
                                </p:cTn>
                              </p:par>
                            </p:childTnLst>
                          </p:cTn>
                        </p:par>
                      </p:childTnLst>
                    </p:cTn>
                  </p:par>
                  <p:par>
                    <p:cTn id="34" fill="hold">
                      <p:stCondLst>
                        <p:cond delay="indefinite"/>
                      </p:stCondLst>
                      <p:childTnLst>
                        <p:par>
                          <p:cTn id="35" fill="hold">
                            <p:stCondLst>
                              <p:cond delay="0"/>
                            </p:stCondLst>
                            <p:childTnLst>
                              <p:par>
                                <p:cTn id="36" presetID="4" presetClass="entr" presetSubtype="16" fill="hold" grpId="0" nodeType="clickEffect">
                                  <p:stCondLst>
                                    <p:cond delay="0"/>
                                  </p:stCondLst>
                                  <p:childTnLst>
                                    <p:set>
                                      <p:cBhvr>
                                        <p:cTn id="37" dur="1000" fill="hold">
                                          <p:stCondLst>
                                            <p:cond delay="0"/>
                                          </p:stCondLst>
                                        </p:cTn>
                                        <p:tgtEl>
                                          <p:spTgt spid="11"/>
                                        </p:tgtEl>
                                        <p:attrNameLst>
                                          <p:attrName>style.visibility</p:attrName>
                                        </p:attrNameLst>
                                      </p:cBhvr>
                                      <p:to>
                                        <p:strVal val="visible"/>
                                      </p:to>
                                    </p:set>
                                    <p:animEffect transition="in" filter="box(in)">
                                      <p:cBhvr>
                                        <p:cTn id="3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8" grpId="0" bldLvl="0" animBg="1"/>
      <p:bldP spid="9" grpId="0" bldLvl="0" animBg="1"/>
      <p:bldP spid="10" grpId="0" bldLvl="0" animBg="1"/>
      <p:bldP spid="11"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4" name="组合 8"/>
          <p:cNvGrpSpPr/>
          <p:nvPr/>
        </p:nvGrpSpPr>
        <p:grpSpPr>
          <a:xfrm>
            <a:off x="620713" y="1825625"/>
            <a:ext cx="5494337" cy="2401888"/>
            <a:chOff x="1909" y="7638"/>
            <a:chExt cx="7932" cy="3782"/>
          </a:xfrm>
        </p:grpSpPr>
        <p:sp>
          <p:nvSpPr>
            <p:cNvPr id="8" name="单圆角矩形 7"/>
            <p:cNvSpPr/>
            <p:nvPr/>
          </p:nvSpPr>
          <p:spPr>
            <a:xfrm>
              <a:off x="3690" y="7638"/>
              <a:ext cx="6151" cy="3782"/>
            </a:xfrm>
            <a:prstGeom prst="snipRoundRect">
              <a:avLst/>
            </a:prstGeom>
            <a:solidFill>
              <a:srgbClr val="3333FF"/>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10000"/>
                </a:lnSpc>
                <a:spcBef>
                  <a:spcPct val="0"/>
                </a:spcBef>
                <a:spcAft>
                  <a:spcPct val="0"/>
                </a:spcAft>
                <a:buClrTx/>
                <a:buSzTx/>
                <a:buFont typeface="Arial" panose="020B0604020202020204" pitchFamily="34" charset="0"/>
                <a:buNone/>
                <a:defRPr/>
              </a:pPr>
              <a:r>
                <a:rPr kumimoji="0" lang="zh-CN" altLang="zh-CN" sz="4000" b="1" i="0" u="none" strike="noStrike" kern="1200" cap="none" spc="0" normalizeH="0" baseline="0" noProof="1">
                  <a:ln>
                    <a:noFill/>
                  </a:ln>
                  <a:solidFill>
                    <a:schemeClr val="lt1"/>
                  </a:solidFill>
                  <a:effectLst/>
                  <a:uLnTx/>
                  <a:uFillTx/>
                  <a:latin typeface="+mn-lt"/>
                  <a:ea typeface="+mn-ea"/>
                  <a:cs typeface="+mn-cs"/>
                </a:rPr>
                <a:t>讨论：</a:t>
              </a:r>
              <a:r>
                <a:rPr kumimoji="0" lang="zh-CN" sz="4000" b="1" i="0" u="none" strike="noStrike" kern="1200" cap="none" spc="0" normalizeH="0" baseline="0" noProof="1">
                  <a:ln>
                    <a:noFill/>
                  </a:ln>
                  <a:solidFill>
                    <a:schemeClr val="lt1"/>
                  </a:solidFill>
                  <a:effectLst/>
                  <a:uLnTx/>
                  <a:uFillTx/>
                  <a:latin typeface="+mn-lt"/>
                  <a:ea typeface="+mn-ea"/>
                  <a:cs typeface="+mn-cs"/>
                </a:rPr>
                <a:t>如果河流</a:t>
              </a:r>
              <a:r>
                <a:rPr kumimoji="0" sz="4000" b="1" i="0" u="none" strike="noStrike" kern="1200" cap="none" spc="0" normalizeH="0" baseline="0" noProof="1">
                  <a:ln>
                    <a:noFill/>
                  </a:ln>
                  <a:solidFill>
                    <a:schemeClr val="lt1"/>
                  </a:solidFill>
                  <a:effectLst/>
                  <a:uLnTx/>
                  <a:uFillTx/>
                  <a:latin typeface="+mn-lt"/>
                  <a:ea typeface="+mn-ea"/>
                  <a:cs typeface="+mn-cs"/>
                </a:rPr>
                <a:t>违背自然法则会是怎样的后果</a:t>
              </a:r>
              <a:r>
                <a:rPr kumimoji="0" lang="zh-CN" altLang="en-US" sz="4000" b="1" i="0" u="none" strike="noStrike" kern="1200" cap="none" spc="0" normalizeH="0" baseline="0" noProof="1">
                  <a:ln>
                    <a:noFill/>
                  </a:ln>
                  <a:solidFill>
                    <a:schemeClr val="lt1"/>
                  </a:solidFill>
                  <a:effectLst/>
                  <a:uLnTx/>
                  <a:uFillTx/>
                  <a:latin typeface="+mn-lt"/>
                  <a:ea typeface="+mn-ea"/>
                  <a:cs typeface="+mn-cs"/>
                </a:rPr>
                <a:t>？</a:t>
              </a:r>
              <a:endParaRPr kumimoji="0" lang="zh-CN" altLang="en-US" sz="4000" b="1" i="0" u="none" strike="noStrike" kern="1200" cap="none" spc="0" normalizeH="0" baseline="0" noProof="1">
                <a:ln>
                  <a:noFill/>
                </a:ln>
                <a:solidFill>
                  <a:schemeClr val="lt1"/>
                </a:solidFill>
                <a:effectLst/>
                <a:uLnTx/>
                <a:uFillTx/>
                <a:latin typeface="+mn-lt"/>
                <a:ea typeface="+mn-ea"/>
                <a:cs typeface="+mn-cs"/>
              </a:endParaRPr>
            </a:p>
          </p:txBody>
        </p:sp>
        <p:pic>
          <p:nvPicPr>
            <p:cNvPr id="33798" name="图片 3"/>
            <p:cNvPicPr>
              <a:picLocks noChangeAspect="1"/>
            </p:cNvPicPr>
            <p:nvPr/>
          </p:nvPicPr>
          <p:blipFill>
            <a:blip r:embed="rId1"/>
            <a:srcRect b="28677"/>
            <a:stretch>
              <a:fillRect/>
            </a:stretch>
          </p:blipFill>
          <p:spPr>
            <a:xfrm>
              <a:off x="1909" y="8436"/>
              <a:ext cx="2260" cy="2696"/>
            </a:xfrm>
            <a:prstGeom prst="rect">
              <a:avLst/>
            </a:prstGeom>
            <a:noFill/>
            <a:ln w="9525">
              <a:noFill/>
            </a:ln>
          </p:spPr>
        </p:pic>
      </p:grpSp>
      <p:sp>
        <p:nvSpPr>
          <p:cNvPr id="2" name="文本框 1"/>
          <p:cNvSpPr txBox="1"/>
          <p:nvPr/>
        </p:nvSpPr>
        <p:spPr>
          <a:xfrm>
            <a:off x="6608763" y="2439988"/>
            <a:ext cx="4795837" cy="3784600"/>
          </a:xfrm>
          <a:prstGeom prst="rect">
            <a:avLst/>
          </a:prstGeom>
          <a:noFill/>
          <a:ln w="9525">
            <a:noFill/>
          </a:ln>
        </p:spPr>
        <p:txBody>
          <a:bodyPr>
            <a:spAutoFit/>
          </a:bodyPr>
          <a:p>
            <a:pPr>
              <a:lnSpc>
                <a:spcPct val="150000"/>
              </a:lnSpc>
            </a:pPr>
            <a:r>
              <a:rPr lang="zh-CN" altLang="en-US" sz="4000" b="1" dirty="0">
                <a:latin typeface="楷体" panose="02010609060101010101" pitchFamily="49" charset="-122"/>
                <a:ea typeface="楷体" panose="02010609060101010101" pitchFamily="49" charset="-122"/>
                <a:sym typeface="宋体" panose="02010600030101010101" pitchFamily="2" charset="-122"/>
              </a:rPr>
              <a:t>一年年淤塞，</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sym typeface="宋体" panose="02010600030101010101" pitchFamily="2" charset="-122"/>
              </a:rPr>
              <a:t>整个让青苔铺满，</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sym typeface="宋体" panose="02010600030101010101" pitchFamily="2" charset="-122"/>
              </a:rPr>
              <a:t>又让芦苇遮掩，</a:t>
            </a:r>
            <a:endParaRPr lang="zh-CN" altLang="en-US" sz="4000" b="1" dirty="0">
              <a:latin typeface="楷体" panose="02010609060101010101" pitchFamily="49" charset="-122"/>
              <a:ea typeface="楷体" panose="02010609060101010101" pitchFamily="49" charset="-122"/>
            </a:endParaRPr>
          </a:p>
          <a:p>
            <a:pPr>
              <a:lnSpc>
                <a:spcPct val="150000"/>
              </a:lnSpc>
            </a:pPr>
            <a:r>
              <a:rPr lang="zh-CN" altLang="en-US" sz="4000" b="1" dirty="0">
                <a:latin typeface="楷体" panose="02010609060101010101" pitchFamily="49" charset="-122"/>
                <a:ea typeface="楷体" panose="02010609060101010101" pitchFamily="49" charset="-122"/>
                <a:sym typeface="宋体" panose="02010600030101010101" pitchFamily="2" charset="-122"/>
              </a:rPr>
              <a:t>到头来完全枯干。</a:t>
            </a:r>
            <a:endParaRPr lang="zh-CN" altLang="en-US" sz="4000" b="1" dirty="0">
              <a:latin typeface="楷体" panose="02010609060101010101" pitchFamily="49" charset="-122"/>
              <a:ea typeface="楷体" panose="02010609060101010101" pitchFamily="49" charset="-122"/>
              <a:sym typeface="宋体" panose="02010600030101010101" pitchFamily="2" charset="-122"/>
            </a:endParaRPr>
          </a:p>
        </p:txBody>
      </p:sp>
      <p:sp>
        <p:nvSpPr>
          <p:cNvPr id="3" name="下箭头 2"/>
          <p:cNvSpPr/>
          <p:nvPr/>
        </p:nvSpPr>
        <p:spPr>
          <a:xfrm>
            <a:off x="7478713" y="385763"/>
            <a:ext cx="1096963" cy="2054225"/>
          </a:xfrm>
          <a:prstGeom prst="downArrow">
            <a:avLst>
              <a:gd name="adj1" fmla="val 50000"/>
              <a:gd name="adj2" fmla="val 40104"/>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lt1"/>
                </a:solidFill>
                <a:effectLst/>
                <a:uLnTx/>
                <a:uFillTx/>
                <a:latin typeface="+mn-lt"/>
                <a:ea typeface="+mn-ea"/>
                <a:cs typeface="+mn-cs"/>
              </a:rPr>
              <a:t>也许也会</a:t>
            </a:r>
            <a:endParaRPr kumimoji="0" lang="zh-CN" altLang="en-US" sz="3200" b="1" i="0" u="none" strike="noStrike" kern="1200" cap="none" spc="0" normalizeH="0" baseline="0" noProof="1">
              <a:ln>
                <a:noFill/>
              </a:ln>
              <a:solidFill>
                <a:schemeClr val="lt1"/>
              </a:solidFill>
              <a:effectLst/>
              <a:uLnTx/>
              <a:uFillTx/>
              <a:latin typeface="+mn-lt"/>
              <a:ea typeface="+mn-ea"/>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barn(inVertic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图片 7"/>
          <p:cNvPicPr>
            <a:picLocks noChangeAspect="1"/>
          </p:cNvPicPr>
          <p:nvPr/>
        </p:nvPicPr>
        <p:blipFill>
          <a:blip r:embed="rId1"/>
          <a:stretch>
            <a:fillRect/>
          </a:stretch>
        </p:blipFill>
        <p:spPr>
          <a:xfrm>
            <a:off x="984250" y="2478088"/>
            <a:ext cx="2433638" cy="3373437"/>
          </a:xfrm>
          <a:prstGeom prst="rect">
            <a:avLst/>
          </a:prstGeom>
          <a:noFill/>
          <a:ln w="9525">
            <a:noFill/>
          </a:ln>
        </p:spPr>
      </p:pic>
      <p:grpSp>
        <p:nvGrpSpPr>
          <p:cNvPr id="2" name="组合 1"/>
          <p:cNvGrpSpPr/>
          <p:nvPr/>
        </p:nvGrpSpPr>
        <p:grpSpPr>
          <a:xfrm>
            <a:off x="819150" y="334963"/>
            <a:ext cx="3286125" cy="1106487"/>
            <a:chOff x="2274" y="234572"/>
            <a:chExt cx="3286837" cy="1105105"/>
          </a:xfrm>
        </p:grpSpPr>
        <p:pic>
          <p:nvPicPr>
            <p:cNvPr id="34821" name="图片 2"/>
            <p:cNvPicPr>
              <a:picLocks noChangeAspect="1"/>
            </p:cNvPicPr>
            <p:nvPr/>
          </p:nvPicPr>
          <p:blipFill>
            <a:blip r:embed="rId2"/>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168998" y="234572"/>
              <a:ext cx="29533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畅所欲言</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34820" name="矩形 4"/>
          <p:cNvSpPr/>
          <p:nvPr/>
        </p:nvSpPr>
        <p:spPr>
          <a:xfrm>
            <a:off x="2578100" y="2678113"/>
            <a:ext cx="8450263" cy="922337"/>
          </a:xfrm>
          <a:prstGeom prst="rect">
            <a:avLst/>
          </a:prstGeom>
          <a:noFill/>
          <a:ln w="9525">
            <a:noFill/>
          </a:ln>
        </p:spPr>
        <p:txBody>
          <a:bodyPr wrap="none">
            <a:spAutoFit/>
          </a:bodyPr>
          <a:p>
            <a:r>
              <a:rPr lang="zh-CN" altLang="zh-CN" sz="5400" b="1" dirty="0">
                <a:latin typeface="Calibri" panose="020F0502020204030204" pitchFamily="34" charset="0"/>
              </a:rPr>
              <a:t>学了本课，你有哪些收获？</a:t>
            </a:r>
            <a:endParaRPr lang="zh-CN" altLang="zh-CN" sz="5400" b="1" dirty="0">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12800" y="854075"/>
            <a:ext cx="5086350" cy="1952625"/>
            <a:chOff x="1279" y="1345"/>
            <a:chExt cx="8010" cy="3076"/>
          </a:xfrm>
        </p:grpSpPr>
        <p:sp>
          <p:nvSpPr>
            <p:cNvPr id="2" name="矩形 1"/>
            <p:cNvSpPr/>
            <p:nvPr/>
          </p:nvSpPr>
          <p:spPr>
            <a:xfrm>
              <a:off x="2829" y="1345"/>
              <a:ext cx="6460" cy="3052"/>
            </a:xfrm>
            <a:prstGeom prst="rect">
              <a:avLst/>
            </a:prstGeom>
            <a:solidFill>
              <a:srgbClr val="92D050"/>
            </a:solidFill>
            <a:effectLst>
              <a:glow rad="63500">
                <a:schemeClr val="accent1">
                  <a:satMod val="175000"/>
                  <a:alpha val="40000"/>
                </a:schemeClr>
              </a:glow>
            </a:effectLst>
            <a:scene3d>
              <a:camera prst="orthographicFront"/>
              <a:lightRig rig="threePt" dir="t"/>
            </a:scene3d>
            <a:sp3d>
              <a:bevelT prst="angle"/>
            </a:sp3d>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安逸的生活固然舒服，但这样的生活并没有意义。</a:t>
              </a:r>
              <a:endPar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5856" name="图片 7"/>
            <p:cNvPicPr>
              <a:picLocks noChangeAspect="1"/>
            </p:cNvPicPr>
            <p:nvPr/>
          </p:nvPicPr>
          <p:blipFill>
            <a:blip r:embed="rId1"/>
            <a:stretch>
              <a:fillRect/>
            </a:stretch>
          </p:blipFill>
          <p:spPr>
            <a:xfrm>
              <a:off x="1279" y="1345"/>
              <a:ext cx="1839" cy="3076"/>
            </a:xfrm>
            <a:prstGeom prst="rect">
              <a:avLst/>
            </a:prstGeom>
            <a:noFill/>
            <a:ln w="9525">
              <a:noFill/>
            </a:ln>
          </p:spPr>
        </p:pic>
      </p:grpSp>
      <p:grpSp>
        <p:nvGrpSpPr>
          <p:cNvPr id="6" name="组合 9"/>
          <p:cNvGrpSpPr/>
          <p:nvPr/>
        </p:nvGrpSpPr>
        <p:grpSpPr>
          <a:xfrm>
            <a:off x="1568450" y="3505200"/>
            <a:ext cx="9791700" cy="3111500"/>
            <a:chOff x="2469" y="5519"/>
            <a:chExt cx="15421" cy="4900"/>
          </a:xfrm>
        </p:grpSpPr>
        <p:sp>
          <p:nvSpPr>
            <p:cNvPr id="4" name="矩形 3"/>
            <p:cNvSpPr/>
            <p:nvPr/>
          </p:nvSpPr>
          <p:spPr>
            <a:xfrm>
              <a:off x="2469" y="5519"/>
              <a:ext cx="13758" cy="4021"/>
            </a:xfrm>
            <a:prstGeom prst="rect">
              <a:avLst/>
            </a:prstGeom>
            <a:solidFill>
              <a:srgbClr val="00B0F0"/>
            </a:solidFill>
            <a:effectLst>
              <a:glow rad="63500">
                <a:schemeClr val="accent1">
                  <a:satMod val="175000"/>
                  <a:alpha val="40000"/>
                </a:schemeClr>
              </a:glow>
            </a:effectLst>
            <a:scene3d>
              <a:camera prst="orthographicFront"/>
              <a:lightRig rig="threePt" dir="t"/>
            </a:scene3d>
            <a:sp3d>
              <a:bevelT prst="angle"/>
            </a:sp3d>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人在一生中不可荒废年华,应当在自己的有生之年为社会多做贡献,为自己的生命增添光彩。同时也告诉我们,只顾享受眼前的舒适,只能换来以后的毁灭。</a:t>
              </a:r>
              <a:endPar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5852" name="图片 5" descr="20181030154056"/>
            <p:cNvPicPr>
              <a:picLocks noChangeAspect="1"/>
            </p:cNvPicPr>
            <p:nvPr/>
          </p:nvPicPr>
          <p:blipFill>
            <a:blip r:embed="rId2"/>
            <a:stretch>
              <a:fillRect/>
            </a:stretch>
          </p:blipFill>
          <p:spPr>
            <a:xfrm>
              <a:off x="15809" y="6454"/>
              <a:ext cx="2081" cy="3965"/>
            </a:xfrm>
            <a:prstGeom prst="rect">
              <a:avLst/>
            </a:prstGeom>
            <a:noFill/>
            <a:ln w="9525">
              <a:noFill/>
            </a:ln>
          </p:spPr>
        </p:pic>
      </p:grpSp>
      <p:grpSp>
        <p:nvGrpSpPr>
          <p:cNvPr id="7" name="组合 8"/>
          <p:cNvGrpSpPr/>
          <p:nvPr/>
        </p:nvGrpSpPr>
        <p:grpSpPr>
          <a:xfrm>
            <a:off x="6318250" y="1181100"/>
            <a:ext cx="5430838" cy="2324100"/>
            <a:chOff x="9949" y="1859"/>
            <a:chExt cx="8554" cy="3660"/>
          </a:xfrm>
        </p:grpSpPr>
        <p:sp>
          <p:nvSpPr>
            <p:cNvPr id="3" name="矩形 2"/>
            <p:cNvSpPr/>
            <p:nvPr/>
          </p:nvSpPr>
          <p:spPr>
            <a:xfrm>
              <a:off x="9949" y="1859"/>
              <a:ext cx="7718" cy="3052"/>
            </a:xfrm>
            <a:prstGeom prst="rect">
              <a:avLst/>
            </a:prstGeom>
            <a:solidFill>
              <a:srgbClr val="FFC000"/>
            </a:solidFill>
            <a:effectLst>
              <a:glow rad="63500">
                <a:schemeClr val="accent1">
                  <a:satMod val="175000"/>
                  <a:alpha val="40000"/>
                </a:schemeClr>
              </a:glow>
            </a:effectLst>
            <a:scene3d>
              <a:camera prst="orthographicFront"/>
              <a:lightRig rig="threePt" dir="t"/>
            </a:scene3d>
            <a:sp3d>
              <a:bevelT prst="angle"/>
            </a:sp3d>
          </p:spPr>
          <p:txBody>
            <a:bodyPr>
              <a:spAutoFit/>
            </a:body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rPr>
                <a:t>人活着就应该遵守自然规律，不断前行，否则将一事无成。</a:t>
              </a:r>
              <a:endParaRPr kumimoji="0" lang="zh-CN" sz="4000" b="1" i="0" u="none" strike="noStrike" kern="1200" cap="none" spc="0" normalizeH="0" baseline="0" noProof="1">
                <a:ln>
                  <a:noFill/>
                </a:ln>
                <a:solidFill>
                  <a:schemeClr val="tx1"/>
                </a:solidFill>
                <a:effectLst/>
                <a:uLnTx/>
                <a:uFillTx/>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35848" name="图片 6" descr="20181030154118"/>
            <p:cNvPicPr>
              <a:picLocks noChangeAspect="1"/>
            </p:cNvPicPr>
            <p:nvPr/>
          </p:nvPicPr>
          <p:blipFill>
            <a:blip r:embed="rId3"/>
            <a:stretch>
              <a:fillRect/>
            </a:stretch>
          </p:blipFill>
          <p:spPr>
            <a:xfrm flipH="1">
              <a:off x="16787" y="2915"/>
              <a:ext cx="1717" cy="2604"/>
            </a:xfrm>
            <a:prstGeom prst="rect">
              <a:avLst/>
            </a:prstGeom>
            <a:noFill/>
            <a:ln w="9525">
              <a:noFill/>
            </a:ln>
          </p:spPr>
        </p:pic>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6866" name="图片 7" descr="2656254_143648203478_2"/>
          <p:cNvPicPr>
            <a:picLocks noChangeAspect="1"/>
          </p:cNvPicPr>
          <p:nvPr/>
        </p:nvPicPr>
        <p:blipFill>
          <a:blip r:embed="rId1"/>
          <a:srcRect b="4605"/>
          <a:stretch>
            <a:fillRect/>
          </a:stretch>
        </p:blipFill>
        <p:spPr>
          <a:xfrm>
            <a:off x="0" y="9525"/>
            <a:ext cx="12207875" cy="6838950"/>
          </a:xfrm>
          <a:prstGeom prst="rect">
            <a:avLst/>
          </a:prstGeom>
          <a:noFill/>
          <a:ln w="9525">
            <a:noFill/>
          </a:ln>
        </p:spPr>
      </p:pic>
      <p:grpSp>
        <p:nvGrpSpPr>
          <p:cNvPr id="2" name="组合 1"/>
          <p:cNvGrpSpPr/>
          <p:nvPr/>
        </p:nvGrpSpPr>
        <p:grpSpPr>
          <a:xfrm>
            <a:off x="0" y="280988"/>
            <a:ext cx="3286125" cy="1104900"/>
            <a:chOff x="2274" y="234572"/>
            <a:chExt cx="3286837" cy="1105105"/>
          </a:xfrm>
        </p:grpSpPr>
        <p:pic>
          <p:nvPicPr>
            <p:cNvPr id="36869" name="图片 2"/>
            <p:cNvPicPr>
              <a:picLocks noChangeAspect="1"/>
            </p:cNvPicPr>
            <p:nvPr/>
          </p:nvPicPr>
          <p:blipFill>
            <a:blip r:embed="rId2"/>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168998" y="234572"/>
              <a:ext cx="2953390" cy="924096"/>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内容概要</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1901825" y="1582738"/>
            <a:ext cx="9110663" cy="5029200"/>
          </a:xfrm>
          <a:prstGeom prst="rect">
            <a:avLst/>
          </a:prstGeom>
          <a:solidFill>
            <a:srgbClr val="FFC000"/>
          </a:solidFill>
          <a:ln w="9525">
            <a:noFill/>
          </a:ln>
        </p:spPr>
        <p:txBody>
          <a:bodyPr>
            <a:spAutoFit/>
          </a:bodyPr>
          <a:p>
            <a:pPr>
              <a:lnSpc>
                <a:spcPts val="5500"/>
              </a:lnSpc>
            </a:pPr>
            <a:r>
              <a:rPr lang="en-US" altLang="zh-CN" sz="3600" b="1" dirty="0">
                <a:latin typeface="华文新魏" panose="02010800040101010101" pitchFamily="2" charset="-122"/>
                <a:ea typeface="华文新魏" panose="02010800040101010101" pitchFamily="2" charset="-122"/>
              </a:rPr>
              <a:t>    </a:t>
            </a:r>
            <a:r>
              <a:rPr lang="zh-CN" altLang="zh-CN" sz="3600" b="1" dirty="0">
                <a:latin typeface="华文新魏" panose="02010800040101010101" pitchFamily="2" charset="-122"/>
                <a:ea typeface="华文新魏" panose="02010800040101010101" pitchFamily="2" charset="-122"/>
              </a:rPr>
              <a:t>池子觉得河流总是奔流不息，还那么多负累，生活太累，所以想劝河流像自己一样安逸地生活，但河流却认为自己这样奔流不息是在遵循自然法则，即使负累却能给人们带来利益，这样的生活更有意义，故事告诉我们：才能得以利用才有价值，若被懒惰支配，将一事无成。</a:t>
            </a:r>
            <a:endParaRPr lang="zh-CN" altLang="zh-CN" sz="3600" b="1" dirty="0">
              <a:latin typeface="华文新魏" panose="02010800040101010101" pitchFamily="2" charset="-122"/>
              <a:ea typeface="华文新魏" panose="0201080004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890" name="图片 6"/>
          <p:cNvPicPr>
            <a:picLocks noChangeAspect="1"/>
          </p:cNvPicPr>
          <p:nvPr/>
        </p:nvPicPr>
        <p:blipFill>
          <a:blip r:embed="rId1"/>
          <a:stretch>
            <a:fillRect/>
          </a:stretch>
        </p:blipFill>
        <p:spPr>
          <a:xfrm>
            <a:off x="2362200" y="1601788"/>
            <a:ext cx="7505700" cy="3597275"/>
          </a:xfrm>
          <a:prstGeom prst="rect">
            <a:avLst/>
          </a:prstGeom>
          <a:noFill/>
          <a:ln w="9525">
            <a:noFill/>
          </a:ln>
        </p:spPr>
      </p:pic>
      <p:grpSp>
        <p:nvGrpSpPr>
          <p:cNvPr id="37891" name="组合 1"/>
          <p:cNvGrpSpPr/>
          <p:nvPr/>
        </p:nvGrpSpPr>
        <p:grpSpPr>
          <a:xfrm>
            <a:off x="819150" y="334963"/>
            <a:ext cx="3286125" cy="1106487"/>
            <a:chOff x="2274" y="234572"/>
            <a:chExt cx="3286837" cy="1105105"/>
          </a:xfrm>
        </p:grpSpPr>
        <p:pic>
          <p:nvPicPr>
            <p:cNvPr id="37895" name="图片 2"/>
            <p:cNvPicPr>
              <a:picLocks noChangeAspect="1"/>
            </p:cNvPicPr>
            <p:nvPr/>
          </p:nvPicPr>
          <p:blipFill>
            <a:blip r:embed="rId2"/>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515148" y="234572"/>
              <a:ext cx="22610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小练笔</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3300413" y="1895475"/>
            <a:ext cx="6354762" cy="3046413"/>
          </a:xfrm>
          <a:prstGeom prst="rect">
            <a:avLst/>
          </a:prstGeom>
          <a:noFill/>
          <a:ln w="9525">
            <a:noFill/>
          </a:ln>
        </p:spPr>
        <p:txBody>
          <a:bodyPr>
            <a:spAutoFit/>
          </a:bodyPr>
          <a:p>
            <a:pPr>
              <a:lnSpc>
                <a:spcPct val="120000"/>
              </a:lnSpc>
            </a:pPr>
            <a:r>
              <a:rPr lang="zh-CN" altLang="zh-CN" sz="4000" b="1" dirty="0">
                <a:solidFill>
                  <a:schemeClr val="bg1"/>
                </a:solidFill>
                <a:latin typeface="华文新魏" panose="02010800040101010101" pitchFamily="2" charset="-122"/>
                <a:ea typeface="华文新魏" panose="02010800040101010101" pitchFamily="2" charset="-122"/>
              </a:rPr>
              <a:t>如果在池子干枯之前，突然意识到河流是对的，将可能对河流说些什么呢？发挥你的想象，试着写一写吧！</a:t>
            </a:r>
            <a:endParaRPr lang="zh-CN" altLang="zh-CN" sz="4000" b="1" dirty="0">
              <a:solidFill>
                <a:schemeClr val="bg1"/>
              </a:solidFill>
              <a:latin typeface="华文新魏" panose="02010800040101010101" pitchFamily="2" charset="-122"/>
              <a:ea typeface="华文新魏" panose="02010800040101010101" pitchFamily="2" charset="-122"/>
            </a:endParaRPr>
          </a:p>
        </p:txBody>
      </p:sp>
      <p:pic>
        <p:nvPicPr>
          <p:cNvPr id="37893" name="图片 5"/>
          <p:cNvPicPr>
            <a:picLocks noChangeAspect="1"/>
          </p:cNvPicPr>
          <p:nvPr/>
        </p:nvPicPr>
        <p:blipFill>
          <a:blip r:embed="rId3"/>
          <a:stretch>
            <a:fillRect/>
          </a:stretch>
        </p:blipFill>
        <p:spPr>
          <a:xfrm>
            <a:off x="9048750" y="4802188"/>
            <a:ext cx="2852738" cy="1822450"/>
          </a:xfrm>
          <a:prstGeom prst="rect">
            <a:avLst/>
          </a:prstGeom>
          <a:noFill/>
          <a:ln w="9525">
            <a:noFill/>
          </a:ln>
        </p:spPr>
      </p:pic>
      <p:pic>
        <p:nvPicPr>
          <p:cNvPr id="37894" name="图片 7"/>
          <p:cNvPicPr>
            <a:picLocks noChangeAspect="1"/>
          </p:cNvPicPr>
          <p:nvPr/>
        </p:nvPicPr>
        <p:blipFill>
          <a:blip r:embed="rId4"/>
          <a:stretch>
            <a:fillRect/>
          </a:stretch>
        </p:blipFill>
        <p:spPr>
          <a:xfrm>
            <a:off x="887413" y="2822575"/>
            <a:ext cx="2413000" cy="40354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grpId="0" nodeType="click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9150" y="334963"/>
            <a:ext cx="3286125" cy="1106487"/>
            <a:chOff x="2274" y="234572"/>
            <a:chExt cx="3286837" cy="1105105"/>
          </a:xfrm>
        </p:grpSpPr>
        <p:pic>
          <p:nvPicPr>
            <p:cNvPr id="38917" name="图片 2"/>
            <p:cNvPicPr>
              <a:picLocks noChangeAspect="1"/>
            </p:cNvPicPr>
            <p:nvPr/>
          </p:nvPicPr>
          <p:blipFill>
            <a:blip r:embed="rId1"/>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861298" y="234572"/>
              <a:ext cx="15687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作业</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3384550" y="1795463"/>
            <a:ext cx="7000875" cy="3138488"/>
          </a:xfrm>
          <a:prstGeom prst="rect">
            <a:avLst/>
          </a:prstGeom>
          <a:noFill/>
          <a:ln w="57150">
            <a:solidFill>
              <a:srgbClr val="DE6421"/>
            </a:solidFill>
            <a:prstDash val="sysDash"/>
          </a:ln>
        </p:spPr>
        <p:style>
          <a:lnRef idx="2">
            <a:schemeClr val="accent6"/>
          </a:lnRef>
          <a:fillRef idx="1">
            <a:schemeClr val="lt1"/>
          </a:fillRef>
          <a:effectRef idx="0">
            <a:schemeClr val="accent6"/>
          </a:effectRef>
          <a:fontRef idx="minor">
            <a:schemeClr val="dk1"/>
          </a:fontRef>
        </p:style>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en-US" altLang="zh-CN" sz="4400" b="0" i="0" u="none" strike="noStrike" kern="100" cap="none" spc="0" normalizeH="0" baseline="0" noProof="1">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1. </a:t>
            </a:r>
            <a:r>
              <a:rPr kumimoji="0" lang="zh-CN" altLang="zh-CN" sz="4400" b="0" i="0" u="none" strike="noStrike" kern="100" cap="none" spc="0" normalizeH="0" baseline="0" noProof="1">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有感情地朗读课文</a:t>
            </a:r>
            <a:r>
              <a:rPr kumimoji="0" lang="zh-CN" altLang="zh-CN" sz="4400" b="0" i="0" u="none" strike="noStrike" kern="100" cap="none" spc="0" normalizeH="0" baseline="0" noProof="1" smtClean="0">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a:t>
            </a:r>
            <a:endParaRPr kumimoji="0" lang="zh-CN" altLang="zh-CN" sz="3600" b="0" i="0" u="none" strike="noStrike" kern="100" cap="none" spc="0" normalizeH="0" baseline="0" noProof="1">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en-US" altLang="zh-CN" sz="4400" b="0" i="0" u="none" strike="noStrike" kern="1200" cap="none" spc="0" normalizeH="0" baseline="0" noProof="1">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2. </a:t>
            </a:r>
            <a:r>
              <a:rPr kumimoji="0" lang="zh-CN" altLang="zh-CN" sz="4400" b="0" i="0" u="none" strike="noStrike" kern="1200" cap="none" spc="0" normalizeH="0" baseline="0" noProof="1">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把你喜欢的句子</a:t>
            </a:r>
            <a:r>
              <a:rPr kumimoji="0" lang="zh-CN" altLang="zh-CN" sz="4400" b="0" i="0" u="none" strike="noStrike" kern="1200" cap="none" spc="0" normalizeH="0" baseline="0" noProof="1" smtClean="0">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摘抄</a:t>
            </a:r>
            <a:r>
              <a:rPr kumimoji="0" lang="zh-CN" altLang="en-US" sz="4400" b="0" i="0" u="none" strike="noStrike" kern="1200" cap="none" spc="0" normalizeH="0" baseline="0" noProof="1" smtClean="0">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在自己的采集本上</a:t>
            </a:r>
            <a:r>
              <a:rPr kumimoji="0" lang="zh-CN" altLang="zh-CN" sz="4400" b="0" i="0" u="none" strike="noStrike" kern="1200" cap="none" spc="0" normalizeH="0" baseline="0" noProof="1" smtClean="0">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rPr>
              <a:t>。</a:t>
            </a:r>
            <a:endParaRPr kumimoji="0" lang="en-US" altLang="zh-CN" sz="4400" b="0" i="0" u="none" strike="noStrike" kern="1200" cap="none" spc="0" normalizeH="0" baseline="0" noProof="1" smtClean="0">
              <a:ln>
                <a:noFill/>
              </a:ln>
              <a:solidFill>
                <a:schemeClr val="dk1"/>
              </a:solidFill>
              <a:effectLst/>
              <a:uLnTx/>
              <a:uFillTx/>
              <a:latin typeface="华文新魏" panose="02010800040101010101" pitchFamily="2" charset="-122"/>
              <a:ea typeface="华文新魏" panose="02010800040101010101" pitchFamily="2"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833438" y="2535238"/>
            <a:ext cx="2413000" cy="4035425"/>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右箭头标注 10"/>
          <p:cNvSpPr/>
          <p:nvPr/>
        </p:nvSpPr>
        <p:spPr>
          <a:xfrm>
            <a:off x="2138363" y="3960813"/>
            <a:ext cx="1154113" cy="1168400"/>
          </a:xfrm>
          <a:prstGeom prst="rightArrowCallou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0" name="右箭头标注 9"/>
          <p:cNvSpPr/>
          <p:nvPr/>
        </p:nvSpPr>
        <p:spPr>
          <a:xfrm>
            <a:off x="2138363" y="2185988"/>
            <a:ext cx="1154113" cy="1168400"/>
          </a:xfrm>
          <a:prstGeom prst="rightArrowCallou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2" name="组合 1"/>
          <p:cNvGrpSpPr/>
          <p:nvPr/>
        </p:nvGrpSpPr>
        <p:grpSpPr>
          <a:xfrm>
            <a:off x="819150" y="334963"/>
            <a:ext cx="3286125" cy="1106487"/>
            <a:chOff x="2274" y="234572"/>
            <a:chExt cx="3286837" cy="1105105"/>
          </a:xfrm>
        </p:grpSpPr>
        <p:pic>
          <p:nvPicPr>
            <p:cNvPr id="39949" name="图片 2"/>
            <p:cNvPicPr>
              <a:picLocks noChangeAspect="1"/>
            </p:cNvPicPr>
            <p:nvPr/>
          </p:nvPicPr>
          <p:blipFill>
            <a:blip r:embed="rId1"/>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183288" y="234572"/>
              <a:ext cx="2924809"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结构梳理</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7378700" y="3086100"/>
            <a:ext cx="3281363" cy="1200150"/>
          </a:xfrm>
          <a:prstGeom prst="rect">
            <a:avLst/>
          </a:prstGeom>
          <a:noFill/>
          <a:ln>
            <a:noFill/>
          </a:ln>
        </p:spPr>
        <p:style>
          <a:lnRef idx="2">
            <a:schemeClr val="accent4"/>
          </a:lnRef>
          <a:fillRef idx="1">
            <a:schemeClr val="lt1"/>
          </a:fillRef>
          <a:effectRef idx="0">
            <a:schemeClr val="accent4"/>
          </a:effectRef>
          <a:fontRef idx="minor">
            <a:schemeClr val="dk1"/>
          </a:fontRef>
        </p:style>
        <p:txBody>
          <a:bodyP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8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sym typeface="+mn-ea"/>
              </a:rPr>
              <a:t>自然规律</a:t>
            </a:r>
            <a:endParaRPr kumimoji="0" lang="zh-CN" altLang="en-US" sz="4800" b="1"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华文楷体" panose="02010600040101010101" pitchFamily="2" charset="-122"/>
              <a:ea typeface="华文楷体" panose="02010600040101010101" pitchFamily="2" charset="-122"/>
              <a:cs typeface="+mn-cs"/>
              <a:sym typeface="+mn-ea"/>
            </a:endParaRPr>
          </a:p>
        </p:txBody>
      </p:sp>
      <p:sp>
        <p:nvSpPr>
          <p:cNvPr id="6" name="矩形 5"/>
          <p:cNvSpPr/>
          <p:nvPr/>
        </p:nvSpPr>
        <p:spPr>
          <a:xfrm>
            <a:off x="3292475" y="2170113"/>
            <a:ext cx="2471738" cy="1016000"/>
          </a:xfrm>
          <a:prstGeom prst="rect">
            <a:avLst/>
          </a:prstGeom>
          <a:noFill/>
          <a:ln w="9525">
            <a:noFill/>
          </a:ln>
        </p:spPr>
        <p:txBody>
          <a:bodyPr>
            <a:spAutoFit/>
          </a:bodyPr>
          <a:p>
            <a:pPr indent="152400" algn="just">
              <a:lnSpc>
                <a:spcPct val="150000"/>
              </a:lnSpc>
            </a:pPr>
            <a:r>
              <a:rPr lang="zh-CN" altLang="zh-CN" sz="4000" dirty="0">
                <a:latin typeface="华文新魏" panose="02010800040101010101" pitchFamily="2" charset="-122"/>
                <a:ea typeface="华文新魏" panose="02010800040101010101" pitchFamily="2" charset="-122"/>
                <a:sym typeface="宋体" panose="02010600030101010101" pitchFamily="2" charset="-122"/>
              </a:rPr>
              <a:t>追求安逸</a:t>
            </a:r>
            <a:endParaRPr lang="zh-CN" altLang="zh-CN" sz="3200" dirty="0">
              <a:latin typeface="华文新魏" panose="02010800040101010101" pitchFamily="2" charset="-122"/>
              <a:ea typeface="华文新魏" panose="02010800040101010101" pitchFamily="2" charset="-122"/>
            </a:endParaRPr>
          </a:p>
        </p:txBody>
      </p:sp>
      <p:sp>
        <p:nvSpPr>
          <p:cNvPr id="9" name="矩形 8"/>
          <p:cNvSpPr/>
          <p:nvPr/>
        </p:nvSpPr>
        <p:spPr>
          <a:xfrm>
            <a:off x="2166938" y="2101850"/>
            <a:ext cx="682625" cy="3168650"/>
          </a:xfrm>
          <a:prstGeom prst="rect">
            <a:avLst/>
          </a:prstGeom>
        </p:spPr>
        <p:txBody>
          <a:bodyPr>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池</a:t>
            </a:r>
            <a:endPar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子</a:t>
            </a:r>
            <a:endPar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与</a:t>
            </a:r>
            <a:endPar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河</a:t>
            </a:r>
            <a:endPar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流</a:t>
            </a:r>
            <a:endParaRPr kumimoji="0" lang="zh-CN" altLang="en-US" sz="4000" b="0" i="0" u="none" strike="noStrike" kern="1200" cap="none" spc="0" normalizeH="0" baseline="0" noProof="1">
              <a:ln w="0"/>
              <a:solidFill>
                <a:srgbClr val="3333FF"/>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sp>
        <p:nvSpPr>
          <p:cNvPr id="12" name="矩形 11"/>
          <p:cNvSpPr/>
          <p:nvPr/>
        </p:nvSpPr>
        <p:spPr>
          <a:xfrm>
            <a:off x="3292475" y="4114800"/>
            <a:ext cx="2471738" cy="1014413"/>
          </a:xfrm>
          <a:prstGeom prst="rect">
            <a:avLst/>
          </a:prstGeom>
          <a:noFill/>
          <a:ln w="9525">
            <a:noFill/>
          </a:ln>
        </p:spPr>
        <p:txBody>
          <a:bodyPr>
            <a:spAutoFit/>
          </a:bodyPr>
          <a:p>
            <a:pPr indent="152400" algn="just">
              <a:lnSpc>
                <a:spcPct val="150000"/>
              </a:lnSpc>
            </a:pPr>
            <a:r>
              <a:rPr lang="zh-CN" altLang="zh-CN" sz="4000" dirty="0">
                <a:latin typeface="华文新魏" panose="02010800040101010101" pitchFamily="2" charset="-122"/>
                <a:ea typeface="华文新魏" panose="02010800040101010101" pitchFamily="2" charset="-122"/>
                <a:sym typeface="宋体" panose="02010600030101010101" pitchFamily="2" charset="-122"/>
              </a:rPr>
              <a:t>奔流不息</a:t>
            </a:r>
            <a:endParaRPr lang="zh-CN" altLang="zh-CN" sz="4000" dirty="0">
              <a:latin typeface="华文新魏" panose="02010800040101010101" pitchFamily="2" charset="-122"/>
              <a:ea typeface="华文新魏" panose="02010800040101010101" pitchFamily="2" charset="-122"/>
              <a:sym typeface="宋体" panose="02010600030101010101" pitchFamily="2" charset="-122"/>
            </a:endParaRPr>
          </a:p>
        </p:txBody>
      </p:sp>
      <p:sp>
        <p:nvSpPr>
          <p:cNvPr id="13" name="右箭头 12"/>
          <p:cNvSpPr/>
          <p:nvPr/>
        </p:nvSpPr>
        <p:spPr>
          <a:xfrm>
            <a:off x="5554663" y="2559050"/>
            <a:ext cx="331788" cy="374650"/>
          </a:xfrm>
          <a:prstGeom prst="rightArrow">
            <a:avLst/>
          </a:prstGeom>
          <a:solidFill>
            <a:srgbClr val="DE64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4" name="右箭头 13"/>
          <p:cNvSpPr/>
          <p:nvPr/>
        </p:nvSpPr>
        <p:spPr>
          <a:xfrm>
            <a:off x="5568950" y="4508500"/>
            <a:ext cx="331788" cy="374650"/>
          </a:xfrm>
          <a:prstGeom prst="rightArrow">
            <a:avLst/>
          </a:prstGeom>
          <a:solidFill>
            <a:srgbClr val="DE642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5" name="矩形 14"/>
          <p:cNvSpPr/>
          <p:nvPr/>
        </p:nvSpPr>
        <p:spPr>
          <a:xfrm>
            <a:off x="6118225" y="2171700"/>
            <a:ext cx="2471738" cy="1014413"/>
          </a:xfrm>
          <a:prstGeom prst="rect">
            <a:avLst/>
          </a:prstGeom>
          <a:noFill/>
          <a:ln w="9525">
            <a:noFill/>
          </a:ln>
        </p:spPr>
        <p:txBody>
          <a:bodyPr>
            <a:spAutoFit/>
          </a:bodyPr>
          <a:p>
            <a:pPr indent="152400" algn="just">
              <a:lnSpc>
                <a:spcPct val="150000"/>
              </a:lnSpc>
            </a:pPr>
            <a:r>
              <a:rPr lang="zh-CN" altLang="en-US" sz="4000" dirty="0">
                <a:latin typeface="华文新魏" panose="02010800040101010101" pitchFamily="2" charset="-122"/>
                <a:ea typeface="华文新魏" panose="02010800040101010101" pitchFamily="2" charset="-122"/>
                <a:sym typeface="宋体" panose="02010600030101010101" pitchFamily="2" charset="-122"/>
              </a:rPr>
              <a:t>完全干枯</a:t>
            </a:r>
            <a:endParaRPr lang="zh-CN" altLang="en-US" sz="4000" dirty="0">
              <a:latin typeface="华文新魏" panose="02010800040101010101" pitchFamily="2" charset="-122"/>
              <a:ea typeface="华文新魏" panose="02010800040101010101" pitchFamily="2" charset="-122"/>
              <a:sym typeface="宋体" panose="02010600030101010101" pitchFamily="2" charset="-122"/>
            </a:endParaRPr>
          </a:p>
        </p:txBody>
      </p:sp>
      <p:sp>
        <p:nvSpPr>
          <p:cNvPr id="16" name="矩形 15"/>
          <p:cNvSpPr/>
          <p:nvPr/>
        </p:nvSpPr>
        <p:spPr>
          <a:xfrm>
            <a:off x="6118225" y="4116388"/>
            <a:ext cx="2471738" cy="1014412"/>
          </a:xfrm>
          <a:prstGeom prst="rect">
            <a:avLst/>
          </a:prstGeom>
          <a:noFill/>
          <a:ln w="9525">
            <a:noFill/>
          </a:ln>
        </p:spPr>
        <p:txBody>
          <a:bodyPr>
            <a:spAutoFit/>
          </a:bodyPr>
          <a:p>
            <a:pPr indent="152400" algn="just">
              <a:lnSpc>
                <a:spcPct val="150000"/>
              </a:lnSpc>
            </a:pPr>
            <a:r>
              <a:rPr lang="zh-CN" altLang="zh-CN" sz="4000" dirty="0">
                <a:latin typeface="华文新魏" panose="02010800040101010101" pitchFamily="2" charset="-122"/>
                <a:ea typeface="华文新魏" panose="02010800040101010101" pitchFamily="2" charset="-122"/>
                <a:sym typeface="宋体" panose="02010600030101010101" pitchFamily="2" charset="-122"/>
              </a:rPr>
              <a:t>长流不断</a:t>
            </a:r>
            <a:endParaRPr lang="zh-CN" altLang="zh-CN" sz="4000" dirty="0">
              <a:latin typeface="华文新魏" panose="02010800040101010101" pitchFamily="2" charset="-122"/>
              <a:ea typeface="华文新魏" panose="02010800040101010101" pitchFamily="2" charset="-122"/>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checkerboard(across)">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checkerboard(across)">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500" fill="hold">
                                          <p:stCondLst>
                                            <p:cond delay="0"/>
                                          </p:stCondLst>
                                        </p:cTn>
                                        <p:tgtEl>
                                          <p:spTgt spid="13"/>
                                        </p:tgtEl>
                                        <p:attrNameLst>
                                          <p:attrName>style.visibility</p:attrName>
                                        </p:attrNameLst>
                                      </p:cBhvr>
                                      <p:to>
                                        <p:strVal val="visible"/>
                                      </p:to>
                                    </p:set>
                                    <p:animEffect transition="in" filter="box(in)">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4" presetClass="entr" presetSubtype="16" fill="hold" grpId="0" nodeType="clickEffect">
                                  <p:stCondLst>
                                    <p:cond delay="0"/>
                                  </p:stCondLst>
                                  <p:childTnLst>
                                    <p:set>
                                      <p:cBhvr>
                                        <p:cTn id="41" dur="500" fill="hold">
                                          <p:stCondLst>
                                            <p:cond delay="0"/>
                                          </p:stCondLst>
                                        </p:cTn>
                                        <p:tgtEl>
                                          <p:spTgt spid="15"/>
                                        </p:tgtEl>
                                        <p:attrNameLst>
                                          <p:attrName>style.visibility</p:attrName>
                                        </p:attrNameLst>
                                      </p:cBhvr>
                                      <p:to>
                                        <p:strVal val="visible"/>
                                      </p:to>
                                    </p:set>
                                    <p:animEffect transition="in" filter="box(in)">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4" presetClass="entr" presetSubtype="16" fill="hold" grpId="0" nodeType="clickEffect">
                                  <p:stCondLst>
                                    <p:cond delay="0"/>
                                  </p:stCondLst>
                                  <p:childTnLst>
                                    <p:set>
                                      <p:cBhvr>
                                        <p:cTn id="46" dur="500" fill="hold">
                                          <p:stCondLst>
                                            <p:cond delay="0"/>
                                          </p:stCondLst>
                                        </p:cTn>
                                        <p:tgtEl>
                                          <p:spTgt spid="14"/>
                                        </p:tgtEl>
                                        <p:attrNameLst>
                                          <p:attrName>style.visibility</p:attrName>
                                        </p:attrNameLst>
                                      </p:cBhvr>
                                      <p:to>
                                        <p:strVal val="visible"/>
                                      </p:to>
                                    </p:set>
                                    <p:animEffect transition="in" filter="box(in)">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4" presetClass="entr" presetSubtype="16" fill="hold" grpId="0" nodeType="clickEffect">
                                  <p:stCondLst>
                                    <p:cond delay="0"/>
                                  </p:stCondLst>
                                  <p:childTnLst>
                                    <p:set>
                                      <p:cBhvr>
                                        <p:cTn id="51" dur="500" fill="hold">
                                          <p:stCondLst>
                                            <p:cond delay="0"/>
                                          </p:stCondLst>
                                        </p:cTn>
                                        <p:tgtEl>
                                          <p:spTgt spid="16"/>
                                        </p:tgtEl>
                                        <p:attrNameLst>
                                          <p:attrName>style.visibility</p:attrName>
                                        </p:attrNameLst>
                                      </p:cBhvr>
                                      <p:to>
                                        <p:strVal val="visible"/>
                                      </p:to>
                                    </p:set>
                                    <p:animEffect transition="in" filter="box(in)">
                                      <p:cBhvr>
                                        <p:cTn id="52" dur="500"/>
                                        <p:tgtEl>
                                          <p:spTgt spid="1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fade">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5" grpId="0" bldLvl="0" animBg="1"/>
      <p:bldP spid="6" grpId="0"/>
      <p:bldP spid="9" grpId="0"/>
      <p:bldP spid="12" grpId="0"/>
      <p:bldP spid="13" grpId="0" animBg="1"/>
      <p:bldP spid="14" grpId="0" animBg="1"/>
      <p:bldP spid="15"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314" name="图片 8" descr="20181030105037"/>
          <p:cNvPicPr>
            <a:picLocks noChangeAspect="1"/>
          </p:cNvPicPr>
          <p:nvPr/>
        </p:nvPicPr>
        <p:blipFill>
          <a:blip r:embed="rId1"/>
          <a:stretch>
            <a:fillRect/>
          </a:stretch>
        </p:blipFill>
        <p:spPr>
          <a:xfrm>
            <a:off x="4654550" y="238125"/>
            <a:ext cx="7534275" cy="6634163"/>
          </a:xfrm>
          <a:prstGeom prst="rect">
            <a:avLst/>
          </a:prstGeom>
          <a:noFill/>
          <a:ln w="9525">
            <a:noFill/>
          </a:ln>
        </p:spPr>
      </p:pic>
      <p:pic>
        <p:nvPicPr>
          <p:cNvPr id="2" name="童谣-小河">
            <a:hlinkClick r:id="" action="ppaction://media"/>
          </p:cNvPr>
          <p:cNvPicPr/>
          <p:nvPr/>
        </p:nvPicPr>
        <p:blipFill>
          <a:blip r:embed="rId2"/>
          <a:stretch>
            <a:fillRect/>
          </a:stretch>
        </p:blipFill>
        <p:spPr>
          <a:xfrm>
            <a:off x="5299075" y="1984375"/>
            <a:ext cx="619125" cy="619125"/>
          </a:xfrm>
          <a:prstGeom prst="rect">
            <a:avLst/>
          </a:prstGeom>
          <a:noFill/>
          <a:ln w="9525">
            <a:noFill/>
          </a:ln>
        </p:spPr>
      </p:pic>
      <p:sp>
        <p:nvSpPr>
          <p:cNvPr id="3" name="矩形 2"/>
          <p:cNvSpPr/>
          <p:nvPr/>
        </p:nvSpPr>
        <p:spPr>
          <a:xfrm>
            <a:off x="3052763" y="2428875"/>
            <a:ext cx="2019300" cy="1200150"/>
          </a:xfrm>
          <a:prstGeom prst="rect">
            <a:avLst/>
          </a:prstGeom>
          <a:noFill/>
          <a:ln>
            <a:noFill/>
          </a:ln>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72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mn-lt"/>
                <a:ea typeface="+mn-ea"/>
                <a:cs typeface="+mn-cs"/>
              </a:rPr>
              <a:t>小河</a:t>
            </a:r>
            <a:endParaRPr kumimoji="0" lang="zh-CN" altLang="en-US" sz="72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8062"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
          <p:cNvGrpSpPr/>
          <p:nvPr/>
        </p:nvGrpSpPr>
        <p:grpSpPr>
          <a:xfrm>
            <a:off x="819150" y="334963"/>
            <a:ext cx="3286125" cy="1106487"/>
            <a:chOff x="2274" y="234572"/>
            <a:chExt cx="3286837" cy="1105105"/>
          </a:xfrm>
        </p:grpSpPr>
        <p:pic>
          <p:nvPicPr>
            <p:cNvPr id="40966" name="图片 2"/>
            <p:cNvPicPr>
              <a:picLocks noChangeAspect="1"/>
            </p:cNvPicPr>
            <p:nvPr/>
          </p:nvPicPr>
          <p:blipFill>
            <a:blip r:embed="rId1"/>
            <a:stretch>
              <a:fillRect/>
            </a:stretch>
          </p:blipFill>
          <p:spPr>
            <a:xfrm rot="5400000" flipH="1" flipV="1">
              <a:off x="1121270" y="-828164"/>
              <a:ext cx="1048839" cy="3286837"/>
            </a:xfrm>
            <a:prstGeom prst="rect">
              <a:avLst/>
            </a:prstGeom>
            <a:noFill/>
            <a:ln w="9525">
              <a:noFill/>
            </a:ln>
          </p:spPr>
        </p:pic>
        <p:sp>
          <p:nvSpPr>
            <p:cNvPr id="4" name="矩形 3"/>
            <p:cNvSpPr/>
            <p:nvPr/>
          </p:nvSpPr>
          <p:spPr>
            <a:xfrm>
              <a:off x="168998" y="234572"/>
              <a:ext cx="2953390" cy="922771"/>
            </a:xfrm>
            <a:prstGeom prst="rect">
              <a:avLst/>
            </a:prstGeom>
            <a:noFill/>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rPr>
                <a:t>课后小练</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隶书" panose="02010509060101010101" pitchFamily="49" charset="-122"/>
                <a:ea typeface="隶书" panose="02010509060101010101" pitchFamily="49" charset="-122"/>
                <a:cs typeface="+mn-cs"/>
              </a:endParaRPr>
            </a:p>
          </p:txBody>
        </p:sp>
      </p:grpSp>
      <p:sp>
        <p:nvSpPr>
          <p:cNvPr id="5" name="矩形 4"/>
          <p:cNvSpPr/>
          <p:nvPr/>
        </p:nvSpPr>
        <p:spPr>
          <a:xfrm>
            <a:off x="984250" y="1857375"/>
            <a:ext cx="9799638" cy="4060825"/>
          </a:xfrm>
          <a:prstGeom prst="rect">
            <a:avLst/>
          </a:prstGeom>
          <a:noFill/>
          <a:ln w="9525">
            <a:noFill/>
          </a:ln>
        </p:spPr>
        <p:txBody>
          <a:bodyPr>
            <a:spAutoFit/>
          </a:bodyPr>
          <a:p>
            <a:pPr algn="just">
              <a:lnSpc>
                <a:spcPct val="150000"/>
              </a:lnSpc>
            </a:pPr>
            <a:r>
              <a:rPr lang="en-US" altLang="zh-CN" sz="4400" dirty="0">
                <a:solidFill>
                  <a:srgbClr val="3333FF"/>
                </a:solidFill>
                <a:latin typeface="华文新魏" panose="02010800040101010101" pitchFamily="2" charset="-122"/>
                <a:ea typeface="华文新魏" panose="02010800040101010101" pitchFamily="2" charset="-122"/>
              </a:rPr>
              <a:t>1.</a:t>
            </a:r>
            <a:r>
              <a:rPr lang="zh-CN" altLang="zh-CN" sz="4400" dirty="0">
                <a:solidFill>
                  <a:srgbClr val="3333FF"/>
                </a:solidFill>
                <a:latin typeface="华文新魏" panose="02010800040101010101" pitchFamily="2" charset="-122"/>
                <a:ea typeface="华文新魏" panose="02010800040101010101" pitchFamily="2" charset="-122"/>
              </a:rPr>
              <a:t>联系寓言内容理解词语。</a:t>
            </a:r>
            <a:endParaRPr lang="zh-CN" altLang="zh-CN" sz="2800" dirty="0">
              <a:solidFill>
                <a:srgbClr val="3333FF"/>
              </a:solidFill>
              <a:latin typeface="华文新魏" panose="02010800040101010101" pitchFamily="2" charset="-122"/>
              <a:ea typeface="华文新魏" panose="02010800040101010101" pitchFamily="2" charset="-122"/>
            </a:endParaRPr>
          </a:p>
          <a:p>
            <a:pPr algn="just">
              <a:lnSpc>
                <a:spcPct val="150000"/>
              </a:lnSpc>
            </a:pPr>
            <a:endParaRPr lang="zh-CN" altLang="zh-CN" sz="2800" dirty="0">
              <a:solidFill>
                <a:srgbClr val="3333FF"/>
              </a:solidFill>
              <a:latin typeface="华文新魏" panose="02010800040101010101" pitchFamily="2" charset="-122"/>
              <a:ea typeface="华文新魏" panose="02010800040101010101" pitchFamily="2" charset="-122"/>
            </a:endParaRPr>
          </a:p>
          <a:p>
            <a:pPr algn="just">
              <a:lnSpc>
                <a:spcPct val="150000"/>
              </a:lnSpc>
            </a:pPr>
            <a:r>
              <a:rPr lang="zh-CN" altLang="zh-CN" sz="3600" dirty="0">
                <a:solidFill>
                  <a:srgbClr val="3333FF"/>
                </a:solidFill>
                <a:latin typeface="华文新魏" panose="02010800040101010101" pitchFamily="2" charset="-122"/>
                <a:ea typeface="华文新魏" panose="02010800040101010101" pitchFamily="2" charset="-122"/>
              </a:rPr>
              <a:t>不可胜数：</a:t>
            </a:r>
            <a:r>
              <a:rPr lang="zh-CN" altLang="zh-CN" sz="2800" dirty="0">
                <a:solidFill>
                  <a:srgbClr val="3333FF"/>
                </a:solidFill>
                <a:latin typeface="华文新魏" panose="02010800040101010101" pitchFamily="2" charset="-122"/>
                <a:ea typeface="华文新魏" panose="02010800040101010101" pitchFamily="2" charset="-122"/>
              </a:rPr>
              <a:t>_______________________________________</a:t>
            </a:r>
            <a:endParaRPr lang="zh-CN" altLang="zh-CN" sz="2800" dirty="0">
              <a:solidFill>
                <a:srgbClr val="3333FF"/>
              </a:solidFill>
              <a:latin typeface="华文新魏" panose="02010800040101010101" pitchFamily="2" charset="-122"/>
              <a:ea typeface="华文新魏" panose="02010800040101010101" pitchFamily="2" charset="-122"/>
            </a:endParaRPr>
          </a:p>
          <a:p>
            <a:pPr algn="just">
              <a:lnSpc>
                <a:spcPct val="150000"/>
              </a:lnSpc>
            </a:pPr>
            <a:endParaRPr lang="zh-CN" altLang="zh-CN" sz="2800" dirty="0">
              <a:solidFill>
                <a:srgbClr val="3333FF"/>
              </a:solidFill>
              <a:latin typeface="华文新魏" panose="02010800040101010101" pitchFamily="2" charset="-122"/>
              <a:ea typeface="华文新魏" panose="02010800040101010101" pitchFamily="2" charset="-122"/>
            </a:endParaRPr>
          </a:p>
          <a:p>
            <a:pPr algn="just">
              <a:lnSpc>
                <a:spcPct val="150000"/>
              </a:lnSpc>
            </a:pPr>
            <a:r>
              <a:rPr lang="zh-CN" altLang="zh-CN" sz="3600" dirty="0">
                <a:solidFill>
                  <a:srgbClr val="3333FF"/>
                </a:solidFill>
                <a:latin typeface="华文新魏" panose="02010800040101010101" pitchFamily="2" charset="-122"/>
                <a:ea typeface="华文新魏" panose="02010800040101010101" pitchFamily="2" charset="-122"/>
              </a:rPr>
              <a:t>应验：</a:t>
            </a:r>
            <a:r>
              <a:rPr lang="zh-CN" altLang="zh-CN" sz="2800" dirty="0">
                <a:solidFill>
                  <a:srgbClr val="3333FF"/>
                </a:solidFill>
                <a:latin typeface="华文新魏" panose="02010800040101010101" pitchFamily="2" charset="-122"/>
                <a:ea typeface="华文新魏" panose="02010800040101010101" pitchFamily="2" charset="-122"/>
              </a:rPr>
              <a:t>_____________________________________________</a:t>
            </a:r>
            <a:endParaRPr lang="zh-CN" altLang="zh-CN" sz="2800" dirty="0">
              <a:solidFill>
                <a:srgbClr val="3333FF"/>
              </a:solidFill>
              <a:latin typeface="华文新魏" panose="02010800040101010101" pitchFamily="2" charset="-122"/>
              <a:ea typeface="华文新魏" panose="02010800040101010101" pitchFamily="2" charset="-122"/>
            </a:endParaRPr>
          </a:p>
        </p:txBody>
      </p:sp>
      <p:sp>
        <p:nvSpPr>
          <p:cNvPr id="11" name="矩形 10"/>
          <p:cNvSpPr/>
          <p:nvPr/>
        </p:nvSpPr>
        <p:spPr>
          <a:xfrm>
            <a:off x="4103688" y="3657600"/>
            <a:ext cx="3449637" cy="582613"/>
          </a:xfrm>
          <a:prstGeom prst="rect">
            <a:avLst/>
          </a:prstGeom>
          <a:noFill/>
          <a:ln w="9525">
            <a:noFill/>
          </a:ln>
        </p:spPr>
        <p:txBody>
          <a:bodyPr wrap="none">
            <a:spAutoFit/>
          </a:bodyPr>
          <a:p>
            <a:pPr algn="ctr"/>
            <a:r>
              <a:rPr lang="zh-CN" altLang="en-US" sz="3200" b="1" dirty="0">
                <a:solidFill>
                  <a:srgbClr val="FF0000"/>
                </a:solidFill>
                <a:latin typeface="Calibri" panose="020F0502020204030204" pitchFamily="34" charset="0"/>
              </a:rPr>
              <a:t>数量多，数不过来</a:t>
            </a:r>
            <a:endParaRPr lang="zh-CN" altLang="en-US" sz="3200" b="1" dirty="0">
              <a:solidFill>
                <a:srgbClr val="FF0000"/>
              </a:solidFill>
              <a:latin typeface="Calibri" panose="020F0502020204030204" pitchFamily="34" charset="0"/>
            </a:endParaRPr>
          </a:p>
        </p:txBody>
      </p:sp>
      <p:sp>
        <p:nvSpPr>
          <p:cNvPr id="12" name="矩形 11"/>
          <p:cNvSpPr/>
          <p:nvPr/>
        </p:nvSpPr>
        <p:spPr>
          <a:xfrm>
            <a:off x="2433638" y="5105400"/>
            <a:ext cx="7940675" cy="584200"/>
          </a:xfrm>
          <a:prstGeom prst="rect">
            <a:avLst/>
          </a:prstGeom>
          <a:noFill/>
          <a:ln w="9525">
            <a:noFill/>
          </a:ln>
        </p:spPr>
        <p:txBody>
          <a:bodyPr wrap="none">
            <a:spAutoFit/>
          </a:bodyPr>
          <a:p>
            <a:pPr algn="ctr"/>
            <a:r>
              <a:rPr lang="zh-CN" altLang="en-US" sz="3200" b="1" dirty="0">
                <a:solidFill>
                  <a:srgbClr val="FF0000"/>
                </a:solidFill>
                <a:latin typeface="Calibri" panose="020F0502020204030204" pitchFamily="34" charset="0"/>
                <a:sym typeface="宋体" panose="02010600030101010101" pitchFamily="2" charset="-122"/>
              </a:rPr>
              <a:t>后来发生的事实与预先所言，所估计的相符</a:t>
            </a:r>
            <a:endParaRPr lang="zh-CN" altLang="en-US" sz="3200" b="1" dirty="0">
              <a:solidFill>
                <a:srgbClr val="FF0000"/>
              </a:solidFill>
              <a:latin typeface="Calibri" panose="020F0502020204030204" pitchFamily="34" charset="0"/>
              <a:sym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8"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8)">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1"/>
          <p:cNvSpPr txBox="1"/>
          <p:nvPr/>
        </p:nvSpPr>
        <p:spPr>
          <a:xfrm>
            <a:off x="219075" y="954088"/>
            <a:ext cx="11769725" cy="5997575"/>
          </a:xfrm>
          <a:prstGeom prst="rect">
            <a:avLst/>
          </a:prstGeom>
          <a:noFill/>
          <a:ln w="9525">
            <a:noFill/>
          </a:ln>
        </p:spPr>
        <p:txBody>
          <a:bodyPr>
            <a:spAutoFit/>
          </a:bodyPr>
          <a:p>
            <a:pPr>
              <a:lnSpc>
                <a:spcPct val="120000"/>
              </a:lnSpc>
            </a:pPr>
            <a:r>
              <a:rPr lang="en-US" altLang="zh-CN" sz="3200" b="1" dirty="0">
                <a:latin typeface="楷体" panose="02010609060101010101" pitchFamily="49" charset="-122"/>
                <a:ea typeface="楷体" panose="02010609060101010101" pitchFamily="49" charset="-122"/>
              </a:rPr>
              <a:t>    </a:t>
            </a:r>
            <a:r>
              <a:rPr lang="zh-CN" altLang="zh-CN" sz="3200" b="1" dirty="0">
                <a:latin typeface="楷体" panose="02010609060101010101" pitchFamily="49" charset="-122"/>
                <a:ea typeface="楷体" panose="02010609060101010101" pitchFamily="49" charset="-122"/>
              </a:rPr>
              <a:t>有一天，一只老山羊爬山时把腿摔坏了，请毛驴把他背回家。毛驴向他要十斤山芋做报酬，老山羊只好一瘸一拐地走了。</a:t>
            </a:r>
            <a:endParaRPr lang="zh-CN" altLang="zh-CN" sz="3200" b="1" dirty="0">
              <a:latin typeface="楷体" panose="02010609060101010101" pitchFamily="49" charset="-122"/>
              <a:ea typeface="楷体" panose="02010609060101010101" pitchFamily="49" charset="-122"/>
            </a:endParaRPr>
          </a:p>
          <a:p>
            <a:pPr>
              <a:lnSpc>
                <a:spcPct val="120000"/>
              </a:lnSpc>
            </a:pPr>
            <a:r>
              <a:rPr lang="zh-CN" altLang="zh-CN" sz="3200" b="1" dirty="0">
                <a:latin typeface="楷体" panose="02010609060101010101" pitchFamily="49" charset="-122"/>
                <a:ea typeface="楷体" panose="02010609060101010101" pitchFamily="49" charset="-122"/>
              </a:rPr>
              <a:t>　　过了一会儿，老山羊骑在牛大哥的背上缓缓走来，毛驴于是问：“牛哥，他出多少斤山芋请你背他？”</a:t>
            </a:r>
            <a:endParaRPr lang="zh-CN" altLang="zh-CN" sz="3200" b="1" dirty="0">
              <a:latin typeface="楷体" panose="02010609060101010101" pitchFamily="49" charset="-122"/>
              <a:ea typeface="楷体" panose="02010609060101010101" pitchFamily="49" charset="-122"/>
            </a:endParaRPr>
          </a:p>
          <a:p>
            <a:pPr>
              <a:lnSpc>
                <a:spcPct val="120000"/>
              </a:lnSpc>
            </a:pPr>
            <a:r>
              <a:rPr lang="zh-CN" altLang="zh-CN" sz="3200" b="1" dirty="0">
                <a:latin typeface="楷体" panose="02010609060101010101" pitchFamily="49" charset="-122"/>
                <a:ea typeface="楷体" panose="02010609060101010101" pitchFamily="49" charset="-122"/>
              </a:rPr>
              <a:t>　　“千斤。”</a:t>
            </a:r>
            <a:endParaRPr lang="zh-CN" altLang="zh-CN" sz="3200" b="1" dirty="0">
              <a:latin typeface="楷体" panose="02010609060101010101" pitchFamily="49" charset="-122"/>
              <a:ea typeface="楷体" panose="02010609060101010101" pitchFamily="49" charset="-122"/>
            </a:endParaRPr>
          </a:p>
          <a:p>
            <a:pPr>
              <a:lnSpc>
                <a:spcPct val="120000"/>
              </a:lnSpc>
            </a:pPr>
            <a:r>
              <a:rPr lang="zh-CN" altLang="zh-CN" sz="3200" b="1" dirty="0">
                <a:latin typeface="楷体" panose="02010609060101010101" pitchFamily="49" charset="-122"/>
                <a:ea typeface="楷体" panose="02010609060101010101" pitchFamily="49" charset="-122"/>
              </a:rPr>
              <a:t>　　毛驴冷笑道：“十斤山芋还不干呢？千斤！你可别做梦了！”</a:t>
            </a:r>
            <a:endParaRPr lang="zh-CN" altLang="zh-CN" sz="3200" b="1" dirty="0">
              <a:latin typeface="楷体" panose="02010609060101010101" pitchFamily="49" charset="-122"/>
              <a:ea typeface="楷体" panose="02010609060101010101" pitchFamily="49" charset="-122"/>
            </a:endParaRPr>
          </a:p>
          <a:p>
            <a:pPr>
              <a:lnSpc>
                <a:spcPct val="120000"/>
              </a:lnSpc>
            </a:pPr>
            <a:r>
              <a:rPr lang="zh-CN" altLang="zh-CN" sz="3200" b="1" dirty="0">
                <a:latin typeface="楷体" panose="02010609060101010101" pitchFamily="49" charset="-122"/>
                <a:ea typeface="楷体" panose="02010609060101010101" pitchFamily="49" charset="-122"/>
              </a:rPr>
              <a:t>　　牛大哥认真地说道：“不是我别做梦了，而是你别糊涂了！十斤算得了什么？友谊的分量才重千斤呀！”</a:t>
            </a:r>
            <a:endParaRPr lang="zh-CN" altLang="zh-CN" sz="3200" b="1" dirty="0">
              <a:latin typeface="楷体" panose="02010609060101010101" pitchFamily="49" charset="-122"/>
              <a:ea typeface="楷体" panose="02010609060101010101" pitchFamily="49" charset="-122"/>
            </a:endParaRPr>
          </a:p>
          <a:p>
            <a:pPr>
              <a:lnSpc>
                <a:spcPct val="120000"/>
              </a:lnSpc>
            </a:pPr>
            <a:r>
              <a:rPr lang="zh-CN" altLang="zh-CN" sz="3200" b="1" dirty="0">
                <a:latin typeface="楷体" panose="02010609060101010101" pitchFamily="49" charset="-122"/>
                <a:ea typeface="楷体" panose="02010609060101010101" pitchFamily="49" charset="-122"/>
              </a:rPr>
              <a:t>　　毛驴听了牛大哥的一席话，站在那扇了扇长长的耳朵，垂下头不好意思地走了。</a:t>
            </a:r>
            <a:endParaRPr lang="zh-CN" altLang="zh-CN" sz="3200" b="1" dirty="0">
              <a:latin typeface="楷体" panose="02010609060101010101" pitchFamily="49" charset="-122"/>
              <a:ea typeface="楷体" panose="02010609060101010101" pitchFamily="49" charset="-122"/>
            </a:endParaRPr>
          </a:p>
        </p:txBody>
      </p:sp>
      <p:sp>
        <p:nvSpPr>
          <p:cNvPr id="41987" name="文本框 2"/>
          <p:cNvSpPr txBox="1"/>
          <p:nvPr/>
        </p:nvSpPr>
        <p:spPr>
          <a:xfrm>
            <a:off x="390525" y="146050"/>
            <a:ext cx="4775200" cy="644525"/>
          </a:xfrm>
          <a:prstGeom prst="rect">
            <a:avLst/>
          </a:prstGeom>
          <a:noFill/>
          <a:ln w="9525">
            <a:noFill/>
          </a:ln>
        </p:spPr>
        <p:txBody>
          <a:bodyPr wrap="none">
            <a:spAutoFit/>
          </a:bodyPr>
          <a:p>
            <a:r>
              <a:rPr lang="zh-CN" altLang="en-US" sz="3600" b="1" dirty="0">
                <a:latin typeface="Calibri" panose="020F0502020204030204" pitchFamily="34" charset="0"/>
                <a:sym typeface="宋体" panose="02010600030101010101" pitchFamily="2" charset="-122"/>
              </a:rPr>
              <a:t>阅读短文，回答问题。</a:t>
            </a:r>
            <a:endParaRPr lang="zh-CN" altLang="en-US" sz="3600" b="1" dirty="0">
              <a:latin typeface="Calibri" panose="020F0502020204030204" pitchFamily="34" charset="0"/>
              <a:sym typeface="宋体" panose="02010600030101010101" pitchFamily="2" charset="-122"/>
            </a:endParaRPr>
          </a:p>
        </p:txBody>
      </p:sp>
    </p:spTree>
  </p:cSld>
  <p:clrMapOvr>
    <a:masterClrMapping/>
  </p:clrMapOvr>
  <p:transition spd="slow">
    <p:random/>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3010" name="文本框 1"/>
          <p:cNvSpPr txBox="1"/>
          <p:nvPr/>
        </p:nvSpPr>
        <p:spPr>
          <a:xfrm>
            <a:off x="1651000" y="952500"/>
            <a:ext cx="8890000" cy="4708525"/>
          </a:xfrm>
          <a:prstGeom prst="rect">
            <a:avLst/>
          </a:prstGeom>
          <a:noFill/>
          <a:ln w="9525">
            <a:noFill/>
          </a:ln>
        </p:spPr>
        <p:txBody>
          <a:bodyPr>
            <a:spAutoFit/>
          </a:bodyPr>
          <a:p>
            <a:pPr>
              <a:lnSpc>
                <a:spcPct val="150000"/>
              </a:lnSpc>
            </a:pPr>
            <a:r>
              <a:rPr lang="zh-CN" altLang="en-US" sz="4000" dirty="0">
                <a:latin typeface="华文隶书" panose="02010800040101010101" pitchFamily="2" charset="-122"/>
                <a:ea typeface="华文隶书" panose="02010800040101010101" pitchFamily="2" charset="-122"/>
              </a:rPr>
              <a:t>1．文中的“千斤”这句话是谁说的，请在（　　）里打“√”。 </a:t>
            </a:r>
            <a:endParaRPr lang="zh-CN" altLang="en-US" sz="4000" dirty="0">
              <a:latin typeface="华文隶书" panose="02010800040101010101" pitchFamily="2" charset="-122"/>
              <a:ea typeface="华文隶书" panose="0201080004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rPr>
              <a:t>（1）毛驴说的。（　　）</a:t>
            </a:r>
            <a:endParaRPr lang="zh-CN" altLang="en-US" sz="4000" dirty="0">
              <a:latin typeface="华文隶书" panose="02010800040101010101" pitchFamily="2" charset="-122"/>
              <a:ea typeface="华文隶书" panose="0201080004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rPr>
              <a:t>（2）牛大哥说的。（　　） </a:t>
            </a:r>
            <a:endParaRPr lang="zh-CN" altLang="en-US" sz="4000" dirty="0">
              <a:latin typeface="华文隶书" panose="02010800040101010101" pitchFamily="2" charset="-122"/>
              <a:ea typeface="华文隶书" panose="0201080004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rPr>
              <a:t>（3）老山羊说的。（　　） </a:t>
            </a:r>
            <a:endParaRPr lang="zh-CN" altLang="en-US" sz="4000" dirty="0">
              <a:latin typeface="华文隶书" panose="02010800040101010101" pitchFamily="2" charset="-122"/>
              <a:ea typeface="华文隶书" panose="02010800040101010101" pitchFamily="2" charset="-122"/>
            </a:endParaRPr>
          </a:p>
        </p:txBody>
      </p:sp>
      <p:sp>
        <p:nvSpPr>
          <p:cNvPr id="3" name="文本框 2"/>
          <p:cNvSpPr txBox="1"/>
          <p:nvPr/>
        </p:nvSpPr>
        <p:spPr>
          <a:xfrm>
            <a:off x="6659563" y="3706813"/>
            <a:ext cx="2540000" cy="1106487"/>
          </a:xfrm>
          <a:prstGeom prst="rect">
            <a:avLst/>
          </a:prstGeom>
          <a:noFill/>
          <a:ln w="9525">
            <a:noFill/>
          </a:ln>
        </p:spPr>
        <p:txBody>
          <a:bodyPr>
            <a:spAutoFit/>
          </a:bodyPr>
          <a:p>
            <a:r>
              <a:rPr lang="zh-CN" altLang="en-US" sz="6600" dirty="0">
                <a:solidFill>
                  <a:srgbClr val="FF0000"/>
                </a:solidFill>
                <a:latin typeface="Calibri" panose="020F0502020204030204" pitchFamily="34" charset="0"/>
              </a:rPr>
              <a:t>√</a:t>
            </a:r>
            <a:endParaRPr lang="zh-CN" altLang="en-US" sz="6600" dirty="0">
              <a:solidFill>
                <a:srgbClr val="FF00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文本框 1"/>
          <p:cNvSpPr txBox="1"/>
          <p:nvPr/>
        </p:nvSpPr>
        <p:spPr>
          <a:xfrm>
            <a:off x="1204913" y="1074738"/>
            <a:ext cx="10129837" cy="4708525"/>
          </a:xfrm>
          <a:prstGeom prst="rect">
            <a:avLst/>
          </a:prstGeom>
          <a:noFill/>
          <a:ln w="9525">
            <a:noFill/>
          </a:ln>
        </p:spPr>
        <p:txBody>
          <a:bodyPr>
            <a:spAutoFit/>
          </a:bodyPr>
          <a:p>
            <a:pPr>
              <a:lnSpc>
                <a:spcPct val="15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2．下面3个题目，哪个可以做这篇故事的题目。请你选择一个，在（　　）里打“√”。 </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（1）毛驴和老山羊（　　）</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（2）老山羊和牛大哥（　　） </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pPr>
              <a:lnSpc>
                <a:spcPct val="15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（3）毛驴和牛大哥（　　） </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p:txBody>
      </p:sp>
      <p:sp>
        <p:nvSpPr>
          <p:cNvPr id="4" name="文本框 3"/>
          <p:cNvSpPr txBox="1"/>
          <p:nvPr/>
        </p:nvSpPr>
        <p:spPr>
          <a:xfrm>
            <a:off x="6299200" y="4676775"/>
            <a:ext cx="2540000" cy="1106488"/>
          </a:xfrm>
          <a:prstGeom prst="rect">
            <a:avLst/>
          </a:prstGeom>
          <a:noFill/>
          <a:ln w="9525">
            <a:noFill/>
          </a:ln>
        </p:spPr>
        <p:txBody>
          <a:bodyPr>
            <a:spAutoFit/>
          </a:bodyPr>
          <a:p>
            <a:r>
              <a:rPr lang="zh-CN" altLang="en-US" sz="6600" dirty="0">
                <a:solidFill>
                  <a:srgbClr val="FF0000"/>
                </a:solidFill>
                <a:latin typeface="Calibri" panose="020F0502020204030204" pitchFamily="34" charset="0"/>
              </a:rPr>
              <a:t>√</a:t>
            </a:r>
            <a:endParaRPr lang="zh-CN" altLang="en-US" sz="6600" dirty="0">
              <a:solidFill>
                <a:srgbClr val="FF0000"/>
              </a:solidFill>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文本框 1"/>
          <p:cNvSpPr txBox="1"/>
          <p:nvPr/>
        </p:nvSpPr>
        <p:spPr>
          <a:xfrm>
            <a:off x="1003300" y="1073150"/>
            <a:ext cx="10260013" cy="4398963"/>
          </a:xfrm>
          <a:prstGeom prst="rect">
            <a:avLst/>
          </a:prstGeom>
          <a:noFill/>
          <a:ln w="9525">
            <a:noFill/>
          </a:ln>
        </p:spPr>
        <p:txBody>
          <a:bodyPr>
            <a:spAutoFit/>
          </a:bodyPr>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3．毛驴听了牛大哥的话后“垂下头不好意思地走了”说明了什么？ </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______________________________________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______________________________________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4．读了这篇寓言故事，你最喜欢谁？为什么？</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______________________________________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r>
              <a:rPr lang="zh-CN" altLang="en-US" sz="4000" dirty="0">
                <a:latin typeface="华文隶书" panose="02010800040101010101" pitchFamily="2" charset="-122"/>
                <a:ea typeface="华文隶书" panose="02010800040101010101" pitchFamily="2" charset="-122"/>
                <a:sym typeface="宋体" panose="02010600030101010101" pitchFamily="2" charset="-122"/>
              </a:rPr>
              <a:t>______________________________________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p:txBody>
      </p:sp>
      <p:sp>
        <p:nvSpPr>
          <p:cNvPr id="3" name="文本框 2"/>
          <p:cNvSpPr txBox="1"/>
          <p:nvPr/>
        </p:nvSpPr>
        <p:spPr>
          <a:xfrm>
            <a:off x="1354138" y="2357438"/>
            <a:ext cx="10128250" cy="1076325"/>
          </a:xfrm>
          <a:prstGeom prst="rect">
            <a:avLst/>
          </a:prstGeom>
          <a:noFill/>
          <a:ln w="9525">
            <a:noFill/>
          </a:ln>
        </p:spPr>
        <p:txBody>
          <a:bodyPr>
            <a:spAutoFit/>
          </a:bodyPr>
          <a:p>
            <a:pPr>
              <a:spcBef>
                <a:spcPts val="100"/>
              </a:spcBef>
            </a:pPr>
            <a:r>
              <a:rPr lang="zh-CN" altLang="en-US" sz="3200" dirty="0">
                <a:solidFill>
                  <a:srgbClr val="FF0000"/>
                </a:solidFill>
                <a:latin typeface="华文隶书" panose="02010800040101010101" pitchFamily="2" charset="-122"/>
                <a:ea typeface="华文隶书" panose="02010800040101010101" pitchFamily="2" charset="-122"/>
              </a:rPr>
              <a:t>说明毛驴听了牛大哥的话后，认识到牛大哥说得有道理，自己对老山羊的做法是错误的，感到很羞愧。</a:t>
            </a:r>
            <a:endParaRPr lang="zh-CN" altLang="en-US" sz="3200" dirty="0">
              <a:solidFill>
                <a:srgbClr val="FF0000"/>
              </a:solidFill>
              <a:latin typeface="华文隶书" panose="02010800040101010101" pitchFamily="2" charset="-122"/>
              <a:ea typeface="华文隶书" panose="02010800040101010101" pitchFamily="2" charset="-122"/>
            </a:endParaRPr>
          </a:p>
        </p:txBody>
      </p:sp>
      <p:sp>
        <p:nvSpPr>
          <p:cNvPr id="4" name="文本框 3"/>
          <p:cNvSpPr txBox="1"/>
          <p:nvPr/>
        </p:nvSpPr>
        <p:spPr>
          <a:xfrm>
            <a:off x="1319213" y="4197350"/>
            <a:ext cx="9558337" cy="1076325"/>
          </a:xfrm>
          <a:prstGeom prst="rect">
            <a:avLst/>
          </a:prstGeom>
          <a:noFill/>
          <a:ln w="9525">
            <a:noFill/>
          </a:ln>
        </p:spPr>
        <p:txBody>
          <a:bodyPr>
            <a:spAutoFit/>
          </a:bodyPr>
          <a:p>
            <a:pPr>
              <a:spcBef>
                <a:spcPts val="100"/>
              </a:spcBef>
            </a:pPr>
            <a:r>
              <a:rPr lang="zh-CN" altLang="en-US" sz="3200" dirty="0">
                <a:solidFill>
                  <a:srgbClr val="FF0000"/>
                </a:solidFill>
                <a:latin typeface="华文隶书" panose="02010800040101010101" pitchFamily="2" charset="-122"/>
                <a:ea typeface="华文隶书" panose="02010800040101010101" pitchFamily="2" charset="-122"/>
              </a:rPr>
              <a:t>喜欢牛大哥。因为牛大哥重情重义，将友谊看得比什么都重。</a:t>
            </a:r>
            <a:endParaRPr lang="zh-CN" altLang="en-US" sz="3200"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6082" name="文本框 1"/>
          <p:cNvSpPr txBox="1"/>
          <p:nvPr/>
        </p:nvSpPr>
        <p:spPr>
          <a:xfrm>
            <a:off x="1470025" y="1317625"/>
            <a:ext cx="8991600" cy="3784600"/>
          </a:xfrm>
          <a:prstGeom prst="rect">
            <a:avLst/>
          </a:prstGeom>
          <a:noFill/>
          <a:ln w="9525">
            <a:noFill/>
          </a:ln>
        </p:spPr>
        <p:txBody>
          <a:bodyPr>
            <a:spAutoFit/>
          </a:bodyPr>
          <a:p>
            <a:pPr>
              <a:lnSpc>
                <a:spcPct val="20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5．这篇寓言故事告诉我们：__________________________________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a:p>
            <a:pPr>
              <a:lnSpc>
                <a:spcPct val="200000"/>
              </a:lnSpc>
            </a:pPr>
            <a:r>
              <a:rPr lang="zh-CN" altLang="en-US" sz="4000" dirty="0">
                <a:latin typeface="华文隶书" panose="02010800040101010101" pitchFamily="2" charset="-122"/>
                <a:ea typeface="华文隶书" panose="02010800040101010101" pitchFamily="2" charset="-122"/>
                <a:sym typeface="宋体" panose="02010600030101010101" pitchFamily="2" charset="-122"/>
              </a:rPr>
              <a:t>__________________________________</a:t>
            </a:r>
            <a:endParaRPr lang="zh-CN" altLang="en-US" sz="4000" dirty="0">
              <a:latin typeface="华文隶书" panose="02010800040101010101" pitchFamily="2" charset="-122"/>
              <a:ea typeface="华文隶书" panose="02010800040101010101" pitchFamily="2" charset="-122"/>
              <a:sym typeface="宋体" panose="02010600030101010101" pitchFamily="2" charset="-122"/>
            </a:endParaRPr>
          </a:p>
        </p:txBody>
      </p:sp>
      <p:sp>
        <p:nvSpPr>
          <p:cNvPr id="46083" name="文本框 2"/>
          <p:cNvSpPr txBox="1"/>
          <p:nvPr/>
        </p:nvSpPr>
        <p:spPr>
          <a:xfrm>
            <a:off x="1593850" y="2481263"/>
            <a:ext cx="8867775" cy="2552700"/>
          </a:xfrm>
          <a:prstGeom prst="rect">
            <a:avLst/>
          </a:prstGeom>
          <a:noFill/>
          <a:ln w="9525">
            <a:noFill/>
          </a:ln>
        </p:spPr>
        <p:txBody>
          <a:bodyPr>
            <a:spAutoFit/>
          </a:bodyPr>
          <a:p>
            <a:pPr>
              <a:lnSpc>
                <a:spcPct val="200000"/>
              </a:lnSpc>
            </a:pPr>
            <a:r>
              <a:rPr lang="zh-CN" altLang="en-US" sz="4000" dirty="0">
                <a:solidFill>
                  <a:srgbClr val="FF0000"/>
                </a:solidFill>
                <a:latin typeface="华文隶书" panose="02010800040101010101" pitchFamily="2" charset="-122"/>
                <a:ea typeface="华文隶书" panose="02010800040101010101" pitchFamily="2" charset="-122"/>
              </a:rPr>
              <a:t>要团结友爱，互相帮助，因为真正的友谊是无价的。</a:t>
            </a:r>
            <a:endParaRPr lang="en-US" altLang="zh-CN" sz="4000" dirty="0">
              <a:solidFill>
                <a:srgbClr val="FF0000"/>
              </a:solidFill>
              <a:latin typeface="华文隶书" panose="02010800040101010101" pitchFamily="2" charset="-122"/>
              <a:ea typeface="华文隶书" panose="02010800040101010101" pitchFamily="2" charset="-122"/>
            </a:endParaRPr>
          </a:p>
        </p:txBody>
      </p:sp>
    </p:spTree>
  </p:cSld>
  <p:clrMapOvr>
    <a:masterClrMapping/>
  </p:clrMapOvr>
  <p:transition spd="slow">
    <p:random/>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 name="组合 136"/>
          <p:cNvGrpSpPr/>
          <p:nvPr/>
        </p:nvGrpSpPr>
        <p:grpSpPr>
          <a:xfrm>
            <a:off x="4213225" y="-647700"/>
            <a:ext cx="3527425" cy="3375025"/>
            <a:chOff x="9119219" y="-677906"/>
            <a:chExt cx="2387752" cy="2283679"/>
          </a:xfrm>
        </p:grpSpPr>
        <p:grpSp>
          <p:nvGrpSpPr>
            <p:cNvPr id="47108" name="组合 137"/>
            <p:cNvGrpSpPr/>
            <p:nvPr/>
          </p:nvGrpSpPr>
          <p:grpSpPr>
            <a:xfrm>
              <a:off x="9119219" y="-677906"/>
              <a:ext cx="2387752" cy="2283679"/>
              <a:chOff x="9564105" y="-488203"/>
              <a:chExt cx="1942865" cy="1858182"/>
            </a:xfrm>
          </p:grpSpPr>
          <p:sp>
            <p:nvSpPr>
              <p:cNvPr id="140" name="圆角矩形 139"/>
              <p:cNvSpPr/>
              <p:nvPr/>
            </p:nvSpPr>
            <p:spPr>
              <a:xfrm>
                <a:off x="9564105" y="608702"/>
                <a:ext cx="1942865" cy="761277"/>
              </a:xfrm>
              <a:prstGeom prst="roundRect">
                <a:avLst>
                  <a:gd name="adj" fmla="val 9069"/>
                </a:avLst>
              </a:prstGeom>
              <a:solidFill>
                <a:schemeClr val="accent5">
                  <a:lumMod val="20000"/>
                  <a:lumOff val="8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grpSp>
            <p:nvGrpSpPr>
              <p:cNvPr id="47111" name="组合 140"/>
              <p:cNvGrpSpPr/>
              <p:nvPr/>
            </p:nvGrpSpPr>
            <p:grpSpPr>
              <a:xfrm>
                <a:off x="9932705" y="-488203"/>
                <a:ext cx="131459" cy="1142939"/>
                <a:chOff x="2258684" y="-496098"/>
                <a:chExt cx="303045" cy="2634752"/>
              </a:xfrm>
            </p:grpSpPr>
            <p:pic>
              <p:nvPicPr>
                <p:cNvPr id="145" name="图片 144"/>
                <p:cNvPicPr>
                  <a:picLocks noChangeAspect="1"/>
                </p:cNvPicPr>
                <p:nvPr/>
              </p:nvPicPr>
              <p:blipFill>
                <a:blip r:embed="rId1"/>
                <a:stretch>
                  <a:fillRect/>
                </a:stretch>
              </p:blipFill>
              <p:spPr>
                <a:xfrm>
                  <a:off x="2259577" y="1780677"/>
                  <a:ext cx="302348" cy="358642"/>
                </a:xfrm>
                <a:prstGeom prst="rect">
                  <a:avLst/>
                </a:prstGeom>
                <a:effectLst>
                  <a:outerShdw blurRad="50800" dist="38100" dir="5400000" algn="t" rotWithShape="0">
                    <a:prstClr val="black">
                      <a:alpha val="40000"/>
                    </a:prstClr>
                  </a:outerShdw>
                </a:effectLst>
              </p:spPr>
            </p:pic>
            <p:cxnSp>
              <p:nvCxnSpPr>
                <p:cNvPr id="146" name="直接连接符 145"/>
                <p:cNvCxnSpPr/>
                <p:nvPr/>
              </p:nvCxnSpPr>
              <p:spPr>
                <a:xfrm>
                  <a:off x="2398657"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47112" name="组合 141"/>
              <p:cNvGrpSpPr/>
              <p:nvPr/>
            </p:nvGrpSpPr>
            <p:grpSpPr>
              <a:xfrm>
                <a:off x="11076315" y="-488203"/>
                <a:ext cx="131459" cy="1142939"/>
                <a:chOff x="2279650" y="-496098"/>
                <a:chExt cx="303045" cy="2634752"/>
              </a:xfrm>
            </p:grpSpPr>
            <p:pic>
              <p:nvPicPr>
                <p:cNvPr id="143" name="图片 142"/>
                <p:cNvPicPr>
                  <a:picLocks noChangeAspect="1"/>
                </p:cNvPicPr>
                <p:nvPr/>
              </p:nvPicPr>
              <p:blipFill>
                <a:blip r:embed="rId1"/>
                <a:stretch>
                  <a:fillRect/>
                </a:stretch>
              </p:blipFill>
              <p:spPr>
                <a:xfrm>
                  <a:off x="2278699" y="1780677"/>
                  <a:ext cx="304363" cy="358642"/>
                </a:xfrm>
                <a:prstGeom prst="rect">
                  <a:avLst/>
                </a:prstGeom>
                <a:effectLst>
                  <a:outerShdw blurRad="50800" dist="38100" dir="5400000" algn="t" rotWithShape="0">
                    <a:prstClr val="black">
                      <a:alpha val="40000"/>
                    </a:prstClr>
                  </a:outerShdw>
                </a:effectLst>
              </p:spPr>
            </p:pic>
            <p:cxnSp>
              <p:nvCxnSpPr>
                <p:cNvPr id="144" name="直接连接符 143"/>
                <p:cNvCxnSpPr/>
                <p:nvPr/>
              </p:nvCxnSpPr>
              <p:spPr>
                <a:xfrm>
                  <a:off x="2415763" y="-496098"/>
                  <a:ext cx="0" cy="2304983"/>
                </a:xfrm>
                <a:prstGeom prst="line">
                  <a:avLst/>
                </a:prstGeom>
                <a:ln w="6350">
                  <a:solidFill>
                    <a:srgbClr val="3C3B37"/>
                  </a:solidFill>
                </a:ln>
                <a:effectLst>
                  <a:outerShdw blurRad="508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sp>
          <p:nvSpPr>
            <p:cNvPr id="47109" name="TextBox 138"/>
            <p:cNvSpPr txBox="1"/>
            <p:nvPr/>
          </p:nvSpPr>
          <p:spPr>
            <a:xfrm>
              <a:off x="9250471" y="913897"/>
              <a:ext cx="2012852" cy="479044"/>
            </a:xfrm>
            <a:prstGeom prst="rect">
              <a:avLst/>
            </a:prstGeom>
            <a:noFill/>
            <a:ln w="9525">
              <a:noFill/>
            </a:ln>
          </p:spPr>
          <p:txBody>
            <a:bodyPr>
              <a:spAutoFit/>
            </a:bodyPr>
            <a:p>
              <a:pPr algn="dist"/>
              <a:r>
                <a:rPr lang="zh-CN" altLang="en-US" sz="4000" b="1" dirty="0">
                  <a:solidFill>
                    <a:srgbClr val="595959"/>
                  </a:solidFill>
                  <a:latin typeface="方正卡通简体" pitchFamily="65" charset="-122"/>
                  <a:ea typeface="方正卡通简体" pitchFamily="65" charset="-122"/>
                </a:rPr>
                <a:t>下课啦</a:t>
              </a:r>
              <a:endParaRPr lang="en-US" altLang="zh-CN" sz="4000" b="1" dirty="0">
                <a:solidFill>
                  <a:srgbClr val="595959"/>
                </a:solidFill>
                <a:latin typeface="方正卡通简体" pitchFamily="65" charset="-122"/>
                <a:ea typeface="方正卡通简体" pitchFamily="65" charset="-122"/>
              </a:endParaRPr>
            </a:p>
          </p:txBody>
        </p:sp>
      </p:grpSp>
      <p:pic>
        <p:nvPicPr>
          <p:cNvPr id="47107" name="图片 6"/>
          <p:cNvPicPr>
            <a:picLocks noChangeAspect="1"/>
          </p:cNvPicPr>
          <p:nvPr/>
        </p:nvPicPr>
        <p:blipFill>
          <a:blip r:embed="rId2"/>
          <a:stretch>
            <a:fillRect/>
          </a:stretch>
        </p:blipFill>
        <p:spPr>
          <a:xfrm>
            <a:off x="-900112" y="3621088"/>
            <a:ext cx="13092112" cy="3236912"/>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
                                          </p:val>
                                        </p:tav>
                                        <p:tav tm="100000">
                                          <p:val>
                                            <p:strVal val="#ppt_x"/>
                                          </p:val>
                                        </p:tav>
                                      </p:tavLst>
                                    </p:anim>
                                    <p:anim calcmode="lin" valueType="num">
                                      <p:cBhvr>
                                        <p:cTn id="8" dur="10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298700" y="1263650"/>
            <a:ext cx="7380288" cy="4329113"/>
          </a:xfrm>
          <a:prstGeom prst="rect">
            <a:avLst/>
          </a:prstGeom>
          <a:noFill/>
          <a:ln>
            <a:noFill/>
          </a:ln>
        </p:spPr>
        <p:txBody>
          <a:bodyPr>
            <a:spAutoFit/>
          </a:bodyPr>
          <a:lstStyle/>
          <a:p>
            <a:pPr marL="0" marR="0" lvl="0" indent="0" algn="ctr" defTabSz="914400" rtl="0" eaLnBrk="1" fontAlgn="auto" latinLnBrk="0" hangingPunct="1">
              <a:lnSpc>
                <a:spcPct val="170000"/>
              </a:lnSpc>
              <a:spcBef>
                <a:spcPct val="0"/>
              </a:spcBef>
              <a:spcAft>
                <a:spcPct val="0"/>
              </a:spcAft>
              <a:buClrTx/>
              <a:buSzTx/>
              <a:buFont typeface="Arial" panose="020B0604020202020204" pitchFamily="34" charset="0"/>
              <a:buNone/>
              <a:defRPr/>
            </a:pPr>
            <a:r>
              <a:rPr kumimoji="0" lang="zh-CN" altLang="en-US" sz="54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mn-lt"/>
                <a:ea typeface="+mn-ea"/>
                <a:cs typeface="+mn-cs"/>
              </a:rPr>
              <a:t>小池与河流之间发生了什么事呢？让我们一起到课文中找找答案吧！</a:t>
            </a:r>
            <a:endParaRPr kumimoji="0" lang="zh-CN" altLang="en-US" sz="5400" b="1" i="0" u="none" strike="noStrike" kern="1200" cap="none" spc="0" normalizeH="0" baseline="0" noProof="1">
              <a:ln>
                <a:noFill/>
              </a:ln>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Tree>
  </p:cSld>
  <p:clrMapOvr>
    <a:masterClrMapping/>
  </p:clrMapOvr>
  <p:transition spd="slow">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Rectangle 7"/>
          <p:cNvSpPr>
            <a:spLocks noChangeArrowheads="1"/>
          </p:cNvSpPr>
          <p:nvPr/>
        </p:nvSpPr>
        <p:spPr bwMode="auto">
          <a:xfrm>
            <a:off x="2235200" y="612775"/>
            <a:ext cx="9550400" cy="5630863"/>
          </a:xfrm>
          <a:prstGeom prst="rect">
            <a:avLst/>
          </a:prstGeom>
          <a:noFill/>
          <a:ln w="76200">
            <a:prstDash val="sysDash"/>
          </a:ln>
        </p:spPr>
        <p:style>
          <a:lnRef idx="2">
            <a:schemeClr val="accent6"/>
          </a:lnRef>
          <a:fillRef idx="1">
            <a:schemeClr val="lt1"/>
          </a:fillRef>
          <a:effectRef idx="0">
            <a:schemeClr val="accent6"/>
          </a:effectRef>
          <a:fontRef idx="minor">
            <a:schemeClr val="dk1"/>
          </a:fontRef>
        </p:style>
        <p:txBody>
          <a:bodyPr anchor="ctr">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en-US" sz="4800" b="0" i="0" u="none" strike="noStrike" kern="1200" cap="none" spc="0" normalizeH="0" baseline="0" noProof="1">
                <a:ln>
                  <a:noFill/>
                </a:ln>
                <a:solidFill>
                  <a:schemeClr val="dk1"/>
                </a:solidFill>
                <a:effectLst/>
                <a:uLnTx/>
                <a:uFillTx/>
                <a:latin typeface="+mn-lt"/>
                <a:ea typeface="+mn-ea"/>
                <a:cs typeface="+mn-cs"/>
              </a:rPr>
              <a:t>   </a:t>
            </a:r>
            <a:r>
              <a:rPr kumimoji="0" sz="4800" b="0" i="0" u="none" strike="noStrike" kern="1200" cap="none" spc="0" normalizeH="0" baseline="0" noProof="1">
                <a:ln>
                  <a:noFill/>
                </a:ln>
                <a:solidFill>
                  <a:schemeClr val="dk1"/>
                </a:solidFill>
                <a:effectLst/>
                <a:uLnTx/>
                <a:uFillTx/>
                <a:latin typeface="+mn-lt"/>
                <a:ea typeface="+mn-ea"/>
                <a:cs typeface="+mn-cs"/>
              </a:rPr>
              <a:t>伊万·安德烈耶维奇·克雷洛夫</a:t>
            </a:r>
            <a:r>
              <a:rPr kumimoji="0" lang="zh-CN" sz="4800" b="0" i="0" u="none" strike="noStrike" kern="1200" cap="none" spc="0" normalizeH="0" baseline="0" noProof="1">
                <a:ln>
                  <a:noFill/>
                </a:ln>
                <a:solidFill>
                  <a:schemeClr val="dk1"/>
                </a:solidFill>
                <a:effectLst/>
                <a:uLnTx/>
                <a:uFillTx/>
                <a:latin typeface="+mn-lt"/>
                <a:ea typeface="+mn-ea"/>
                <a:cs typeface="+mn-cs"/>
              </a:rPr>
              <a:t>：</a:t>
            </a:r>
            <a:r>
              <a:rPr kumimoji="0" sz="3200" b="0" i="0" u="none" strike="noStrike" kern="1200" cap="none" spc="0" normalizeH="0" baseline="0" noProof="1">
                <a:ln>
                  <a:noFill/>
                </a:ln>
                <a:solidFill>
                  <a:schemeClr val="dk1"/>
                </a:solidFill>
                <a:effectLst/>
                <a:uLnTx/>
                <a:uFillTx/>
                <a:latin typeface="+mn-lt"/>
                <a:ea typeface="+mn-ea"/>
                <a:cs typeface="+mn-cs"/>
              </a:rPr>
              <a:t>(1769年2月13日-1844年11月21日) 俄国著名的寓言作家，诗人，与伊索和拉·封丹齐名。他通过将寓言内容与现实紧密联系和自己幽默而朴实的语言风格使寓言突破了道德训诫的界限，成为了讽刺的利器。他通过寓言这一体裁将俄罗斯民间的生动朴实的语言引入俄罗斯文学，为俄罗斯文学的进一步发展奠定了基础。</a:t>
            </a:r>
            <a:endParaRPr kumimoji="0" sz="3200" b="0" i="0" u="none" strike="noStrike" kern="1200" cap="none" spc="0" normalizeH="0" baseline="0" noProof="1">
              <a:ln>
                <a:noFill/>
              </a:ln>
              <a:solidFill>
                <a:schemeClr val="dk1"/>
              </a:solidFill>
              <a:effectLst/>
              <a:uLnTx/>
              <a:uFillTx/>
              <a:latin typeface="+mn-lt"/>
              <a:ea typeface="+mn-ea"/>
              <a:cs typeface="+mn-cs"/>
            </a:endParaRPr>
          </a:p>
        </p:txBody>
      </p:sp>
      <p:pic>
        <p:nvPicPr>
          <p:cNvPr id="15363" name="图片 1"/>
          <p:cNvPicPr>
            <a:picLocks noChangeAspect="1"/>
          </p:cNvPicPr>
          <p:nvPr/>
        </p:nvPicPr>
        <p:blipFill>
          <a:blip r:embed="rId1"/>
          <a:stretch>
            <a:fillRect/>
          </a:stretch>
        </p:blipFill>
        <p:spPr>
          <a:xfrm>
            <a:off x="15875" y="41275"/>
            <a:ext cx="2295525" cy="2857500"/>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ppt_x</p:attrName>
                                        </p:attrNameLst>
                                      </p:cBhvr>
                                      <p:tavLst>
                                        <p:tav tm="0">
                                          <p:val>
                                            <p:strVal val="1+#ppt_w/2"/>
                                          </p:val>
                                        </p:tav>
                                        <p:tav tm="100000">
                                          <p:val>
                                            <p:strVal val="#ppt_x"/>
                                          </p:val>
                                        </p:tav>
                                      </p:tavLst>
                                    </p:anim>
                                    <p:anim calcmode="lin" valueType="num">
                                      <p:cBhvr>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600325" y="1711325"/>
            <a:ext cx="8513763" cy="2676525"/>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40000"/>
              </a:lnSpc>
              <a:spcBef>
                <a:spcPct val="0"/>
              </a:spcBef>
              <a:spcAft>
                <a:spcPct val="0"/>
              </a:spcAft>
              <a:buClrTx/>
              <a:buSzTx/>
              <a:buFont typeface="Arial" panose="020B0604020202020204" pitchFamily="34" charset="0"/>
              <a:buNone/>
              <a:defRPr/>
            </a:pPr>
            <a:r>
              <a:rPr kumimoji="0" lang="zh-CN"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用自己喜欢的方式自由朗读诗文，圈出新字生词，努力读准字音，读通句子，遇到读不顺的地方多读几遍。</a:t>
            </a:r>
            <a:endParaRPr kumimoji="0" lang="zh-CN" altLang="zh-CN"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pic>
        <p:nvPicPr>
          <p:cNvPr id="4" name="图片 3"/>
          <p:cNvPicPr>
            <a:picLocks noChangeAspect="1"/>
          </p:cNvPicPr>
          <p:nvPr/>
        </p:nvPicPr>
        <p:blipFill>
          <a:blip r:embed="rId1"/>
          <a:stretch>
            <a:fillRect/>
          </a:stretch>
        </p:blipFill>
        <p:spPr>
          <a:xfrm>
            <a:off x="515938" y="2682875"/>
            <a:ext cx="2413000" cy="4035425"/>
          </a:xfrm>
          <a:prstGeom prst="rect">
            <a:avLst/>
          </a:prstGeom>
          <a:noFill/>
          <a:ln w="9525">
            <a:noFill/>
          </a:ln>
        </p:spPr>
      </p:pic>
      <p:grpSp>
        <p:nvGrpSpPr>
          <p:cNvPr id="3" name="组合 6"/>
          <p:cNvGrpSpPr/>
          <p:nvPr/>
        </p:nvGrpSpPr>
        <p:grpSpPr>
          <a:xfrm>
            <a:off x="-211137" y="-185737"/>
            <a:ext cx="4210050" cy="1782762"/>
            <a:chOff x="-210534" y="-185589"/>
            <a:chExt cx="4686999" cy="1991844"/>
          </a:xfrm>
        </p:grpSpPr>
        <p:pic>
          <p:nvPicPr>
            <p:cNvPr id="16389" name="图片 5"/>
            <p:cNvPicPr>
              <a:picLocks noChangeAspect="1"/>
            </p:cNvPicPr>
            <p:nvPr/>
          </p:nvPicPr>
          <p:blipFill>
            <a:blip r:embed="rId2"/>
            <a:stretch>
              <a:fillRect/>
            </a:stretch>
          </p:blipFill>
          <p:spPr>
            <a:xfrm>
              <a:off x="-210534" y="-185589"/>
              <a:ext cx="4686999" cy="1991844"/>
            </a:xfrm>
            <a:prstGeom prst="rect">
              <a:avLst/>
            </a:prstGeom>
            <a:noFill/>
            <a:ln w="9525">
              <a:noFill/>
            </a:ln>
          </p:spPr>
        </p:pic>
        <p:sp>
          <p:nvSpPr>
            <p:cNvPr id="5" name="矩形 4"/>
            <p:cNvSpPr/>
            <p:nvPr/>
          </p:nvSpPr>
          <p:spPr>
            <a:xfrm>
              <a:off x="331718" y="333317"/>
              <a:ext cx="322033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1</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1000"/>
                                        <p:tgtEl>
                                          <p:spTgt spid="4"/>
                                        </p:tgtEl>
                                      </p:cBhvr>
                                    </p:animEffect>
                                    <p:anim calcmode="lin" valueType="num">
                                      <p:cBhvr>
                                        <p:cTn id="16" dur="1000" fill="hold"/>
                                        <p:tgtEl>
                                          <p:spTgt spid="4"/>
                                        </p:tgtEl>
                                        <p:attrNameLst>
                                          <p:attrName>ppt_x</p:attrName>
                                        </p:attrNameLst>
                                      </p:cBhvr>
                                      <p:tavLst>
                                        <p:tav tm="0">
                                          <p:val>
                                            <p:strVal val="#ppt_x"/>
                                          </p:val>
                                        </p:tav>
                                        <p:tav tm="100000">
                                          <p:val>
                                            <p:strVal val="#ppt_x"/>
                                          </p:val>
                                        </p:tav>
                                      </p:tavLst>
                                    </p:anim>
                                    <p:anim calcmode="lin" valueType="num">
                                      <p:cBhvr>
                                        <p:cTn id="17" dur="1000" fill="hold"/>
                                        <p:tgtEl>
                                          <p:spTgt spid="4"/>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98650" y="358775"/>
            <a:ext cx="8069263" cy="92075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1——</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词语大作战</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流程图: 过程 2"/>
          <p:cNvSpPr/>
          <p:nvPr/>
        </p:nvSpPr>
        <p:spPr>
          <a:xfrm>
            <a:off x="1069145" y="1645920"/>
            <a:ext cx="10142806" cy="4529796"/>
          </a:xfrm>
          <a:prstGeom prst="flowChartProcess">
            <a:avLst/>
          </a:prstGeom>
          <a:noFill/>
          <a:ln w="76200"/>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2000250" y="2260600"/>
            <a:ext cx="8280400" cy="3414713"/>
          </a:xfrm>
          <a:prstGeom prst="rect">
            <a:avLst/>
          </a:prstGeom>
          <a:noFill/>
        </p:spPr>
        <p:txBody>
          <a:bodyPr wrap="none">
            <a:spAutoFit/>
          </a:bodyPr>
          <a:lstStyle/>
          <a:p>
            <a:pPr marL="0" marR="0" lvl="0" indent="0" algn="ctr" defTabSz="914400" rtl="0" eaLnBrk="1" fontAlgn="auto" latinLnBrk="0" hangingPunct="1">
              <a:lnSpc>
                <a:spcPct val="200000"/>
              </a:lnSpc>
              <a:spcBef>
                <a:spcPct val="0"/>
              </a:spcBef>
              <a:spcAft>
                <a:spcPct val="0"/>
              </a:spcAft>
              <a:buClrTx/>
              <a:buSzTx/>
              <a:buFont typeface="Arial" panose="020B0604020202020204" pitchFamily="34" charset="0"/>
              <a:buNone/>
              <a:defRPr/>
            </a:pP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滚滚</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滔滔</a:t>
            </a: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生</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涯</a:t>
            </a: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贵</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妇</a:t>
            </a:r>
            <a:endPar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a:p>
            <a:pPr marL="0" marR="0" lvl="0" indent="0" algn="ctr" defTabSz="914400" rtl="0" eaLnBrk="1" fontAlgn="auto" latinLnBrk="0" hangingPunct="1">
              <a:lnSpc>
                <a:spcPct val="200000"/>
              </a:lnSpc>
              <a:spcBef>
                <a:spcPct val="0"/>
              </a:spcBef>
              <a:spcAft>
                <a:spcPct val="0"/>
              </a:spcAft>
              <a:buClrTx/>
              <a:buSzTx/>
              <a:buFont typeface="Arial" panose="020B0604020202020204" pitchFamily="34" charset="0"/>
              <a:buNone/>
              <a:defRPr/>
            </a:pP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忙忙</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碌碌</a:t>
            </a: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遵循</a:t>
            </a: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尊</a:t>
            </a:r>
            <a:r>
              <a:rPr kumimoji="0" lang="zh-CN"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敬  应</a:t>
            </a:r>
            <a:r>
              <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mn-lt"/>
                <a:ea typeface="+mn-ea"/>
                <a:cs typeface="+mn-cs"/>
              </a:rPr>
              <a:t>验</a:t>
            </a:r>
            <a:endParaRPr kumimoji="0" lang="zh-CN" sz="5400" b="0" i="0" u="none" strike="noStrike" kern="1200" cap="none" spc="0" normalizeH="0" baseline="0" noProof="1">
              <a:ln w="0"/>
              <a:solidFill>
                <a:srgbClr val="FF0000"/>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
        <p:nvSpPr>
          <p:cNvPr id="5" name="矩形 4"/>
          <p:cNvSpPr/>
          <p:nvPr/>
        </p:nvSpPr>
        <p:spPr>
          <a:xfrm>
            <a:off x="3786188" y="2308225"/>
            <a:ext cx="6103937" cy="768350"/>
          </a:xfrm>
          <a:prstGeom prst="rect">
            <a:avLst/>
          </a:prstGeom>
          <a:noFill/>
          <a:ln w="9525">
            <a:noFill/>
          </a:ln>
        </p:spPr>
        <p:txBody>
          <a:bodyPr wrap="none">
            <a:spAutoFit/>
          </a:bodyPr>
          <a:p>
            <a:r>
              <a:rPr lang="zh-CN" altLang="en-US" sz="4400" b="1" dirty="0">
                <a:solidFill>
                  <a:srgbClr val="FF0000"/>
                </a:solidFill>
                <a:latin typeface="宋体" panose="02010600030101010101" pitchFamily="2" charset="-122"/>
              </a:rPr>
              <a:t>tāo tāo    yá     fù </a:t>
            </a:r>
            <a:endParaRPr lang="zh-CN" altLang="en-US" sz="4400" b="1" dirty="0">
              <a:solidFill>
                <a:srgbClr val="FF0000"/>
              </a:solidFill>
              <a:latin typeface="宋体" panose="02010600030101010101" pitchFamily="2" charset="-122"/>
            </a:endParaRPr>
          </a:p>
        </p:txBody>
      </p:sp>
      <p:sp>
        <p:nvSpPr>
          <p:cNvPr id="6" name="矩形 5"/>
          <p:cNvSpPr/>
          <p:nvPr/>
        </p:nvSpPr>
        <p:spPr>
          <a:xfrm>
            <a:off x="3219450" y="3978275"/>
            <a:ext cx="7316788" cy="768350"/>
          </a:xfrm>
          <a:prstGeom prst="rect">
            <a:avLst/>
          </a:prstGeom>
          <a:noFill/>
          <a:ln w="9525">
            <a:noFill/>
          </a:ln>
        </p:spPr>
        <p:txBody>
          <a:bodyPr>
            <a:spAutoFit/>
          </a:bodyPr>
          <a:p>
            <a:r>
              <a:rPr lang="zh-CN" altLang="zh-CN" sz="4400" b="1" dirty="0">
                <a:solidFill>
                  <a:srgbClr val="FF0000"/>
                </a:solidFill>
                <a:latin typeface="宋体" panose="02010600030101010101" pitchFamily="2" charset="-122"/>
              </a:rPr>
              <a:t>lù lù zūn xún zūn     yàn </a:t>
            </a:r>
            <a:endParaRPr lang="zh-CN" altLang="zh-CN" sz="4400" b="1" dirty="0">
              <a:solidFill>
                <a:srgbClr val="FF0000"/>
              </a:solidFill>
              <a:latin typeface="宋体" panose="02010600030101010101" pitchFamily="2" charset="-122"/>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0-#ppt_w/2"/>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0-#ppt_w/2"/>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xit" presetSubtype="0" fill="hold" grpId="1" nodeType="clickEffect">
                                  <p:stCondLst>
                                    <p:cond delay="0"/>
                                  </p:stCondLst>
                                  <p:childTnLst>
                                    <p:anim calcmode="lin" valueType="num">
                                      <p:cBhvr>
                                        <p:cTn id="37" dur="1000"/>
                                        <p:tgtEl>
                                          <p:spTgt spid="5"/>
                                        </p:tgtEl>
                                        <p:attrNameLst>
                                          <p:attrName>ppt_w</p:attrName>
                                        </p:attrNameLst>
                                      </p:cBhvr>
                                      <p:tavLst>
                                        <p:tav tm="0">
                                          <p:val>
                                            <p:strVal val="ppt_w"/>
                                          </p:val>
                                        </p:tav>
                                        <p:tav tm="100000">
                                          <p:val>
                                            <p:strVal val="ppt_w*0.70"/>
                                          </p:val>
                                        </p:tav>
                                      </p:tavLst>
                                    </p:anim>
                                    <p:anim calcmode="lin" valueType="num">
                                      <p:cBhvr>
                                        <p:cTn id="38" dur="1000"/>
                                        <p:tgtEl>
                                          <p:spTgt spid="5"/>
                                        </p:tgtEl>
                                        <p:attrNameLst>
                                          <p:attrName>ppt_h</p:attrName>
                                        </p:attrNameLst>
                                      </p:cBhvr>
                                      <p:tavLst>
                                        <p:tav tm="0">
                                          <p:val>
                                            <p:strVal val="ppt_h"/>
                                          </p:val>
                                        </p:tav>
                                        <p:tav tm="100000">
                                          <p:val>
                                            <p:strVal val="ppt_h"/>
                                          </p:val>
                                        </p:tav>
                                      </p:tavLst>
                                    </p:anim>
                                    <p:animEffect transition="out" filter="fade">
                                      <p:cBhvr>
                                        <p:cTn id="39" dur="1000"/>
                                        <p:tgtEl>
                                          <p:spTgt spid="5"/>
                                        </p:tgtEl>
                                      </p:cBhvr>
                                    </p:animEffect>
                                    <p:set>
                                      <p:cBhvr>
                                        <p:cTn id="40" dur="1" fill="hold">
                                          <p:stCondLst>
                                            <p:cond delay="999"/>
                                          </p:stCondLst>
                                        </p:cTn>
                                        <p:tgtEl>
                                          <p:spTgt spid="5"/>
                                        </p:tgtEl>
                                        <p:attrNameLst>
                                          <p:attrName>style.visibility</p:attrName>
                                        </p:attrNameLst>
                                      </p:cBhvr>
                                      <p:to>
                                        <p:strVal val="hidden"/>
                                      </p:to>
                                    </p:set>
                                  </p:childTnLst>
                                </p:cTn>
                              </p:par>
                              <p:par>
                                <p:cTn id="41" presetID="55" presetClass="exit" presetSubtype="0" fill="hold" grpId="1" nodeType="withEffect">
                                  <p:stCondLst>
                                    <p:cond delay="0"/>
                                  </p:stCondLst>
                                  <p:childTnLst>
                                    <p:anim calcmode="lin" valueType="num">
                                      <p:cBhvr>
                                        <p:cTn id="42" dur="1000"/>
                                        <p:tgtEl>
                                          <p:spTgt spid="6"/>
                                        </p:tgtEl>
                                        <p:attrNameLst>
                                          <p:attrName>ppt_w</p:attrName>
                                        </p:attrNameLst>
                                      </p:cBhvr>
                                      <p:tavLst>
                                        <p:tav tm="0">
                                          <p:val>
                                            <p:strVal val="ppt_w"/>
                                          </p:val>
                                        </p:tav>
                                        <p:tav tm="100000">
                                          <p:val>
                                            <p:strVal val="ppt_w*0.70"/>
                                          </p:val>
                                        </p:tav>
                                      </p:tavLst>
                                    </p:anim>
                                    <p:anim calcmode="lin" valueType="num">
                                      <p:cBhvr>
                                        <p:cTn id="43" dur="1000"/>
                                        <p:tgtEl>
                                          <p:spTgt spid="6"/>
                                        </p:tgtEl>
                                        <p:attrNameLst>
                                          <p:attrName>ppt_h</p:attrName>
                                        </p:attrNameLst>
                                      </p:cBhvr>
                                      <p:tavLst>
                                        <p:tav tm="0">
                                          <p:val>
                                            <p:strVal val="ppt_h"/>
                                          </p:val>
                                        </p:tav>
                                        <p:tav tm="100000">
                                          <p:val>
                                            <p:strVal val="ppt_h"/>
                                          </p:val>
                                        </p:tav>
                                      </p:tavLst>
                                    </p:anim>
                                    <p:animEffect transition="out" filter="fade">
                                      <p:cBhvr>
                                        <p:cTn id="44" dur="1000"/>
                                        <p:tgtEl>
                                          <p:spTgt spid="6"/>
                                        </p:tgtEl>
                                      </p:cBhvr>
                                    </p:animEffect>
                                    <p:set>
                                      <p:cBhvr>
                                        <p:cTn id="45"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5" grpId="0"/>
      <p:bldP spid="5" grpId="1"/>
      <p:bldP spid="6" grpId="0"/>
      <p:bldP spid="6"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874838" y="358775"/>
            <a:ext cx="8116888" cy="920750"/>
          </a:xfrm>
          <a:prstGeom prst="rect">
            <a:avLst/>
          </a:prstGeom>
        </p:spPr>
        <p:style>
          <a:lnRef idx="3">
            <a:schemeClr val="lt1"/>
          </a:lnRef>
          <a:fillRef idx="1">
            <a:schemeClr val="accent4"/>
          </a:fillRef>
          <a:effectRef idx="1">
            <a:schemeClr val="accent4"/>
          </a:effectRef>
          <a:fontRef idx="minor">
            <a:schemeClr val="lt1"/>
          </a:fontRef>
        </p:style>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通关检测</a:t>
            </a:r>
            <a:r>
              <a:rPr kumimoji="0" lang="en-US" altLang="zh-CN"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2——</a:t>
            </a:r>
            <a:r>
              <a:rPr kumimoji="0" lang="zh-CN" altLang="en-US" sz="5400" b="0" i="0" u="none" strike="noStrike" kern="1200" cap="none" spc="0" normalizeH="0" baseline="0" noProof="1" smtClean="0">
                <a:ln w="0"/>
                <a:solidFill>
                  <a:schemeClr val="lt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挑战形近字</a:t>
            </a:r>
            <a:endParaRPr kumimoji="0" lang="zh-CN" altLang="en-US" sz="5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sp>
        <p:nvSpPr>
          <p:cNvPr id="3" name="流程图: 过程 2"/>
          <p:cNvSpPr/>
          <p:nvPr/>
        </p:nvSpPr>
        <p:spPr>
          <a:xfrm>
            <a:off x="1069340" y="1645920"/>
            <a:ext cx="10142855" cy="4723765"/>
          </a:xfrm>
          <a:prstGeom prst="flowChartProcess">
            <a:avLst/>
          </a:prstGeom>
          <a:noFill/>
          <a:ln w="76200"/>
          <a:scene3d>
            <a:camera prst="orthographicFront"/>
            <a:lightRig rig="threePt" dir="t"/>
          </a:scene3d>
          <a:sp3d>
            <a:bevelT prst="relaxedInse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4" name="矩形 3"/>
          <p:cNvSpPr/>
          <p:nvPr/>
        </p:nvSpPr>
        <p:spPr>
          <a:xfrm>
            <a:off x="1520825" y="1935163"/>
            <a:ext cx="9761538" cy="4154488"/>
          </a:xfrm>
          <a:prstGeom prst="rect">
            <a:avLst/>
          </a:prstGeom>
          <a:noFill/>
        </p:spPr>
        <p:txBody>
          <a:bodyPr wrap="none">
            <a:spAutoFit/>
          </a:bodyPr>
          <a:lstStyle/>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滔（         ）   崖（           ）  尊</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 </a:t>
            </a:r>
            <a:endParaRPr kumimoji="0" lang="en-US" altLang="zh-CN"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rPr>
              <a:t>稻（         ）   涯（           ）  遵</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endPar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sym typeface="+mn-ea"/>
              </a:rPr>
              <a:t>妇（         ）   碌（           ）  验</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sym typeface="+mn-ea"/>
              </a:rPr>
              <a:t>（         ） </a:t>
            </a:r>
            <a:endParaRPr kumimoji="0" lang="en-US" altLang="zh-CN"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a:p>
            <a:pPr marL="0" marR="0" lvl="0" indent="0" algn="l"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1" smtClean="0">
                <a:ln w="0"/>
                <a:solidFill>
                  <a:schemeClr val="tx1"/>
                </a:solidFill>
                <a:effectLst>
                  <a:outerShdw blurRad="38100" dist="19050" dir="2700000" algn="tl" rotWithShape="0">
                    <a:schemeClr val="dk1">
                      <a:alpha val="40000"/>
                    </a:schemeClr>
                  </a:outerShdw>
                </a:effectLst>
                <a:uLnTx/>
                <a:uFillTx/>
                <a:latin typeface="+mn-lt"/>
                <a:ea typeface="+mn-ea"/>
                <a:cs typeface="+mn-cs"/>
                <a:sym typeface="+mn-ea"/>
              </a:rPr>
              <a:t>扫（         ）   绿（           ）  检</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sym typeface="+mn-ea"/>
              </a:rPr>
              <a:t>（         ） </a:t>
            </a:r>
            <a:r>
              <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mn-lt"/>
                <a:ea typeface="+mn-ea"/>
                <a:cs typeface="+mn-cs"/>
              </a:rPr>
              <a:t> </a:t>
            </a:r>
            <a:endParaRPr kumimoji="0" lang="zh-CN" altLang="en-US" sz="4400" b="0" i="0" u="none" strike="noStrike" kern="1200" cap="none" spc="0" normalizeH="0" baseline="0" noProof="1">
              <a:ln w="0"/>
              <a:solidFill>
                <a:schemeClr val="tx1"/>
              </a:solidFill>
              <a:effectLst>
                <a:outerShdw blurRad="38100" dist="19050" dir="2700000" algn="tl" rotWithShape="0">
                  <a:schemeClr val="dk1">
                    <a:alpha val="40000"/>
                  </a:schemeClr>
                </a:outerShdw>
              </a:effectLst>
              <a:uLnTx/>
              <a:uFillTx/>
              <a:latin typeface="Calibri" panose="020F0502020204030204" pitchFamily="34" charset="0"/>
              <a:ea typeface="宋体" panose="02010600030101010101" pitchFamily="2" charset="-122"/>
              <a:cs typeface="+mn-cs"/>
            </a:endParaRPr>
          </a:p>
        </p:txBody>
      </p:sp>
      <p:sp>
        <p:nvSpPr>
          <p:cNvPr id="10" name="矩形 9"/>
          <p:cNvSpPr/>
          <p:nvPr/>
        </p:nvSpPr>
        <p:spPr>
          <a:xfrm>
            <a:off x="2611438" y="3197225"/>
            <a:ext cx="1427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水稻</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1" name="矩形 10"/>
          <p:cNvSpPr/>
          <p:nvPr/>
        </p:nvSpPr>
        <p:spPr>
          <a:xfrm>
            <a:off x="2641600" y="2224088"/>
            <a:ext cx="1300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滔滔</a:t>
            </a:r>
            <a:endParaRPr lang="zh-CN" altLang="en-US" sz="4400" dirty="0">
              <a:solidFill>
                <a:srgbClr val="FF0000"/>
              </a:solidFill>
              <a:latin typeface="Calibri" panose="020F0502020204030204" pitchFamily="34" charset="0"/>
            </a:endParaRPr>
          </a:p>
        </p:txBody>
      </p:sp>
      <p:sp>
        <p:nvSpPr>
          <p:cNvPr id="12" name="矩形 11"/>
          <p:cNvSpPr/>
          <p:nvPr/>
        </p:nvSpPr>
        <p:spPr>
          <a:xfrm>
            <a:off x="5954713" y="2205038"/>
            <a:ext cx="1300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悬崖</a:t>
            </a:r>
            <a:endParaRPr lang="zh-CN" altLang="en-US" sz="4400" dirty="0">
              <a:solidFill>
                <a:srgbClr val="FF0000"/>
              </a:solidFill>
              <a:latin typeface="Calibri" panose="020F0502020204030204" pitchFamily="34" charset="0"/>
            </a:endParaRPr>
          </a:p>
        </p:txBody>
      </p:sp>
      <p:sp>
        <p:nvSpPr>
          <p:cNvPr id="13" name="矩形 12"/>
          <p:cNvSpPr/>
          <p:nvPr/>
        </p:nvSpPr>
        <p:spPr>
          <a:xfrm>
            <a:off x="5954713" y="3214688"/>
            <a:ext cx="1427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生涯</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4" name="矩形 13"/>
          <p:cNvSpPr/>
          <p:nvPr/>
        </p:nvSpPr>
        <p:spPr>
          <a:xfrm>
            <a:off x="9182100" y="2206625"/>
            <a:ext cx="1427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尊敬</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5" name="矩形 14"/>
          <p:cNvSpPr/>
          <p:nvPr/>
        </p:nvSpPr>
        <p:spPr>
          <a:xfrm>
            <a:off x="9182100" y="3162300"/>
            <a:ext cx="1427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遵守</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9" name="矩形 8"/>
          <p:cNvSpPr/>
          <p:nvPr/>
        </p:nvSpPr>
        <p:spPr>
          <a:xfrm>
            <a:off x="2611438" y="5275263"/>
            <a:ext cx="1427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打扫</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6" name="矩形 15"/>
          <p:cNvSpPr/>
          <p:nvPr/>
        </p:nvSpPr>
        <p:spPr>
          <a:xfrm>
            <a:off x="2641600" y="4237038"/>
            <a:ext cx="1300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妇女</a:t>
            </a:r>
            <a:endParaRPr lang="zh-CN" altLang="en-US" sz="4400" dirty="0">
              <a:solidFill>
                <a:srgbClr val="FF0000"/>
              </a:solidFill>
              <a:latin typeface="Calibri" panose="020F0502020204030204" pitchFamily="34" charset="0"/>
            </a:endParaRPr>
          </a:p>
        </p:txBody>
      </p:sp>
      <p:sp>
        <p:nvSpPr>
          <p:cNvPr id="17" name="矩形 16"/>
          <p:cNvSpPr/>
          <p:nvPr/>
        </p:nvSpPr>
        <p:spPr>
          <a:xfrm>
            <a:off x="5954713" y="4283075"/>
            <a:ext cx="1300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忙碌</a:t>
            </a:r>
            <a:endParaRPr lang="zh-CN" altLang="en-US" sz="4400" dirty="0">
              <a:solidFill>
                <a:srgbClr val="FF0000"/>
              </a:solidFill>
              <a:latin typeface="Calibri" panose="020F0502020204030204" pitchFamily="34" charset="0"/>
            </a:endParaRPr>
          </a:p>
        </p:txBody>
      </p:sp>
      <p:sp>
        <p:nvSpPr>
          <p:cNvPr id="18" name="矩形 17"/>
          <p:cNvSpPr/>
          <p:nvPr/>
        </p:nvSpPr>
        <p:spPr>
          <a:xfrm>
            <a:off x="5954713" y="5291138"/>
            <a:ext cx="1427162"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绿色</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19" name="矩形 18"/>
          <p:cNvSpPr/>
          <p:nvPr/>
        </p:nvSpPr>
        <p:spPr>
          <a:xfrm>
            <a:off x="9182100" y="4283075"/>
            <a:ext cx="1427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验收</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
        <p:nvSpPr>
          <p:cNvPr id="20" name="矩形 19"/>
          <p:cNvSpPr/>
          <p:nvPr/>
        </p:nvSpPr>
        <p:spPr>
          <a:xfrm>
            <a:off x="9182100" y="5286375"/>
            <a:ext cx="1427163" cy="768350"/>
          </a:xfrm>
          <a:prstGeom prst="rect">
            <a:avLst/>
          </a:prstGeom>
          <a:noFill/>
          <a:ln w="9525">
            <a:noFill/>
          </a:ln>
        </p:spPr>
        <p:txBody>
          <a:bodyPr wrap="none">
            <a:spAutoFit/>
          </a:bodyPr>
          <a:p>
            <a:r>
              <a:rPr lang="zh-CN" altLang="en-US" sz="4400" dirty="0">
                <a:solidFill>
                  <a:srgbClr val="FF0000"/>
                </a:solidFill>
                <a:latin typeface="Calibri" panose="020F0502020204030204" pitchFamily="34" charset="0"/>
              </a:rPr>
              <a:t>检查</a:t>
            </a:r>
            <a:r>
              <a:rPr lang="en-US" altLang="zh-CN" sz="4400" dirty="0">
                <a:solidFill>
                  <a:srgbClr val="FF0000"/>
                </a:solidFill>
                <a:latin typeface="Calibri" panose="020F0502020204030204" pitchFamily="34" charset="0"/>
              </a:rPr>
              <a:t> </a:t>
            </a:r>
            <a:endParaRPr lang="zh-CN" altLang="en-US" sz="4400" dirty="0">
              <a:latin typeface="Calibri" panose="020F0502020204030204" pitchFamily="34" charset="0"/>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ppt_w</p:attrName>
                                        </p:attrNameLst>
                                      </p:cBhvr>
                                      <p:tavLst>
                                        <p:tav tm="0" fmla="#ppt_w*sin(2.5*pi*$)">
                                          <p:val>
                                            <p:fltVal val="0.000000"/>
                                          </p:val>
                                        </p:tav>
                                        <p:tav tm="100000">
                                          <p:val>
                                            <p:fltVal val="1.000000"/>
                                          </p:val>
                                        </p:tav>
                                      </p:tavLst>
                                    </p:anim>
                                    <p:anim calcmode="lin" valueType="num">
                                      <p:cBhvr>
                                        <p:cTn id="9" dur="75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500"/>
                                        <p:tgtEl>
                                          <p:spTgt spid="1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500"/>
                                        <p:tgtEl>
                                          <p:spTgt spid="18"/>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500"/>
                                        <p:tgtEl>
                                          <p:spTgt spid="19"/>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p:bldP spid="10" grpId="0"/>
      <p:bldP spid="11" grpId="0"/>
      <p:bldP spid="12" grpId="0"/>
      <p:bldP spid="13" grpId="0"/>
      <p:bldP spid="14" grpId="0"/>
      <p:bldP spid="15" grpId="0"/>
      <p:bldP spid="9" grpId="0"/>
      <p:bldP spid="16" grpId="0"/>
      <p:bldP spid="17" grpId="0"/>
      <p:bldP spid="18" grpId="0"/>
      <p:bldP spid="19"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017838" y="2052638"/>
            <a:ext cx="8513763" cy="4092575"/>
          </a:xfrm>
          <a:prstGeom prst="rect">
            <a:avLst/>
          </a:prstGeom>
          <a:ln w="76200">
            <a:solidFill>
              <a:schemeClr val="tx1"/>
            </a:solidFill>
            <a:prstDash val="sysDot"/>
          </a:ln>
        </p:spPr>
        <p:txBody>
          <a:bodyPr>
            <a:spAutoFit/>
          </a:bodyPr>
          <a:lstStyle/>
          <a:p>
            <a: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默读课文：</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1.</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标</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出小节序号，想想每个小节讲的是什么？</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a:p>
            <a:pPr marL="0" marR="0" lvl="0" indent="0" algn="l" defTabSz="914400" rtl="0" eaLnBrk="1" fontAlgn="auto" latinLnBrk="0" hangingPunct="1">
              <a:lnSpc>
                <a:spcPct val="130000"/>
              </a:lnSpc>
              <a:spcBef>
                <a:spcPct val="0"/>
              </a:spcBef>
              <a:spcAft>
                <a:spcPct val="0"/>
              </a:spcAft>
              <a:buClrTx/>
              <a:buSzTx/>
              <a:buFont typeface="Arial" panose="020B0604020202020204" pitchFamily="34" charset="0"/>
              <a:buNone/>
              <a:defRPr/>
            </a:pPr>
            <a:r>
              <a:rPr kumimoji="0" lang="en-US" altLang="zh-CN"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2.</a:t>
            </a:r>
            <a:r>
              <a:rPr kumimoji="0" lang="zh-CN" altLang="en-US" sz="4000" b="0" i="0" u="none" strike="noStrike" kern="1200" cap="none" spc="0" normalizeH="0" baseline="0" noProof="1" smtClean="0">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诗文要告诉我们什么道理呢？请从文中找出相关语句，用横线画出来</a:t>
            </a:r>
            <a:r>
              <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rPr>
              <a:t>。</a:t>
            </a:r>
            <a:endParaRPr kumimoji="0" lang="zh-CN" altLang="en-US" sz="4000" b="0" i="0" u="none" strike="noStrike" kern="1200" cap="none" spc="0" normalizeH="0" baseline="0" noProof="1">
              <a:ln>
                <a:noFill/>
              </a:ln>
              <a:solidFill>
                <a:schemeClr val="accent6">
                  <a:lumMod val="50000"/>
                </a:schemeClr>
              </a:solidFill>
              <a:effectLst/>
              <a:uLnTx/>
              <a:uFillTx/>
              <a:latin typeface="隶书" panose="02010509060101010101" pitchFamily="49" charset="-122"/>
              <a:ea typeface="隶书" panose="02010509060101010101" pitchFamily="49" charset="-122"/>
              <a:cs typeface="+mn-cs"/>
            </a:endParaRPr>
          </a:p>
        </p:txBody>
      </p:sp>
      <p:grpSp>
        <p:nvGrpSpPr>
          <p:cNvPr id="3" name="组合 6"/>
          <p:cNvGrpSpPr/>
          <p:nvPr/>
        </p:nvGrpSpPr>
        <p:grpSpPr>
          <a:xfrm>
            <a:off x="352425" y="128588"/>
            <a:ext cx="4208463" cy="1782762"/>
            <a:chOff x="-210534" y="-185589"/>
            <a:chExt cx="4686999" cy="1991844"/>
          </a:xfrm>
        </p:grpSpPr>
        <p:pic>
          <p:nvPicPr>
            <p:cNvPr id="19461" name="图片 5"/>
            <p:cNvPicPr>
              <a:picLocks noChangeAspect="1"/>
            </p:cNvPicPr>
            <p:nvPr/>
          </p:nvPicPr>
          <p:blipFill>
            <a:blip r:embed="rId1"/>
            <a:stretch>
              <a:fillRect/>
            </a:stretch>
          </p:blipFill>
          <p:spPr>
            <a:xfrm>
              <a:off x="-210534" y="-185589"/>
              <a:ext cx="4686999" cy="1991844"/>
            </a:xfrm>
            <a:prstGeom prst="rect">
              <a:avLst/>
            </a:prstGeom>
            <a:noFill/>
            <a:ln w="9525">
              <a:noFill/>
            </a:ln>
          </p:spPr>
        </p:pic>
        <p:sp>
          <p:nvSpPr>
            <p:cNvPr id="5" name="矩形 4"/>
            <p:cNvSpPr/>
            <p:nvPr/>
          </p:nvSpPr>
          <p:spPr>
            <a:xfrm>
              <a:off x="349692" y="346004"/>
              <a:ext cx="3336355" cy="928657"/>
            </a:xfrm>
            <a:prstGeom prst="rect">
              <a:avLst/>
            </a:prstGeom>
            <a:noFill/>
            <a:effectLst>
              <a:glow rad="63500">
                <a:schemeClr val="accent1">
                  <a:satMod val="175000"/>
                  <a:alpha val="40000"/>
                </a:schemeClr>
              </a:glow>
            </a:effectLst>
            <a:scene3d>
              <a:camera prst="orthographicFront"/>
              <a:lightRig rig="threePt" dir="t"/>
            </a:scene3d>
            <a:sp3d>
              <a:bevelT prst="angle"/>
            </a:sp3d>
          </p:spPr>
          <p:txBody>
            <a:bodyPr wrap="none">
              <a:spAutoFit/>
            </a:body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学习提示</a:t>
              </a:r>
              <a:r>
                <a:rPr kumimoji="0" lang="en-US" altLang="zh-CN" sz="4800" b="0" i="0" u="none" strike="noStrike" kern="1200" cap="none" spc="0" normalizeH="0" baseline="0" noProof="1" smtClean="0">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rPr>
                <a:t>2</a:t>
              </a:r>
              <a:endParaRPr kumimoji="0" lang="zh-CN" altLang="en-US" sz="4800" b="0" i="0" u="none" strike="noStrike" kern="1200" cap="none" spc="0" normalizeH="0" baseline="0" noProof="1">
                <a:ln w="0"/>
                <a:solidFill>
                  <a:schemeClr val="accent6">
                    <a:lumMod val="50000"/>
                  </a:schemeClr>
                </a:solidFill>
                <a:effectLst>
                  <a:outerShdw blurRad="38100" dist="19050" dir="2700000" algn="tl" rotWithShape="0">
                    <a:schemeClr val="dk1">
                      <a:alpha val="40000"/>
                    </a:schemeClr>
                  </a:outerShdw>
                </a:effectLst>
                <a:uLnTx/>
                <a:uFillTx/>
                <a:latin typeface="华文新魏" panose="02010800040101010101" pitchFamily="2" charset="-122"/>
                <a:ea typeface="华文新魏" panose="02010800040101010101" pitchFamily="2" charset="-122"/>
                <a:cs typeface="+mn-cs"/>
              </a:endParaRPr>
            </a:p>
          </p:txBody>
        </p:sp>
      </p:grpSp>
      <p:pic>
        <p:nvPicPr>
          <p:cNvPr id="19460" name="图片 2"/>
          <p:cNvPicPr>
            <a:picLocks noChangeAspect="1"/>
          </p:cNvPicPr>
          <p:nvPr/>
        </p:nvPicPr>
        <p:blipFill>
          <a:blip r:embed="rId2"/>
          <a:stretch>
            <a:fillRect/>
          </a:stretch>
        </p:blipFill>
        <p:spPr>
          <a:xfrm>
            <a:off x="95250" y="2301875"/>
            <a:ext cx="3171825" cy="4398963"/>
          </a:xfrm>
          <a:prstGeom prst="rect">
            <a:avLst/>
          </a:prstGeom>
          <a:noFill/>
          <a:ln w="9525">
            <a:noFill/>
          </a:ln>
        </p:spPr>
      </p:pic>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 calcmode="lin" valueType="num">
                                      <p:cBhvr>
                                        <p:cTn id="9" dur="500" fill="hold"/>
                                        <p:tgtEl>
                                          <p:spTgt spid="3"/>
                                        </p:tgtEl>
                                        <p:attrNameLst>
                                          <p:attrName>style.rotation</p:attrName>
                                        </p:attrNameLst>
                                      </p:cBhvr>
                                      <p:tavLst>
                                        <p:tav tm="0">
                                          <p:val>
                                            <p:fltVal val="360.000000"/>
                                          </p:val>
                                        </p:tav>
                                        <p:tav tm="100000">
                                          <p:val>
                                            <p:fltVal val="0.00000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www.youyi100.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2836</Words>
  <Application>WPS 演示</Application>
  <PresentationFormat>自定义</PresentationFormat>
  <Paragraphs>286</Paragraphs>
  <Slides>37</Slides>
  <Notes>3</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37</vt:i4>
      </vt:variant>
    </vt:vector>
  </HeadingPairs>
  <TitlesOfParts>
    <vt:vector size="59" baseType="lpstr">
      <vt:lpstr>Arial</vt:lpstr>
      <vt:lpstr>宋体</vt:lpstr>
      <vt:lpstr>Wingdings</vt:lpstr>
      <vt:lpstr>Calibri</vt:lpstr>
      <vt:lpstr>Calibri Light</vt:lpstr>
      <vt:lpstr>华文行楷</vt:lpstr>
      <vt:lpstr>方正小标宋简体</vt:lpstr>
      <vt:lpstr>Arial Unicode MS</vt:lpstr>
      <vt:lpstr>隶书</vt:lpstr>
      <vt:lpstr>华文新魏</vt:lpstr>
      <vt:lpstr>微软雅黑</vt:lpstr>
      <vt:lpstr>华文楷体</vt:lpstr>
      <vt:lpstr>楷体</vt:lpstr>
      <vt:lpstr>Times New Roman</vt:lpstr>
      <vt:lpstr>华文隶书</vt:lpstr>
      <vt:lpstr>方正卡通简体</vt:lpstr>
      <vt:lpstr>Cambria</vt:lpstr>
      <vt:lpstr>黑体</vt:lpstr>
      <vt:lpstr>Arial</vt:lpstr>
      <vt:lpstr>等线</vt:lpstr>
      <vt:lpstr>www.youyi100.com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Users</dc:creator>
  <cp:lastModifiedBy>上帝掷骰子吗</cp:lastModifiedBy>
  <cp:revision>69</cp:revision>
  <dcterms:created xsi:type="dcterms:W3CDTF">2018-07-30T01:54:00Z</dcterms:created>
  <dcterms:modified xsi:type="dcterms:W3CDTF">2023-11-13T12:51:46Z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2B63489E772E4EDCA7842E0910F5406D_13</vt:lpwstr>
  </property>
</Properties>
</file>