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0"/>
  </p:notesMasterIdLst>
  <p:handoutMasterIdLst>
    <p:handoutMasterId r:id="rId25"/>
  </p:handoutMasterIdLst>
  <p:sldIdLst>
    <p:sldId id="333" r:id="rId4"/>
    <p:sldId id="305" r:id="rId5"/>
    <p:sldId id="334" r:id="rId6"/>
    <p:sldId id="335" r:id="rId7"/>
    <p:sldId id="301" r:id="rId8"/>
    <p:sldId id="348" r:id="rId9"/>
    <p:sldId id="336" r:id="rId11"/>
    <p:sldId id="337" r:id="rId12"/>
    <p:sldId id="338" r:id="rId13"/>
    <p:sldId id="307" r:id="rId14"/>
    <p:sldId id="347" r:id="rId15"/>
    <p:sldId id="341" r:id="rId16"/>
    <p:sldId id="342" r:id="rId17"/>
    <p:sldId id="343" r:id="rId18"/>
    <p:sldId id="344" r:id="rId19"/>
    <p:sldId id="345" r:id="rId20"/>
    <p:sldId id="346" r:id="rId21"/>
    <p:sldId id="331" r:id="rId22"/>
    <p:sldId id="304" r:id="rId23"/>
    <p:sldId id="362" r:id="rId24"/>
  </p:sldIdLst>
  <p:sldSz cx="9144000" cy="5143500"/>
  <p:notesSz cx="6858000" cy="9144000"/>
  <p:custDataLst>
    <p:tags r:id="rId29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342900" indent="11430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685800" indent="22860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028700" indent="34290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371600" indent="45720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9" autoAdjust="0"/>
    <p:restoredTop sz="95652" autoAdjust="0"/>
  </p:normalViewPr>
  <p:slideViewPr>
    <p:cSldViewPr>
      <p:cViewPr varScale="1">
        <p:scale>
          <a:sx n="132" d="100"/>
          <a:sy n="132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0" hangingPunct="0"/>
            <a:fld id="{BCD310C4-3288-46DD-B73A-74683FC0FE00}" type="datetime1">
              <a:rPr lang="zh-CN" altLang="en-US" sz="1200"/>
            </a:fld>
            <a:endParaRPr lang="zh-CN" altLang="en-US" sz="1200"/>
          </a:p>
        </p:txBody>
      </p:sp>
      <p:sp>
        <p:nvSpPr>
          <p:cNvPr id="7172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3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0" hangingPunct="0"/>
            <a:fld id="{CCD52911-30D8-4911-AF6B-C82B8432F9C1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819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342900" lvl="1" indent="0" defTabSz="914400"/>
            <a:r>
              <a:t>第二级</a:t>
            </a:r>
          </a:p>
          <a:p>
            <a:pPr marL="685800" lvl="2" indent="0" defTabSz="914400"/>
            <a:r>
              <a:t>第三级</a:t>
            </a:r>
          </a:p>
          <a:p>
            <a:pPr marL="1028700" lvl="3" indent="0" defTabSz="914400"/>
            <a:r>
              <a:t>第四级</a:t>
            </a:r>
          </a:p>
          <a:p>
            <a:pPr marL="1371600" lvl="4" indent="0" defTabSz="914400"/>
            <a:r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hdr" sz="quarter" idx="19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dt" idx="29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endParaRPr lang="zh-CN" altLang="en-US" sz="120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BD8A941-0C14-41D0-BE90-C36CA45B09BC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15363" name="Rectangle 3"/>
          <p:cNvSpPr>
            <a:spLocks noGrp="1"/>
          </p:cNvSpPr>
          <p:nvPr>
            <p:ph type="body" idx="4294967295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  <p:sp>
        <p:nvSpPr>
          <p:cNvPr id="15364" name="页脚占位符 1"/>
          <p:cNvSpPr txBox="1">
            <a:spLocks noGrp="1"/>
          </p:cNvSpPr>
          <p:nvPr>
            <p:ph type="ft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页眉占位符 2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113" y="-17462"/>
            <a:ext cx="6084887" cy="5138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0"/>
            <a:ext cx="9144000" cy="5137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2412" cy="5149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2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0" y="-393700"/>
            <a:ext cx="9150350" cy="4318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076" name="图片 3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18050"/>
            <a:ext cx="9153525" cy="4302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077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0" y="3016250"/>
            <a:ext cx="1916113" cy="1917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8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6575" y="-393700"/>
            <a:ext cx="2273300" cy="2273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76575"/>
            <a:ext cx="2792413" cy="2066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9" name="矩形 3"/>
          <p:cNvSpPr/>
          <p:nvPr/>
        </p:nvSpPr>
        <p:spPr>
          <a:xfrm>
            <a:off x="755650" y="627063"/>
            <a:ext cx="7507288" cy="3884613"/>
          </a:xfrm>
          <a:prstGeom prst="rect">
            <a:avLst/>
          </a:prstGeom>
          <a:noFill/>
          <a:ln w="111125">
            <a:solidFill>
              <a:srgbClr val="BA624A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4100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5313" y="-11112"/>
            <a:ext cx="2197100" cy="1784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2412" cy="5149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4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audio" Target="NULL" TargetMode="Externa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tags" Target="../tags/tag2.xml"/><Relationship Id="rId4" Type="http://schemas.microsoft.com/office/2007/relationships/media" Target="file:///C:\Users\Administrator\Desktop\6&#19978;\6&#19978;&#35821;&#25991;&#35838;&#20214;&#31532;1&#22871;&#12304;&#26377;&#37197;&#22871;&#25945;&#26696;&#12305;&#29366;&#20803;\&#31532;&#19971;&#21333;&#20803;\24%20&#20140;&#21095;&#36259;&#35848;%20&#12304;&#25945;&#26696;&#21305;&#37197;&#29256;&#12305;&#25512;&#33616;&#10084;\&#20140;&#21095;.mp4" TargetMode="External"/><Relationship Id="rId3" Type="http://schemas.openxmlformats.org/officeDocument/2006/relationships/video" Target="file:///C:\Users\Administrator\Desktop\6&#19978;\6&#19978;&#35821;&#25991;&#35838;&#20214;&#31532;1&#22871;&#12304;&#26377;&#37197;&#22871;&#25945;&#26696;&#12305;&#29366;&#20803;\&#31532;&#19971;&#21333;&#20803;\24%20&#20140;&#21095;&#36259;&#35848;%20&#12304;&#25945;&#26696;&#21305;&#37197;&#29256;&#12305;&#25512;&#33616;&#10084;\&#20140;&#21095;.mp4" TargetMode="External"/><Relationship Id="rId2" Type="http://schemas.openxmlformats.org/officeDocument/2006/relationships/image" Target="../media/image26.GIF"/><Relationship Id="rId1" Type="http://schemas.openxmlformats.org/officeDocument/2006/relationships/hyperlink" Target="&#26234;&#21462;&#23041;&#34382;&#23665;&#183;&#25171;&#34382;&#19978;&#23665;.mp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GIF"/><Relationship Id="rId2" Type="http://schemas.openxmlformats.org/officeDocument/2006/relationships/image" Target="../media/image37.png"/><Relationship Id="rId1" Type="http://schemas.openxmlformats.org/officeDocument/2006/relationships/hyperlink" Target="&#20140;&#21095;&#25171;&#26007;&#29255;&#27573;&#35270;&#39057;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tags" Target="../tags/tag1.xml"/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hyperlink" Target="&#26234;&#21462;&#23041;&#34382;&#23665;&#183;&#25171;&#34382;&#19978;&#23665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338" y="1074738"/>
            <a:ext cx="2868612" cy="1951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9218" name="图片 4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1074738"/>
            <a:ext cx="2874963" cy="1951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9219" name="图片 8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0" y="1074738"/>
            <a:ext cx="2935288" cy="1951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9220" name="黄梅戏.mp3">
            <a:hlinkClick r:id="" action="ppaction://media"/>
          </p:cNvPr>
          <p:cNvPicPr>
            <a:picLocks noChangeAspect="1"/>
          </p:cNvPicPr>
          <p:nvPr>
            <a:audioFile r:link="rId4"/>
          </p:nvPr>
        </p:nvPicPr>
        <p:blipFill>
          <a:blip r:embed="rId5"/>
          <a:stretch>
            <a:fillRect/>
          </a:stretch>
        </p:blipFill>
        <p:spPr>
          <a:xfrm>
            <a:off x="7667625" y="4219575"/>
            <a:ext cx="344488" cy="342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1" name="越剧.mp3">
            <a:hlinkClick r:id="" action="ppaction://media"/>
          </p:cNvPr>
          <p:cNvPicPr>
            <a:picLocks noChangeAspect="1"/>
          </p:cNvPicPr>
          <p:nvPr>
            <a:audioFile r:link="rId4"/>
          </p:nvPr>
        </p:nvPicPr>
        <p:blipFill>
          <a:blip r:embed="rId5"/>
          <a:stretch>
            <a:fillRect/>
          </a:stretch>
        </p:blipFill>
        <p:spPr>
          <a:xfrm>
            <a:off x="8126413" y="4219575"/>
            <a:ext cx="344487" cy="342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2" name="京剧.mp3">
            <a:hlinkClick r:id="" action="ppaction://media"/>
          </p:cNvPr>
          <p:cNvPicPr>
            <a:picLocks noChangeAspect="1"/>
          </p:cNvPicPr>
          <p:nvPr>
            <a:audioFile r:link="rId4"/>
          </p:nvPr>
        </p:nvPicPr>
        <p:blipFill>
          <a:blip r:embed="rId5"/>
          <a:stretch>
            <a:fillRect/>
          </a:stretch>
        </p:blipFill>
        <p:spPr>
          <a:xfrm>
            <a:off x="8586788" y="4249738"/>
            <a:ext cx="312737" cy="312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3" name="矩形 3"/>
          <p:cNvSpPr/>
          <p:nvPr/>
        </p:nvSpPr>
        <p:spPr>
          <a:xfrm>
            <a:off x="339725" y="3076575"/>
            <a:ext cx="8696325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听完播放的唱腔片段，你知道这是哪种戏曲形式吗？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24" name="图片 16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550" y="-26987"/>
            <a:ext cx="373063" cy="3730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9225" name="图片 17"/>
          <p:cNvPicPr>
            <a:picLocks noChangeAspect="1"/>
          </p:cNvPicPr>
          <p:nvPr/>
        </p:nvPicPr>
        <p:blipFill>
          <a:blip r:embed="rId7"/>
          <a:srcRect t="32541" b="42261"/>
          <a:stretch>
            <a:fillRect/>
          </a:stretch>
        </p:blipFill>
        <p:spPr>
          <a:xfrm>
            <a:off x="2892425" y="22225"/>
            <a:ext cx="3205163" cy="808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6" name="矩形 19"/>
          <p:cNvSpPr/>
          <p:nvPr/>
        </p:nvSpPr>
        <p:spPr>
          <a:xfrm>
            <a:off x="3348038" y="44450"/>
            <a:ext cx="2232025" cy="619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92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" dur="1" fill="hold"/>
                                        <p:tgtEl>
                                          <p:spTgt spid="92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92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0" dur="1" fill="hold"/>
                                        <p:tgtEl>
                                          <p:spTgt spid="92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1920" fill="hold"/>
                                        <p:tgtEl>
                                          <p:spTgt spid="92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0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1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2"/>
                </p:tgtEl>
              </p:cMediaNode>
            </p:audio>
          </p:childTnLst>
        </p:cTn>
      </p:par>
    </p:tnLst>
    <p:bldLst>
      <p:bldP spid="92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" descr="https://timgsa.baidu.com/timg?image&amp;quality=80&amp;size=b9999_10000&amp;sec=1559033375676&amp;di=bb9a6a16a13df5988875b0bafa5ff9f6&amp;imgtype=0&amp;src=http%3A%2F%2Fimg.alicdn.com%2Fimgextra%2Fi4%2F1601927968%2FTB2q.2AsVXXXXaCXXXXXXXXXXXX_%2521%2521160192796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8" name="矩形: 圆角 3"/>
          <p:cNvSpPr/>
          <p:nvPr/>
        </p:nvSpPr>
        <p:spPr bwMode="auto">
          <a:xfrm>
            <a:off x="250825" y="123825"/>
            <a:ext cx="8713788" cy="4895850"/>
          </a:xfrm>
          <a:prstGeom prst="roundRect">
            <a:avLst/>
          </a:prstGeom>
          <a:solidFill>
            <a:srgbClr val="FFFFFF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9459" name="TextBox 72"/>
          <p:cNvSpPr txBox="1"/>
          <p:nvPr/>
        </p:nvSpPr>
        <p:spPr>
          <a:xfrm>
            <a:off x="576263" y="1314450"/>
            <a:ext cx="8208962" cy="345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京剧中马鞭的颜色是比较多的，有白色、黑色、红色等，马鞭的颜色一般表示马的颜色，比如白马鞭代表的卢白马，黑马鞭代表乌骓马，红马鞭代表赤兔马。同时，演员通过马鞭的挥动和身体的起伏，形象地表现出马匹的飞奔腾跃和人物在马背上的颠簸情况。</a:t>
            </a:r>
            <a:endParaRPr lang="en-US" altLang="zh-CN" sz="32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863" y="-96837"/>
            <a:ext cx="1354137" cy="719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1" name="TextBox 72"/>
          <p:cNvSpPr txBox="1"/>
          <p:nvPr/>
        </p:nvSpPr>
        <p:spPr>
          <a:xfrm>
            <a:off x="612775" y="555625"/>
            <a:ext cx="8135938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不同人物在使用马鞭时有哪些约定俗成的方法呢？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481" name="表格 3"/>
          <p:cNvGraphicFramePr>
            <a:graphicFrameLocks noGrp="1"/>
          </p:cNvGraphicFramePr>
          <p:nvPr/>
        </p:nvGraphicFramePr>
        <p:xfrm>
          <a:off x="776288" y="1508125"/>
          <a:ext cx="7200900" cy="3238500"/>
        </p:xfrm>
        <a:graphic>
          <a:graphicData uri="http://schemas.openxmlformats.org/drawingml/2006/table">
            <a:tbl>
              <a:tblPr/>
              <a:tblGrid>
                <a:gridCol w="1655762"/>
                <a:gridCol w="2520950"/>
                <a:gridCol w="3024188"/>
              </a:tblGrid>
              <a:tr h="7334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02" marB="4570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02" marB="4570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02" marB="4570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D9D9D9"/>
                    </a:solidFill>
                  </a:tcPr>
                </a:tc>
              </a:tr>
              <a:tr h="25050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02" marB="4570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02" marB="4570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02" marB="45702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0495" name="矩形 3"/>
          <p:cNvSpPr/>
          <p:nvPr/>
        </p:nvSpPr>
        <p:spPr>
          <a:xfrm>
            <a:off x="801688" y="1520825"/>
            <a:ext cx="1933575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实在道具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6" name="矩形 4"/>
          <p:cNvSpPr/>
          <p:nvPr/>
        </p:nvSpPr>
        <p:spPr>
          <a:xfrm>
            <a:off x="2860675" y="1520825"/>
            <a:ext cx="1935163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虚拟道具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7" name="矩形 5"/>
          <p:cNvSpPr/>
          <p:nvPr/>
        </p:nvSpPr>
        <p:spPr>
          <a:xfrm>
            <a:off x="6016625" y="1520825"/>
            <a:ext cx="936625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妙处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8" name="矩形 6"/>
          <p:cNvSpPr/>
          <p:nvPr/>
        </p:nvSpPr>
        <p:spPr>
          <a:xfrm>
            <a:off x="1173163" y="2417763"/>
            <a:ext cx="102235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鞋底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9" name="矩形 7"/>
          <p:cNvSpPr/>
          <p:nvPr/>
        </p:nvSpPr>
        <p:spPr>
          <a:xfrm>
            <a:off x="3190875" y="2457450"/>
            <a:ext cx="1011238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针线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0" name="矩形 8"/>
          <p:cNvSpPr/>
          <p:nvPr/>
        </p:nvSpPr>
        <p:spPr>
          <a:xfrm>
            <a:off x="4865688" y="2565400"/>
            <a:ext cx="3170237" cy="177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可感觉、可使用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远远胜过了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501" name="直接连接符 12"/>
          <p:cNvCxnSpPr/>
          <p:nvPr/>
        </p:nvCxnSpPr>
        <p:spPr>
          <a:xfrm>
            <a:off x="776288" y="3295650"/>
            <a:ext cx="41417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502" name="矩形 21"/>
          <p:cNvSpPr/>
          <p:nvPr/>
        </p:nvSpPr>
        <p:spPr>
          <a:xfrm>
            <a:off x="1173163" y="3392488"/>
            <a:ext cx="1022350" cy="1211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酒壶、酒杯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3" name="矩形 22"/>
          <p:cNvSpPr/>
          <p:nvPr/>
        </p:nvSpPr>
        <p:spPr>
          <a:xfrm>
            <a:off x="2609850" y="3686175"/>
            <a:ext cx="2314575" cy="1211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饭碗（饭菜）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4" name="矩形 3"/>
          <p:cNvSpPr/>
          <p:nvPr/>
        </p:nvSpPr>
        <p:spPr>
          <a:xfrm>
            <a:off x="395288" y="60325"/>
            <a:ext cx="7450137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默读第</a:t>
            </a:r>
            <a:r>
              <a:rPr lang="en-US" altLang="zh-CN" sz="2400" b="1">
                <a:latin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400" b="1">
                <a:latin typeface="宋体" panose="02010600030101010101" pitchFamily="2" charset="-122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自然段，思考：课文写了哪几种虚拟的道具？有什么妙处？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6388" y="161925"/>
            <a:ext cx="2379662" cy="2379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06" name="矩形 3"/>
          <p:cNvSpPr/>
          <p:nvPr/>
        </p:nvSpPr>
        <p:spPr>
          <a:xfrm>
            <a:off x="6156325" y="747713"/>
            <a:ext cx="3167063" cy="731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虚实相生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/>
      <p:bldP spid="20496" grpId="0"/>
      <p:bldP spid="20497" grpId="0"/>
      <p:bldP spid="20498" grpId="0"/>
      <p:bldP spid="20499" grpId="0"/>
      <p:bldP spid="20500" grpId="0"/>
      <p:bldP spid="20502" grpId="0"/>
      <p:bldP spid="20503" grpId="0"/>
      <p:bldP spid="20504" grpId="0"/>
      <p:bldP spid="205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3"/>
          <p:cNvSpPr/>
          <p:nvPr/>
        </p:nvSpPr>
        <p:spPr>
          <a:xfrm>
            <a:off x="987425" y="3687763"/>
            <a:ext cx="81248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思考：从哪里看出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远远胜过了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06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8" y="3133725"/>
            <a:ext cx="2752725" cy="703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07" name="京剧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68500" y="95250"/>
            <a:ext cx="4733925" cy="2576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1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15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7"/>
                  </p:tgtEl>
                </p:cond>
              </p:nextCondLst>
            </p:seq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1507"/>
                </p:tgtEl>
              </p:cMediaNode>
            </p:audio>
            <p:video>
              <p:cMediaNode>
                <p:cTn id="16" fill="hold" display="0">
                  <p:stCondLst>
                    <p:cond delay="indefinite"/>
                  </p:stCondLst>
                </p:cTn>
                <p:tgtEl>
                  <p:spTgt spid="21507"/>
                </p:tgtEl>
              </p:cMediaNode>
            </p:video>
          </p:childTnLst>
        </p:cTn>
      </p:par>
    </p:tnLst>
    <p:bldLst>
      <p:bldP spid="2150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3"/>
          <p:cNvSpPr/>
          <p:nvPr/>
        </p:nvSpPr>
        <p:spPr>
          <a:xfrm>
            <a:off x="949325" y="1130300"/>
            <a:ext cx="72453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小组讨论：京剧里的道具有什么特点？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矩形 3"/>
          <p:cNvSpPr/>
          <p:nvPr/>
        </p:nvSpPr>
        <p:spPr>
          <a:xfrm>
            <a:off x="930275" y="2139950"/>
            <a:ext cx="6784975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以小代大，以简代繁，以虚代实，给观众留下了想象空间。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1" name="图片 5"/>
          <p:cNvPicPr>
            <a:picLocks noChangeAspect="1"/>
          </p:cNvPicPr>
          <p:nvPr/>
        </p:nvPicPr>
        <p:blipFill>
          <a:blip r:embed="rId1"/>
          <a:srcRect b="8450"/>
          <a:stretch>
            <a:fillRect/>
          </a:stretch>
        </p:blipFill>
        <p:spPr>
          <a:xfrm>
            <a:off x="6935788" y="2327275"/>
            <a:ext cx="2051050" cy="2816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3"/>
          <p:cNvSpPr/>
          <p:nvPr/>
        </p:nvSpPr>
        <p:spPr>
          <a:xfrm>
            <a:off x="1187450" y="1492250"/>
            <a:ext cx="6597650" cy="1693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默读课文，试着找出文中描写的两种亮相方式，说说其与生活实际不相符的地方，想想这样表演的妙处。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54" name="图片 5"/>
          <p:cNvPicPr>
            <a:picLocks noChangeAspect="1"/>
          </p:cNvPicPr>
          <p:nvPr/>
        </p:nvPicPr>
        <p:blipFill>
          <a:blip r:embed="rId1"/>
          <a:srcRect b="8450"/>
          <a:stretch>
            <a:fillRect/>
          </a:stretch>
        </p:blipFill>
        <p:spPr>
          <a:xfrm>
            <a:off x="6935788" y="2327275"/>
            <a:ext cx="2051050" cy="2816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4577" name="表格 2"/>
          <p:cNvGraphicFramePr>
            <a:graphicFrameLocks noGrp="1"/>
          </p:cNvGraphicFramePr>
          <p:nvPr/>
        </p:nvGraphicFramePr>
        <p:xfrm>
          <a:off x="576262" y="339725"/>
          <a:ext cx="7416800" cy="4232275"/>
        </p:xfrm>
        <a:graphic>
          <a:graphicData uri="http://schemas.openxmlformats.org/drawingml/2006/table">
            <a:tbl>
              <a:tblPr/>
              <a:tblGrid>
                <a:gridCol w="647700"/>
                <a:gridCol w="2520950"/>
                <a:gridCol w="1727200"/>
                <a:gridCol w="2520950"/>
              </a:tblGrid>
              <a:tr h="758825">
                <a:tc row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T="45734" marB="4573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T="45734" marB="4573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T="45734" marB="4573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T="45734" marB="4573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D9D9D9"/>
                    </a:solidFill>
                  </a:tcPr>
                </a:tc>
              </a:tr>
              <a:tr h="1736725">
                <a:tc vMerge="1"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T="45734" marB="4573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T="45734" marB="4573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T="45734" marB="4573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1736725">
                <a:tc vMerge="1"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T="45734" marB="4573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T="45734" marB="4573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T="45734" marB="4573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4597" name="矩形 2"/>
          <p:cNvSpPr/>
          <p:nvPr/>
        </p:nvSpPr>
        <p:spPr>
          <a:xfrm>
            <a:off x="638175" y="1636713"/>
            <a:ext cx="503238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亮相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98" name="矩形 3"/>
          <p:cNvSpPr/>
          <p:nvPr/>
        </p:nvSpPr>
        <p:spPr>
          <a:xfrm>
            <a:off x="1525588" y="381000"/>
            <a:ext cx="187166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表演艺术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99" name="矩形 6"/>
          <p:cNvSpPr/>
          <p:nvPr/>
        </p:nvSpPr>
        <p:spPr>
          <a:xfrm>
            <a:off x="4105275" y="387350"/>
            <a:ext cx="92233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质疑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00" name="矩形 7"/>
          <p:cNvSpPr/>
          <p:nvPr/>
        </p:nvSpPr>
        <p:spPr>
          <a:xfrm>
            <a:off x="6375400" y="381000"/>
            <a:ext cx="9239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妙处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01" name="矩形 9"/>
          <p:cNvSpPr/>
          <p:nvPr/>
        </p:nvSpPr>
        <p:spPr>
          <a:xfrm>
            <a:off x="1216025" y="1135063"/>
            <a:ext cx="2541588" cy="14811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静态：双方脸对着脸，眼睛对着眼睛，兵器对着兵器，一切都像被某种定身术给制服了！</a:t>
            </a:r>
            <a:endParaRPr lang="zh-CN" altLang="en-US" sz="1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02" name="矩形 10"/>
          <p:cNvSpPr/>
          <p:nvPr/>
        </p:nvSpPr>
        <p:spPr>
          <a:xfrm>
            <a:off x="3897313" y="1335088"/>
            <a:ext cx="1493837" cy="1120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小孩子和外宾忍不住要问。</a:t>
            </a:r>
            <a:endParaRPr lang="zh-CN" altLang="en-US" sz="1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03" name="矩形 11"/>
          <p:cNvSpPr/>
          <p:nvPr/>
        </p:nvSpPr>
        <p:spPr>
          <a:xfrm>
            <a:off x="5583238" y="1135063"/>
            <a:ext cx="2341562" cy="14811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此时无声胜有声。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静，越发能显示武艺的高强，越发能显示必胜的信心。</a:t>
            </a:r>
            <a:endParaRPr lang="zh-CN" altLang="en-US" sz="1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04" name="矩形 12"/>
          <p:cNvSpPr/>
          <p:nvPr/>
        </p:nvSpPr>
        <p:spPr>
          <a:xfrm>
            <a:off x="1203325" y="2760663"/>
            <a:ext cx="2500313" cy="184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动态：可胜利一方不紧追，反而留在原地，抡圆了胳膊把手中的兵器（刀或枪）耍了个风雨不透。</a:t>
            </a:r>
            <a:endParaRPr lang="zh-CN" altLang="en-US" sz="1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05" name="矩形 13"/>
          <p:cNvSpPr/>
          <p:nvPr/>
        </p:nvSpPr>
        <p:spPr>
          <a:xfrm>
            <a:off x="3860800" y="3289300"/>
            <a:ext cx="1495425" cy="760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这，哪里还是戏剧？</a:t>
            </a:r>
            <a:endParaRPr lang="zh-CN" altLang="en-US" sz="1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06" name="矩形 14"/>
          <p:cNvSpPr/>
          <p:nvPr/>
        </p:nvSpPr>
        <p:spPr>
          <a:xfrm>
            <a:off x="5580063" y="3270250"/>
            <a:ext cx="2344737" cy="760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为了凸显人物的英雄气概。</a:t>
            </a:r>
            <a:endParaRPr lang="zh-CN" altLang="en-US" sz="1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1" grpId="0"/>
      <p:bldP spid="24602" grpId="0"/>
      <p:bldP spid="24603" grpId="0"/>
      <p:bldP spid="24604" grpId="0"/>
      <p:bldP spid="24605" grpId="0"/>
      <p:bldP spid="246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2">
            <a:hlinkClick r:id="rId1" action="ppaction://hlinkfile"/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95263"/>
            <a:ext cx="6080125" cy="40433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5602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113" y="4011613"/>
            <a:ext cx="2752725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3"/>
          <p:cNvSpPr/>
          <p:nvPr/>
        </p:nvSpPr>
        <p:spPr>
          <a:xfrm>
            <a:off x="4284663" y="1131888"/>
            <a:ext cx="4032250" cy="1654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学习完</a:t>
            </a:r>
            <a:r>
              <a:rPr lang="en-US" altLang="zh-CN" b="1">
                <a:latin typeface="宋体" panose="02010600030101010101" pitchFamily="2" charset="-122"/>
              </a:rPr>
              <a:t>《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亮相</a:t>
            </a:r>
            <a:r>
              <a:rPr lang="en-US" altLang="zh-CN" b="1">
                <a:latin typeface="宋体" panose="02010600030101010101" pitchFamily="2" charset="-122"/>
              </a:rPr>
              <a:t>》《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马鞭</a:t>
            </a:r>
            <a:r>
              <a:rPr lang="en-US" altLang="zh-CN" b="1">
                <a:latin typeface="宋体" panose="02010600030101010101" pitchFamily="2" charset="-122"/>
              </a:rPr>
              <a:t>》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，了解了京剧虚实相生和动静结合的表演艺术，谈谈你对京剧还有哪些认识。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文本框 9"/>
          <p:cNvSpPr txBox="1"/>
          <p:nvPr/>
        </p:nvSpPr>
        <p:spPr>
          <a:xfrm>
            <a:off x="4140200" y="3244850"/>
            <a:ext cx="4751388" cy="481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脸谱、道具、唱腔、司鼓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266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9"/>
          <p:cNvSpPr txBox="1">
            <a:spLocks noChangeArrowheads="1"/>
          </p:cNvSpPr>
          <p:nvPr/>
        </p:nvSpPr>
        <p:spPr bwMode="auto">
          <a:xfrm>
            <a:off x="1076028" y="1419621"/>
            <a:ext cx="7270004" cy="1670265"/>
          </a:xfrm>
          <a:prstGeom prst="rect">
            <a:avLst/>
          </a:prstGeom>
          <a:noFill/>
          <a:ln>
            <a:noFill/>
          </a:ln>
          <a:effectLst>
            <a:softEdge rad="50800"/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京剧聚精荟萃，具有较高艺术魅力。希望同学们在以后的学习中进一步去了解戏剧艺术，弘扬中国传统文化。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7650" name="图片 12"/>
          <p:cNvPicPr>
            <a:picLocks noChangeAspect="1"/>
          </p:cNvPicPr>
          <p:nvPr/>
        </p:nvPicPr>
        <p:blipFill>
          <a:blip r:embed="rId1"/>
          <a:srcRect t="32541" b="42261"/>
          <a:stretch>
            <a:fillRect/>
          </a:stretch>
        </p:blipFill>
        <p:spPr>
          <a:xfrm>
            <a:off x="2892425" y="187325"/>
            <a:ext cx="3205163" cy="808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1" name="矩形 14"/>
          <p:cNvSpPr/>
          <p:nvPr/>
        </p:nvSpPr>
        <p:spPr>
          <a:xfrm>
            <a:off x="3348038" y="209550"/>
            <a:ext cx="2232025" cy="619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总结提升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2" name="图片 15"/>
          <p:cNvPicPr>
            <a:picLocks noChangeAspect="1"/>
          </p:cNvPicPr>
          <p:nvPr/>
        </p:nvPicPr>
        <p:blipFill>
          <a:blip r:embed="rId2"/>
          <a:srcRect b="8450"/>
          <a:stretch>
            <a:fillRect/>
          </a:stretch>
        </p:blipFill>
        <p:spPr>
          <a:xfrm>
            <a:off x="6935788" y="2327275"/>
            <a:ext cx="2051050" cy="2816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3" name="组合 2"/>
          <p:cNvGrpSpPr/>
          <p:nvPr/>
        </p:nvGrpSpPr>
        <p:grpSpPr>
          <a:xfrm>
            <a:off x="3602038" y="527050"/>
            <a:ext cx="2233612" cy="2259013"/>
            <a:chOff x="297863" y="1756078"/>
            <a:chExt cx="2234167" cy="2258575"/>
          </a:xfrm>
        </p:grpSpPr>
        <p:pic>
          <p:nvPicPr>
            <p:cNvPr id="28674" name="图片 3"/>
            <p:cNvPicPr>
              <a:picLocks noChangeAspect="1"/>
            </p:cNvPicPr>
            <p:nvPr/>
          </p:nvPicPr>
          <p:blipFill>
            <a:blip r:embed="rId1"/>
            <a:srcRect t="13008" r="73358" b="14243"/>
            <a:stretch>
              <a:fillRect/>
            </a:stretch>
          </p:blipFill>
          <p:spPr>
            <a:xfrm>
              <a:off x="297863" y="2394197"/>
              <a:ext cx="2234167" cy="162045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8675" name="TextBox 15"/>
            <p:cNvSpPr txBox="1"/>
            <p:nvPr/>
          </p:nvSpPr>
          <p:spPr>
            <a:xfrm>
              <a:off x="422007" y="1756078"/>
              <a:ext cx="1976310" cy="6047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京剧趣谈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8676" name="TextBox 72"/>
          <p:cNvSpPr txBox="1"/>
          <p:nvPr/>
        </p:nvSpPr>
        <p:spPr>
          <a:xfrm>
            <a:off x="1892300" y="2170113"/>
            <a:ext cx="1763713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马鞭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TextBox 72"/>
          <p:cNvSpPr txBox="1"/>
          <p:nvPr/>
        </p:nvSpPr>
        <p:spPr>
          <a:xfrm>
            <a:off x="5805488" y="2197100"/>
            <a:ext cx="1762125" cy="71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亮相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TextBox 72"/>
          <p:cNvSpPr txBox="1"/>
          <p:nvPr/>
        </p:nvSpPr>
        <p:spPr>
          <a:xfrm>
            <a:off x="2241550" y="2884488"/>
            <a:ext cx="1065213" cy="71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真实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9" name="TextBox 72"/>
          <p:cNvSpPr txBox="1"/>
          <p:nvPr/>
        </p:nvSpPr>
        <p:spPr>
          <a:xfrm>
            <a:off x="6216650" y="2862263"/>
            <a:ext cx="1073150" cy="71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静态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0" name="TextBox 72"/>
          <p:cNvSpPr txBox="1"/>
          <p:nvPr/>
        </p:nvSpPr>
        <p:spPr>
          <a:xfrm>
            <a:off x="2241550" y="3600450"/>
            <a:ext cx="1065213" cy="71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虚拟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681" name="组合 4"/>
          <p:cNvGrpSpPr/>
          <p:nvPr/>
        </p:nvGrpSpPr>
        <p:grpSpPr>
          <a:xfrm>
            <a:off x="3776663" y="2874963"/>
            <a:ext cx="2162175" cy="1441450"/>
            <a:chOff x="3635896" y="3104769"/>
            <a:chExt cx="2161605" cy="1442007"/>
          </a:xfrm>
        </p:grpSpPr>
        <p:sp>
          <p:nvSpPr>
            <p:cNvPr id="28682" name="TextBox 72"/>
            <p:cNvSpPr txBox="1"/>
            <p:nvPr/>
          </p:nvSpPr>
          <p:spPr>
            <a:xfrm>
              <a:off x="3639772" y="3104769"/>
              <a:ext cx="2157729" cy="7155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虚实相生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683" name="TextBox 72"/>
            <p:cNvSpPr txBox="1"/>
            <p:nvPr/>
          </p:nvSpPr>
          <p:spPr>
            <a:xfrm>
              <a:off x="3635896" y="3831195"/>
              <a:ext cx="2157729" cy="7155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动静结合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684" name="TextBox 72"/>
          <p:cNvSpPr txBox="1"/>
          <p:nvPr/>
        </p:nvSpPr>
        <p:spPr>
          <a:xfrm>
            <a:off x="6215063" y="3600450"/>
            <a:ext cx="1074737" cy="71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动态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5" name="箭头: 右 1"/>
          <p:cNvSpPr/>
          <p:nvPr/>
        </p:nvSpPr>
        <p:spPr>
          <a:xfrm>
            <a:off x="3175000" y="3575050"/>
            <a:ext cx="792163" cy="254000"/>
          </a:xfrm>
          <a:prstGeom prst="rightArrow">
            <a:avLst>
              <a:gd name="adj1" fmla="val 50000"/>
              <a:gd name="adj2" fmla="val 49987"/>
            </a:avLst>
          </a:prstGeom>
          <a:solidFill>
            <a:srgbClr val="C00000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8686" name="箭头: 右 34"/>
          <p:cNvSpPr/>
          <p:nvPr/>
        </p:nvSpPr>
        <p:spPr>
          <a:xfrm rot="10800000">
            <a:off x="5613400" y="3589338"/>
            <a:ext cx="792163" cy="252412"/>
          </a:xfrm>
          <a:prstGeom prst="rightArrow">
            <a:avLst>
              <a:gd name="adj1" fmla="val 50000"/>
              <a:gd name="adj2" fmla="val 49996"/>
            </a:avLst>
          </a:prstGeom>
          <a:solidFill>
            <a:srgbClr val="C00000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28687" name="图片 21"/>
          <p:cNvPicPr>
            <a:picLocks noChangeAspect="1"/>
          </p:cNvPicPr>
          <p:nvPr/>
        </p:nvPicPr>
        <p:blipFill>
          <a:blip r:embed="rId2"/>
          <a:srcRect t="32541" b="42261"/>
          <a:stretch>
            <a:fillRect/>
          </a:stretch>
        </p:blipFill>
        <p:spPr>
          <a:xfrm>
            <a:off x="115888" y="141288"/>
            <a:ext cx="3205162" cy="808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88" name="矩形 22"/>
          <p:cNvSpPr/>
          <p:nvPr/>
        </p:nvSpPr>
        <p:spPr>
          <a:xfrm>
            <a:off x="571500" y="163513"/>
            <a:ext cx="2232025" cy="619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  <p:bldP spid="28678" grpId="0"/>
      <p:bldP spid="28679" grpId="0"/>
      <p:bldP spid="28680" grpId="0"/>
      <p:bldP spid="28684" grpId="0"/>
      <p:bldP spid="28685" grpId="0" animBg="1"/>
      <p:bldP spid="2868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3"/>
          <p:cNvSpPr/>
          <p:nvPr/>
        </p:nvSpPr>
        <p:spPr>
          <a:xfrm>
            <a:off x="325438" y="1185863"/>
            <a:ext cx="594677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通过在课前整理资料学习，对于京剧，你有哪些了解呢？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2" name="文本框 9"/>
          <p:cNvSpPr txBox="1"/>
          <p:nvPr/>
        </p:nvSpPr>
        <p:spPr>
          <a:xfrm>
            <a:off x="395288" y="2620963"/>
            <a:ext cx="5832475" cy="1109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京剧，被称为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国粹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，哪位同学能够唱上一段京剧？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3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195263"/>
            <a:ext cx="4600575" cy="4600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2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8"/>
          <p:cNvSpPr/>
          <p:nvPr/>
        </p:nvSpPr>
        <p:spPr>
          <a:xfrm rot="5400000">
            <a:off x="5278438" y="1123950"/>
            <a:ext cx="3843338" cy="2951163"/>
          </a:xfrm>
          <a:prstGeom prst="rect">
            <a:avLst/>
          </a:prstGeom>
          <a:solidFill>
            <a:srgbClr val="EFE7CA"/>
          </a:solidFill>
          <a:ln>
            <a:solidFill>
              <a:srgbClr val="BA62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1266" name="矩形 3"/>
          <p:cNvSpPr/>
          <p:nvPr/>
        </p:nvSpPr>
        <p:spPr>
          <a:xfrm>
            <a:off x="5724525" y="1330325"/>
            <a:ext cx="2700338" cy="2332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思考：杨子荣在林海雪原上干什么？从哪里看出他是在骑马？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7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3797300"/>
            <a:ext cx="2752725" cy="703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8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60000">
            <a:off x="7359650" y="3332163"/>
            <a:ext cx="2130425" cy="1766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9" name="打虎上山">
            <a:hlinkClick r:id="" action="ppaction://media"/>
          </p:cNvPr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41313" y="187325"/>
            <a:ext cx="4687887" cy="3429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12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9"/>
                  </p:tgtEl>
                </p:cond>
              </p:nextCondLst>
            </p:seq>
          </p:childTnLst>
        </p:cTn>
      </p:par>
    </p:tnLst>
    <p:bldLst>
      <p:bldP spid="11265" grpId="0" animBg="1"/>
      <p:bldP spid="112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3"/>
          <p:cNvSpPr/>
          <p:nvPr/>
        </p:nvSpPr>
        <p:spPr>
          <a:xfrm>
            <a:off x="2754313" y="803275"/>
            <a:ext cx="5705475" cy="3384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京剧是我国传统艺术，在京剧中，一根马鞭就能看出人物在跃马扬鞭、驰骋原野。这就是京剧特有的舞台特点。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0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187325"/>
            <a:ext cx="3078163" cy="4616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"/>
          <p:cNvSpPr txBox="1"/>
          <p:nvPr/>
        </p:nvSpPr>
        <p:spPr>
          <a:xfrm>
            <a:off x="684213" y="1139825"/>
            <a:ext cx="5400675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6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 </a:t>
            </a:r>
            <a:r>
              <a:rPr lang="zh-CN" altLang="en-US" sz="6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京剧趣谈</a:t>
            </a:r>
            <a:endParaRPr lang="zh-CN" altLang="en-US" sz="6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标题 1"/>
          <p:cNvSpPr txBox="1"/>
          <p:nvPr/>
        </p:nvSpPr>
        <p:spPr>
          <a:xfrm>
            <a:off x="217488" y="49213"/>
            <a:ext cx="498316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六年级语文上册</a:t>
            </a:r>
            <a:endParaRPr lang="zh-CN" altLang="en-US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4"/>
          <p:cNvSpPr/>
          <p:nvPr/>
        </p:nvSpPr>
        <p:spPr>
          <a:xfrm>
            <a:off x="903816" y="1288631"/>
            <a:ext cx="7272808" cy="1464632"/>
          </a:xfrm>
          <a:prstGeom prst="rect">
            <a:avLst/>
          </a:prstGeom>
          <a:noFill/>
          <a:effectLst>
            <a:softEdge rad="38100"/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自读课文，读准字音，读通句子，遇到不理解的词语时借助工具书或联系上下文理解。思考：课文向我们介绍了京剧的哪两个方面？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338" name="组合 1"/>
          <p:cNvGrpSpPr/>
          <p:nvPr/>
        </p:nvGrpSpPr>
        <p:grpSpPr>
          <a:xfrm>
            <a:off x="1738313" y="3076575"/>
            <a:ext cx="2232025" cy="692150"/>
            <a:chOff x="1738313" y="3076575"/>
            <a:chExt cx="2232025" cy="692150"/>
          </a:xfrm>
        </p:grpSpPr>
        <p:sp>
          <p:nvSpPr>
            <p:cNvPr id="14339" name="矩形 11"/>
            <p:cNvSpPr/>
            <p:nvPr/>
          </p:nvSpPr>
          <p:spPr>
            <a:xfrm rot="16200000">
              <a:off x="2546349" y="2503485"/>
              <a:ext cx="692150" cy="1838325"/>
            </a:xfrm>
            <a:prstGeom prst="rect">
              <a:avLst/>
            </a:prstGeom>
            <a:solidFill>
              <a:srgbClr val="BA62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4340" name="矩形 9"/>
            <p:cNvSpPr/>
            <p:nvPr/>
          </p:nvSpPr>
          <p:spPr>
            <a:xfrm>
              <a:off x="1738313" y="3097213"/>
              <a:ext cx="2232025" cy="6191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68580" tIns="34290" rIns="68580" bIns="3429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道具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1" name="组合 2"/>
          <p:cNvGrpSpPr/>
          <p:nvPr/>
        </p:nvGrpSpPr>
        <p:grpSpPr>
          <a:xfrm>
            <a:off x="4714875" y="3076575"/>
            <a:ext cx="2232025" cy="692150"/>
            <a:chOff x="4714875" y="3076575"/>
            <a:chExt cx="2232025" cy="692150"/>
          </a:xfrm>
        </p:grpSpPr>
        <p:sp>
          <p:nvSpPr>
            <p:cNvPr id="14342" name="矩形 15"/>
            <p:cNvSpPr/>
            <p:nvPr/>
          </p:nvSpPr>
          <p:spPr>
            <a:xfrm rot="16200000">
              <a:off x="5494336" y="2503485"/>
              <a:ext cx="692150" cy="1838325"/>
            </a:xfrm>
            <a:prstGeom prst="rect">
              <a:avLst/>
            </a:prstGeom>
            <a:solidFill>
              <a:srgbClr val="BA62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4343" name="矩形 10"/>
            <p:cNvSpPr/>
            <p:nvPr/>
          </p:nvSpPr>
          <p:spPr>
            <a:xfrm>
              <a:off x="4714875" y="3097213"/>
              <a:ext cx="2232025" cy="6191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68580" tIns="34290" rIns="68580" bIns="3429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表演方式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344" name="图片 1"/>
          <p:cNvPicPr>
            <a:picLocks noChangeAspect="1"/>
          </p:cNvPicPr>
          <p:nvPr/>
        </p:nvPicPr>
        <p:blipFill>
          <a:blip r:embed="rId1"/>
          <a:srcRect t="32541" b="42261"/>
          <a:stretch>
            <a:fillRect/>
          </a:stretch>
        </p:blipFill>
        <p:spPr>
          <a:xfrm>
            <a:off x="2892425" y="187325"/>
            <a:ext cx="3205163" cy="808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5" name="矩形 16"/>
          <p:cNvSpPr/>
          <p:nvPr/>
        </p:nvSpPr>
        <p:spPr>
          <a:xfrm>
            <a:off x="3348038" y="209550"/>
            <a:ext cx="2232025" cy="619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6" name="图片 18"/>
          <p:cNvPicPr>
            <a:picLocks noChangeAspect="1"/>
          </p:cNvPicPr>
          <p:nvPr/>
        </p:nvPicPr>
        <p:blipFill>
          <a:blip r:embed="rId2"/>
          <a:srcRect b="8450"/>
          <a:stretch>
            <a:fillRect/>
          </a:stretch>
        </p:blipFill>
        <p:spPr>
          <a:xfrm>
            <a:off x="6935788" y="2327275"/>
            <a:ext cx="2051050" cy="2816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/>
      </p:transition>
    </mc:Choice>
    <mc:Fallback>
      <p:transition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3"/>
          <p:cNvSpPr/>
          <p:nvPr/>
        </p:nvSpPr>
        <p:spPr>
          <a:xfrm>
            <a:off x="503238" y="430213"/>
            <a:ext cx="8208962" cy="985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默读</a:t>
            </a:r>
            <a:r>
              <a:rPr lang="en-US" altLang="zh-CN" sz="2400" b="1"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马鞭</a:t>
            </a:r>
            <a:r>
              <a:rPr lang="en-US" altLang="zh-CN" sz="2400" b="1"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，思考：每个自然段分别介绍了哪几种实在的道具？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6" name="箭头: 右 8"/>
          <p:cNvSpPr/>
          <p:nvPr/>
        </p:nvSpPr>
        <p:spPr>
          <a:xfrm>
            <a:off x="2641600" y="2501900"/>
            <a:ext cx="844550" cy="360363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404040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6387" name="箭头: 右 9"/>
          <p:cNvSpPr/>
          <p:nvPr/>
        </p:nvSpPr>
        <p:spPr>
          <a:xfrm>
            <a:off x="5727700" y="2459038"/>
            <a:ext cx="844550" cy="360362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404040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16388" name="组合 12"/>
          <p:cNvGrpSpPr/>
          <p:nvPr/>
        </p:nvGrpSpPr>
        <p:grpSpPr>
          <a:xfrm>
            <a:off x="395288" y="1782763"/>
            <a:ext cx="2341562" cy="1743075"/>
            <a:chOff x="682948" y="4271962"/>
            <a:chExt cx="2340880" cy="1743075"/>
          </a:xfrm>
        </p:grpSpPr>
        <p:sp>
          <p:nvSpPr>
            <p:cNvPr id="16389" name="矩形: 圆角 10"/>
            <p:cNvSpPr/>
            <p:nvPr/>
          </p:nvSpPr>
          <p:spPr>
            <a:xfrm>
              <a:off x="682948" y="4271962"/>
              <a:ext cx="2161545" cy="1743075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390" name="矩形 11"/>
            <p:cNvSpPr/>
            <p:nvPr/>
          </p:nvSpPr>
          <p:spPr>
            <a:xfrm>
              <a:off x="791580" y="4524740"/>
              <a:ext cx="2232248" cy="12075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自然段  </a:t>
              </a:r>
              <a:endParaRPr lang="en-US" altLang="zh-CN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3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马鞭</a:t>
              </a:r>
              <a:endParaRPr lang="zh-CN" altLang="en-US" sz="3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1" name="组合 13"/>
          <p:cNvGrpSpPr/>
          <p:nvPr/>
        </p:nvGrpSpPr>
        <p:grpSpPr>
          <a:xfrm>
            <a:off x="3487738" y="1809750"/>
            <a:ext cx="2341562" cy="1743075"/>
            <a:chOff x="682948" y="4271962"/>
            <a:chExt cx="2340880" cy="1743075"/>
          </a:xfrm>
        </p:grpSpPr>
        <p:sp>
          <p:nvSpPr>
            <p:cNvPr id="16392" name="矩形: 圆角 14"/>
            <p:cNvSpPr/>
            <p:nvPr/>
          </p:nvSpPr>
          <p:spPr>
            <a:xfrm>
              <a:off x="682948" y="4271962"/>
              <a:ext cx="2161545" cy="1743075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393" name="矩形 15"/>
            <p:cNvSpPr/>
            <p:nvPr/>
          </p:nvSpPr>
          <p:spPr>
            <a:xfrm>
              <a:off x="791580" y="4524740"/>
              <a:ext cx="2232248" cy="12075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自然段  </a:t>
              </a:r>
              <a:endParaRPr lang="en-US" altLang="zh-CN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3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鞋底</a:t>
              </a:r>
              <a:endParaRPr lang="zh-CN" altLang="en-US" sz="3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4" name="组合 16"/>
          <p:cNvGrpSpPr/>
          <p:nvPr/>
        </p:nvGrpSpPr>
        <p:grpSpPr>
          <a:xfrm>
            <a:off x="6596063" y="1809750"/>
            <a:ext cx="2339975" cy="1743075"/>
            <a:chOff x="682948" y="4271962"/>
            <a:chExt cx="2340880" cy="1743075"/>
          </a:xfrm>
        </p:grpSpPr>
        <p:sp>
          <p:nvSpPr>
            <p:cNvPr id="16395" name="矩形: 圆角 17"/>
            <p:cNvSpPr/>
            <p:nvPr/>
          </p:nvSpPr>
          <p:spPr>
            <a:xfrm>
              <a:off x="682948" y="4271962"/>
              <a:ext cx="2161423" cy="1743075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396" name="矩形 18"/>
            <p:cNvSpPr/>
            <p:nvPr/>
          </p:nvSpPr>
          <p:spPr>
            <a:xfrm>
              <a:off x="791580" y="4524740"/>
              <a:ext cx="2232248" cy="12075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自然段  </a:t>
              </a:r>
              <a:endParaRPr lang="en-US" altLang="zh-CN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30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酒杯酒壶</a:t>
              </a:r>
              <a:endParaRPr lang="zh-CN" altLang="en-US" sz="3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397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260000">
            <a:off x="7554913" y="3352800"/>
            <a:ext cx="2130425" cy="1766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6" grpId="0" animBg="1"/>
      <p:bldP spid="163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3"/>
          <p:cNvSpPr/>
          <p:nvPr/>
        </p:nvSpPr>
        <p:spPr>
          <a:xfrm>
            <a:off x="465138" y="425450"/>
            <a:ext cx="87852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读完第</a:t>
            </a:r>
            <a:r>
              <a:rPr lang="en-US" altLang="zh-CN" sz="2400" b="1">
                <a:latin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自然段，思考：为什么要使用马鞭？有什么妙处？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7410" name="表格 3"/>
          <p:cNvGraphicFramePr>
            <a:graphicFrameLocks noGrp="1"/>
          </p:cNvGraphicFramePr>
          <p:nvPr/>
        </p:nvGraphicFramePr>
        <p:xfrm>
          <a:off x="814388" y="1085850"/>
          <a:ext cx="7200900" cy="3240088"/>
        </p:xfrm>
        <a:graphic>
          <a:graphicData uri="http://schemas.openxmlformats.org/drawingml/2006/table">
            <a:tbl>
              <a:tblPr/>
              <a:tblGrid>
                <a:gridCol w="1655762"/>
                <a:gridCol w="2520950"/>
                <a:gridCol w="3024188"/>
              </a:tblGrid>
              <a:tr h="7334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24" marB="4572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24" marB="4572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24" marB="4572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D9D9D9"/>
                    </a:solidFill>
                  </a:tcPr>
                </a:tc>
              </a:tr>
              <a:tr h="25066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24" marB="4572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24" marB="4572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342900" indent="1143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685800" indent="2286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028700" indent="3429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371600" indent="45720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41" marR="91441" marT="45724" marB="45724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424" name="矩形 3"/>
          <p:cNvSpPr/>
          <p:nvPr/>
        </p:nvSpPr>
        <p:spPr>
          <a:xfrm>
            <a:off x="839788" y="1098550"/>
            <a:ext cx="1935162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实在道具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5" name="矩形 4"/>
          <p:cNvSpPr/>
          <p:nvPr/>
        </p:nvSpPr>
        <p:spPr>
          <a:xfrm>
            <a:off x="2898775" y="1098550"/>
            <a:ext cx="1935163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出现原因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6" name="矩形 5"/>
          <p:cNvSpPr/>
          <p:nvPr/>
        </p:nvSpPr>
        <p:spPr>
          <a:xfrm>
            <a:off x="6054725" y="1098550"/>
            <a:ext cx="936625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妙处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7" name="矩形 6"/>
          <p:cNvSpPr/>
          <p:nvPr/>
        </p:nvSpPr>
        <p:spPr>
          <a:xfrm>
            <a:off x="1319213" y="2246313"/>
            <a:ext cx="676275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马鞭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8" name="矩形 9"/>
          <p:cNvSpPr/>
          <p:nvPr/>
        </p:nvSpPr>
        <p:spPr>
          <a:xfrm>
            <a:off x="2527300" y="1831975"/>
            <a:ext cx="2432050" cy="2505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①古人时常骑马，舞台太小，无法表现。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②演员怕真马失去控制。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9" name="矩形 10"/>
          <p:cNvSpPr/>
          <p:nvPr/>
        </p:nvSpPr>
        <p:spPr>
          <a:xfrm>
            <a:off x="4991100" y="1820863"/>
            <a:ext cx="2989263" cy="2492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①符合中国的美学。②可以展现骑马人的姿态。③拥有表演的自由。④本身具有装饰的美。</a:t>
            </a:r>
            <a:endParaRPr lang="zh-CN" altLang="en-US" sz="2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30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260000">
            <a:off x="7483475" y="3621088"/>
            <a:ext cx="2130425" cy="1766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24" grpId="0"/>
      <p:bldP spid="17425" grpId="0"/>
      <p:bldP spid="17426" grpId="0"/>
      <p:bldP spid="17427" grpId="0"/>
      <p:bldP spid="17428" grpId="0"/>
      <p:bldP spid="174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0"/>
          <p:cNvSpPr/>
          <p:nvPr/>
        </p:nvSpPr>
        <p:spPr>
          <a:xfrm>
            <a:off x="450850" y="987425"/>
            <a:ext cx="7866063" cy="2673350"/>
          </a:xfrm>
          <a:prstGeom prst="rect">
            <a:avLst/>
          </a:prstGeom>
          <a:solidFill>
            <a:srgbClr val="EFE7CA"/>
          </a:solidFill>
          <a:ln>
            <a:solidFill>
              <a:srgbClr val="BA62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8434" name="TextBox 72"/>
          <p:cNvSpPr txBox="1">
            <a:spLocks noChangeArrowheads="1"/>
          </p:cNvSpPr>
          <p:nvPr/>
        </p:nvSpPr>
        <p:spPr bwMode="auto">
          <a:xfrm>
            <a:off x="450850" y="1531938"/>
            <a:ext cx="7993063" cy="1281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想象：一根虚拟的马鞭，给了演员怎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样的表演自由？</a:t>
            </a:r>
            <a:endParaRPr lang="en-US" altLang="zh-CN" sz="4000" b="1">
              <a:latin typeface="宋体" panose="02010600030101010101" pitchFamily="2" charset="-122"/>
            </a:endParaRPr>
          </a:p>
        </p:txBody>
      </p:sp>
      <p:pic>
        <p:nvPicPr>
          <p:cNvPr id="18435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8125" y="354013"/>
            <a:ext cx="3009900" cy="451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3420*2429*542*542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2.xml><?xml version="1.0" encoding="utf-8"?>
<p:tagLst xmlns:p="http://schemas.openxmlformats.org/presentationml/2006/main"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3455*1757*542*542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1189</Words>
  <Application>WPS 演示</Application>
  <PresentationFormat>全屏显示(16:9)</PresentationFormat>
  <Paragraphs>138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等线 Light</vt:lpstr>
      <vt:lpstr>等线</vt:lpstr>
      <vt:lpstr>楷体</vt:lpstr>
      <vt:lpstr>黑体</vt:lpstr>
      <vt:lpstr>微软雅黑</vt:lpstr>
      <vt:lpstr>Arial Unicode MS</vt:lpstr>
      <vt:lpstr>Calibri</vt:lpstr>
      <vt:lpstr>Cambria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2021-08-01T16:13:00Z</dcterms:created>
  <dcterms:modified xsi:type="dcterms:W3CDTF">2023-09-25T17:26:08Z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3A28F1EA3E0B46DE8A98E9340B764B6F_12</vt:lpwstr>
  </property>
</Properties>
</file>