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43"/>
  </p:notesMasterIdLst>
  <p:handoutMasterIdLst>
    <p:handoutMasterId r:id="rId44"/>
  </p:handoutMasterIdLst>
  <p:sldIdLst>
    <p:sldId id="593" r:id="rId4"/>
    <p:sldId id="626" r:id="rId5"/>
    <p:sldId id="627" r:id="rId6"/>
    <p:sldId id="595" r:id="rId7"/>
    <p:sldId id="596" r:id="rId8"/>
    <p:sldId id="597" r:id="rId9"/>
    <p:sldId id="598" r:id="rId10"/>
    <p:sldId id="599" r:id="rId11"/>
    <p:sldId id="600" r:id="rId12"/>
    <p:sldId id="601" r:id="rId13"/>
    <p:sldId id="602" r:id="rId14"/>
    <p:sldId id="365" r:id="rId15"/>
    <p:sldId id="604" r:id="rId16"/>
    <p:sldId id="605" r:id="rId17"/>
    <p:sldId id="606" r:id="rId18"/>
    <p:sldId id="607" r:id="rId19"/>
    <p:sldId id="608" r:id="rId20"/>
    <p:sldId id="609" r:id="rId21"/>
    <p:sldId id="610" r:id="rId22"/>
    <p:sldId id="630" r:id="rId23"/>
    <p:sldId id="625" r:id="rId24"/>
    <p:sldId id="612" r:id="rId25"/>
    <p:sldId id="613" r:id="rId26"/>
    <p:sldId id="635" r:id="rId27"/>
    <p:sldId id="634" r:id="rId28"/>
    <p:sldId id="636" r:id="rId29"/>
    <p:sldId id="615" r:id="rId30"/>
    <p:sldId id="616" r:id="rId31"/>
    <p:sldId id="617" r:id="rId32"/>
    <p:sldId id="637" r:id="rId33"/>
    <p:sldId id="629" r:id="rId34"/>
    <p:sldId id="618" r:id="rId35"/>
    <p:sldId id="632" r:id="rId36"/>
    <p:sldId id="633" r:id="rId37"/>
    <p:sldId id="621" r:id="rId38"/>
    <p:sldId id="622" r:id="rId39"/>
    <p:sldId id="623" r:id="rId40"/>
    <p:sldId id="624" r:id="rId41"/>
    <p:sldId id="663" r:id="rId42"/>
  </p:sldIdLst>
  <p:sldSz cx="9144000" cy="51435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0033CC"/>
    <a:srgbClr val="77933C"/>
    <a:srgbClr val="21B8BB"/>
    <a:srgbClr val="FF00FF"/>
    <a:srgbClr val="FF66FF"/>
    <a:srgbClr val="48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398"/>
    <p:restoredTop sz="96370"/>
  </p:normalViewPr>
  <p:slideViewPr>
    <p:cSldViewPr showGuides="1">
      <p:cViewPr varScale="1">
        <p:scale>
          <a:sx n="146" d="100"/>
          <a:sy n="146" d="100"/>
        </p:scale>
        <p:origin x="41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7CB671-886D-4B78-A941-AFD3F02DEBA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81D114-5118-4A77-AB7C-A842315EF34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88573D-D324-4B46-AA83-03553264B8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F925A4-51E9-414E-85F0-B0CDD42491D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4525" y="3219450"/>
            <a:ext cx="3311525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4525" y="3219450"/>
            <a:ext cx="3311525" cy="331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50" y="-92075"/>
            <a:ext cx="1203325" cy="120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4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microsoft.com/office/2007/relationships/media" Target="file:///\\pc-2\&#19978;&#35838;&#35838;&#20214;&#27719;&#24635;\&#24050;&#26657;&#23545;\&#20108;&#35821;&#19979;&#12304;&#25945;&#26696;&#29256;&#12305;\&#31532;&#20116;&#21333;&#20803;\13%20&#30011;&#26472;&#26691;&#12304;&#25945;&#26696;&#21305;&#37197;&#29256;&#12305;&#25512;&#33616;&#9829;\&#22075;.wmv" TargetMode="External"/><Relationship Id="rId2" Type="http://schemas.openxmlformats.org/officeDocument/2006/relationships/video" Target="file:///\\pc-2\&#19978;&#35838;&#35838;&#20214;&#27719;&#24635;\&#24050;&#26657;&#23545;\&#20108;&#35821;&#19979;&#12304;&#25945;&#26696;&#29256;&#12305;\&#31532;&#20116;&#21333;&#20803;\13%20&#30011;&#26472;&#26691;&#12304;&#25945;&#26696;&#21305;&#37197;&#29256;&#12305;&#25512;&#33616;&#9829;\&#22075;.wmv" TargetMode="Externa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microsoft.com/office/2007/relationships/media" Target="file:///\\pc-2\&#19978;&#35838;&#35838;&#20214;&#27719;&#24635;\&#24453;&#26657;&#23545;\R&#20108;&#35821;&#19979;&#12304;&#25945;&#26696;&#29256;&#12305;\&#31532;&#20116;&#21333;&#20803;\13%20&#30011;&#26472;&#26691;&#12304;&#25945;&#26696;&#21305;&#37197;&#29256;&#12305;&#25512;&#33616;&#9829;\&#22270;.wmv" TargetMode="External"/><Relationship Id="rId2" Type="http://schemas.openxmlformats.org/officeDocument/2006/relationships/video" Target="file:///\\pc-2\&#19978;&#35838;&#35838;&#20214;&#27719;&#24635;\&#24453;&#26657;&#23545;\R&#20108;&#35821;&#19979;&#12304;&#25945;&#26696;&#29256;&#12305;\&#31532;&#20116;&#21333;&#20803;\13%20&#30011;&#26472;&#26691;&#12304;&#25945;&#26696;&#21305;&#37197;&#29256;&#12305;&#25512;&#33616;&#9829;\&#22270;.wmv" TargetMode="External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708150"/>
            <a:ext cx="9144000" cy="17272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4">
            <a:hlinkClick r:id="" action="ppaction://noaction"/>
          </p:cNvPr>
          <p:cNvSpPr/>
          <p:nvPr/>
        </p:nvSpPr>
        <p:spPr>
          <a:xfrm>
            <a:off x="1619250" y="2217738"/>
            <a:ext cx="2665413" cy="70326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6">
            <a:hlinkClick r:id="rId2" action="ppaction://hlinksldjump"/>
          </p:cNvPr>
          <p:cNvSpPr/>
          <p:nvPr/>
        </p:nvSpPr>
        <p:spPr>
          <a:xfrm>
            <a:off x="4859338" y="2224088"/>
            <a:ext cx="2592388" cy="69691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827088" y="701675"/>
            <a:ext cx="734536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挑合适的词语，说说课文写了一件什么事。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7411" name="矩形 3"/>
          <p:cNvSpPr/>
          <p:nvPr/>
        </p:nvSpPr>
        <p:spPr>
          <a:xfrm>
            <a:off x="855663" y="1976438"/>
            <a:ext cx="74056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图画课上，老师让我们画杨桃。我（       ）地看，（       ）地画，同学们见了我的画后（       ）起来。老师坐在我的位置上（    ）了一下杨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4"/>
          <p:cNvSpPr txBox="1"/>
          <p:nvPr/>
        </p:nvSpPr>
        <p:spPr>
          <a:xfrm>
            <a:off x="1222375" y="2519363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认认真真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4691063" y="2562225"/>
            <a:ext cx="18319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老老实实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"/>
          <p:cNvSpPr txBox="1"/>
          <p:nvPr/>
        </p:nvSpPr>
        <p:spPr>
          <a:xfrm>
            <a:off x="4887913" y="3165475"/>
            <a:ext cx="18335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哈哈大笑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文本框 7"/>
          <p:cNvSpPr txBox="1"/>
          <p:nvPr/>
        </p:nvSpPr>
        <p:spPr>
          <a:xfrm>
            <a:off x="4919663" y="3749675"/>
            <a:ext cx="10080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611188" y="1192213"/>
            <a:ext cx="4537075" cy="300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桃，神情变得（    ）了。通过老师的讲解，同学们明白了看的角度不同，杨桃的样子也就不一样的道理。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3492500" y="1189038"/>
            <a:ext cx="10080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8" descr="https://timgsa.baidu.com/timg?image&amp;quality=80&amp;size=b9999_10000&amp;sec=1504859317261&amp;di=aa5542485635836f125f3133f59b2f79&amp;imgtype=0&amp;src=http%3A%2F%2Fwww.20xk.com%2Fxzftp%2F20110407%2F201104070000003920xk%2F3.jpg"/>
          <p:cNvPicPr>
            <a:picLocks noChangeAspect="1" noChangeArrowheads="1"/>
          </p:cNvPicPr>
          <p:nvPr/>
        </p:nvPicPr>
        <p:blipFill rotWithShape="1">
          <a:blip r:embed="rId1"/>
          <a:srcRect l="3718" t="8036" r="5219" b="7783"/>
          <a:stretch>
            <a:fillRect/>
          </a:stretch>
        </p:blipFill>
        <p:spPr bwMode="auto">
          <a:xfrm>
            <a:off x="5172812" y="1534009"/>
            <a:ext cx="3333499" cy="2316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5597525" y="1333500"/>
            <a:ext cx="1325563" cy="55086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975255" y="671659"/>
            <a:ext cx="2029726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946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6475" y="298450"/>
            <a:ext cx="638175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1" name="组合 7"/>
          <p:cNvGrpSpPr/>
          <p:nvPr/>
        </p:nvGrpSpPr>
        <p:grpSpPr>
          <a:xfrm>
            <a:off x="1208088" y="2343150"/>
            <a:ext cx="1225550" cy="1241425"/>
            <a:chOff x="1209675" y="1700197"/>
            <a:chExt cx="836613" cy="898541"/>
          </a:xfrm>
        </p:grpSpPr>
        <p:grpSp>
          <p:nvGrpSpPr>
            <p:cNvPr id="19491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949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9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92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2" name="组合 7"/>
          <p:cNvGrpSpPr/>
          <p:nvPr/>
        </p:nvGrpSpPr>
        <p:grpSpPr>
          <a:xfrm>
            <a:off x="2665413" y="2351088"/>
            <a:ext cx="1225550" cy="1241425"/>
            <a:chOff x="1209675" y="1700197"/>
            <a:chExt cx="836613" cy="898541"/>
          </a:xfrm>
        </p:grpSpPr>
        <p:grpSp>
          <p:nvGrpSpPr>
            <p:cNvPr id="19486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948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7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3" name="组合 7"/>
          <p:cNvGrpSpPr/>
          <p:nvPr/>
        </p:nvGrpSpPr>
        <p:grpSpPr>
          <a:xfrm>
            <a:off x="4079875" y="2355850"/>
            <a:ext cx="1225550" cy="1241425"/>
            <a:chOff x="1209675" y="1700197"/>
            <a:chExt cx="836613" cy="898541"/>
          </a:xfrm>
        </p:grpSpPr>
        <p:grpSp>
          <p:nvGrpSpPr>
            <p:cNvPr id="19481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94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2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4" name="组合 7"/>
          <p:cNvGrpSpPr/>
          <p:nvPr/>
        </p:nvGrpSpPr>
        <p:grpSpPr>
          <a:xfrm>
            <a:off x="5526088" y="2354263"/>
            <a:ext cx="1238250" cy="1241425"/>
            <a:chOff x="1209675" y="1700197"/>
            <a:chExt cx="845772" cy="898541"/>
          </a:xfrm>
        </p:grpSpPr>
        <p:grpSp>
          <p:nvGrpSpPr>
            <p:cNvPr id="19476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947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7" name="文本框 64"/>
            <p:cNvSpPr txBox="1"/>
            <p:nvPr/>
          </p:nvSpPr>
          <p:spPr>
            <a:xfrm>
              <a:off x="1244234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抢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5" name="组合 7"/>
          <p:cNvGrpSpPr/>
          <p:nvPr/>
        </p:nvGrpSpPr>
        <p:grpSpPr>
          <a:xfrm>
            <a:off x="6985000" y="2346325"/>
            <a:ext cx="1247775" cy="1239838"/>
            <a:chOff x="1209675" y="1701346"/>
            <a:chExt cx="851464" cy="897392"/>
          </a:xfrm>
        </p:grpSpPr>
        <p:grpSp>
          <p:nvGrpSpPr>
            <p:cNvPr id="19471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94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2" name="文本框 64"/>
            <p:cNvSpPr txBox="1"/>
            <p:nvPr/>
          </p:nvSpPr>
          <p:spPr>
            <a:xfrm>
              <a:off x="1249926" y="1701346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6" name="文本框 59"/>
          <p:cNvSpPr txBox="1"/>
          <p:nvPr/>
        </p:nvSpPr>
        <p:spPr>
          <a:xfrm>
            <a:off x="1196975" y="242888"/>
            <a:ext cx="18986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7793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指导写字</a:t>
            </a:r>
            <a:endParaRPr lang="zh-CN" altLang="en-US" sz="3200" b="1" dirty="0">
              <a:solidFill>
                <a:srgbClr val="77933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2622550" y="3817938"/>
            <a:ext cx="4346575" cy="612775"/>
          </a:xfrm>
          <a:prstGeom prst="snip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我发现：都是左右结构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6486525" y="1854200"/>
            <a:ext cx="955675" cy="547688"/>
          </a:xfrm>
          <a:prstGeom prst="line">
            <a:avLst/>
          </a:prstGeom>
          <a:ln>
            <a:solidFill>
              <a:srgbClr val="77933C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4718050" y="1857375"/>
            <a:ext cx="1287463" cy="558800"/>
          </a:xfrm>
          <a:prstGeom prst="line">
            <a:avLst/>
          </a:prstGeom>
          <a:ln>
            <a:solidFill>
              <a:srgbClr val="77933C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526088" y="1260475"/>
            <a:ext cx="15176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口字旁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47650"/>
            <a:ext cx="528637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15"/>
          <p:cNvSpPr txBox="1"/>
          <p:nvPr/>
        </p:nvSpPr>
        <p:spPr>
          <a:xfrm>
            <a:off x="858838" y="37623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7793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3200" b="1" dirty="0">
              <a:solidFill>
                <a:srgbClr val="77933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7613" y="21367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7613" y="28178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1900" y="35814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775" y="1179513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xī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88" name="文本框 17"/>
          <p:cNvSpPr txBox="1"/>
          <p:nvPr/>
        </p:nvSpPr>
        <p:spPr>
          <a:xfrm>
            <a:off x="2555875" y="842963"/>
            <a:ext cx="11811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嘻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6975" y="21320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8888" y="28257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口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2" name="嘻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75238" y="1236663"/>
            <a:ext cx="2055812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3225800" y="3549650"/>
            <a:ext cx="5129213" cy="1109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右部“喜”中的“口”要写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得扁些。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6">
            <a:hlinkClick r:id="" action="ppaction://noaction"/>
          </p:cNvPr>
          <p:cNvSpPr/>
          <p:nvPr/>
        </p:nvSpPr>
        <p:spPr>
          <a:xfrm>
            <a:off x="3600450" y="279400"/>
            <a:ext cx="1943100" cy="696913"/>
          </a:xfrm>
          <a:prstGeom prst="roundRect">
            <a:avLst/>
          </a:prstGeom>
          <a:solidFill>
            <a:srgbClr val="77933C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390" name="文本框 3"/>
          <p:cNvSpPr txBox="1">
            <a:spLocks noChangeArrowheads="1"/>
          </p:cNvSpPr>
          <p:nvPr/>
        </p:nvSpPr>
        <p:spPr bwMode="auto">
          <a:xfrm>
            <a:off x="1403350" y="484188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自读自悟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8" name="文本框 6"/>
          <p:cNvSpPr txBox="1"/>
          <p:nvPr/>
        </p:nvSpPr>
        <p:spPr>
          <a:xfrm>
            <a:off x="900113" y="1563688"/>
            <a:ext cx="73453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学习第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自然段：“我”是怎样画杨桃的？“我”认为自己画的怎么样？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9" name="文本框 8"/>
          <p:cNvSpPr txBox="1"/>
          <p:nvPr/>
        </p:nvSpPr>
        <p:spPr>
          <a:xfrm>
            <a:off x="900113" y="2862263"/>
            <a:ext cx="75612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我认认真真地看，老老实实地画，自己觉得画得很准确。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>
            <a:off x="3636963" y="2778125"/>
            <a:ext cx="1657350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531" name="文本框 2"/>
          <p:cNvSpPr txBox="1"/>
          <p:nvPr/>
        </p:nvSpPr>
        <p:spPr>
          <a:xfrm>
            <a:off x="971550" y="627063"/>
            <a:ext cx="72009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小作者是坐在哪个位置画杨桃的？看到的杨桃是什么样的？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532" name="矩形 4"/>
          <p:cNvSpPr/>
          <p:nvPr/>
        </p:nvSpPr>
        <p:spPr>
          <a:xfrm>
            <a:off x="1042988" y="2217738"/>
            <a:ext cx="7777162" cy="237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坐在教室前排靠边的我，认认真真地看，看到的杨桃像是（     ）的什么东西。 于是我老老实实地画了一个（     ），而且觉得自己画得（ 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8"/>
          <p:cNvSpPr txBox="1"/>
          <p:nvPr/>
        </p:nvSpPr>
        <p:spPr>
          <a:xfrm>
            <a:off x="5003800" y="2792413"/>
            <a:ext cx="142081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五个角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9"/>
          <p:cNvSpPr txBox="1"/>
          <p:nvPr/>
        </p:nvSpPr>
        <p:spPr>
          <a:xfrm>
            <a:off x="6202363" y="3398838"/>
            <a:ext cx="142081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五角星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10"/>
          <p:cNvSpPr txBox="1"/>
          <p:nvPr/>
        </p:nvSpPr>
        <p:spPr>
          <a:xfrm>
            <a:off x="4221163" y="3987800"/>
            <a:ext cx="14208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很准确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文本框 12"/>
          <p:cNvSpPr txBox="1">
            <a:spLocks noChangeArrowheads="1"/>
          </p:cNvSpPr>
          <p:nvPr/>
        </p:nvSpPr>
        <p:spPr bwMode="auto">
          <a:xfrm>
            <a:off x="4005263" y="1774825"/>
            <a:ext cx="4151313" cy="541338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组词：靠近、依靠、停靠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64038" y="2332038"/>
            <a:ext cx="441325" cy="4349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文本框 3"/>
          <p:cNvSpPr txBox="1">
            <a:spLocks noChangeArrowheads="1"/>
          </p:cNvSpPr>
          <p:nvPr/>
        </p:nvSpPr>
        <p:spPr bwMode="auto">
          <a:xfrm>
            <a:off x="1331913" y="484188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审视体验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5" name="矩形 5"/>
          <p:cNvSpPr/>
          <p:nvPr/>
        </p:nvSpPr>
        <p:spPr>
          <a:xfrm>
            <a:off x="974725" y="1492250"/>
            <a:ext cx="4511675" cy="240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Calibri" panose="020F0502020204030204" pitchFamily="34" charset="0"/>
              </a:rPr>
              <a:t>        看到“我”画的杨桃后，老师和同学们的做法是怎样的？他们又是怎么说的？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501775"/>
            <a:ext cx="3597275" cy="2398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827088" y="555625"/>
            <a:ext cx="7561262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当我把这幅画交出去的时候，班里几个同学看见了，哈哈大笑起来。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“杨桃是这个样子的吗？”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“倒不如说是五角星吧！”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老师看了看这幅画，到我的座位上坐下来，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了一下讲桌上的杨桃，然后回到讲桌前，举起我的那页画纸，问大家：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755650" y="411163"/>
            <a:ext cx="8137525" cy="4360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“这幅画画得像不像？”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“不像！”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“它像什么？”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“像五角星！”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老师的神情变得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，他又问道：“画杨桃画成了五角星，好笑吗？”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笑！”有几个同学抢着答道，同时发出嘻嘻的笑声。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3735388" y="873125"/>
            <a:ext cx="1471612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 视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3582988" y="441325"/>
            <a:ext cx="909637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shěn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文本框 4"/>
          <p:cNvSpPr txBox="1"/>
          <p:nvPr/>
        </p:nvSpPr>
        <p:spPr>
          <a:xfrm>
            <a:off x="4464050" y="441325"/>
            <a:ext cx="728663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shì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矩形 6"/>
          <p:cNvSpPr/>
          <p:nvPr/>
        </p:nvSpPr>
        <p:spPr>
          <a:xfrm>
            <a:off x="719138" y="2951163"/>
            <a:ext cx="59404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审视：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1100" y="3128963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电视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6013" y="3148013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视力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363" y="1781175"/>
            <a:ext cx="803275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331913" y="1943100"/>
            <a:ext cx="646113" cy="268288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331913" y="2354263"/>
            <a:ext cx="676275" cy="239713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368550" y="1573213"/>
            <a:ext cx="20637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表示看。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68550" y="2346325"/>
            <a:ext cx="677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表示读音，也表示“观察”的含义。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1988" y="161766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88" y="234632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礻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1100" y="3805238"/>
            <a:ext cx="2244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认真地看。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51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" grpId="0"/>
      <p:bldP spid="3" grpId="0"/>
      <p:bldP spid="5" grpId="0"/>
      <p:bldP spid="19" grpId="0"/>
      <p:bldP spid="20" grpId="0"/>
      <p:bldP spid="4" grpId="0"/>
      <p:bldP spid="6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2138" y="1635125"/>
            <a:ext cx="25193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杨桃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6"/>
          <p:cNvPicPr>
            <a:picLocks noChangeAspect="1"/>
          </p:cNvPicPr>
          <p:nvPr/>
        </p:nvPicPr>
        <p:blipFill>
          <a:blip r:embed="rId1"/>
          <a:srcRect t="11806" b="13181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4915" b="10042"/>
          <a:stretch>
            <a:fillRect/>
          </a:stretch>
        </p:blipFill>
        <p:spPr>
          <a:xfrm>
            <a:off x="0" y="0"/>
            <a:ext cx="9144000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6">
            <a:hlinkClick r:id="" action="ppaction://noaction"/>
          </p:cNvPr>
          <p:cNvSpPr/>
          <p:nvPr/>
        </p:nvSpPr>
        <p:spPr>
          <a:xfrm>
            <a:off x="3600450" y="279400"/>
            <a:ext cx="1943100" cy="696913"/>
          </a:xfrm>
          <a:prstGeom prst="roundRect">
            <a:avLst/>
          </a:prstGeom>
          <a:solidFill>
            <a:srgbClr val="77933C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4213" y="987425"/>
            <a:ext cx="7604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严肃是什么意思？给它找个近义词。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651" name="文本框 3"/>
          <p:cNvSpPr txBox="1"/>
          <p:nvPr/>
        </p:nvSpPr>
        <p:spPr>
          <a:xfrm>
            <a:off x="1547813" y="2122488"/>
            <a:ext cx="546100" cy="53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5"/>
          <p:cNvSpPr txBox="1"/>
          <p:nvPr/>
        </p:nvSpPr>
        <p:spPr>
          <a:xfrm>
            <a:off x="684213" y="2030413"/>
            <a:ext cx="7604125" cy="201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严肃：①（神情、气氛等）使人感到敬畏的。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（作风、态度等）严格认真。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近义词：严厉、严格。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331913" y="2716213"/>
            <a:ext cx="70008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为什么老师要隔很长时间才说那句话？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1331913" y="3408363"/>
            <a:ext cx="67849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说明老师在思考怎样改变同学们的看法。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2"/>
          <p:cNvSpPr/>
          <p:nvPr/>
        </p:nvSpPr>
        <p:spPr>
          <a:xfrm>
            <a:off x="1327150" y="1363663"/>
            <a:ext cx="7256463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半晌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，他又问道：“画杨桃画成了五角星，好笑吗？”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74875" y="1419225"/>
            <a:ext cx="884238" cy="603250"/>
          </a:xfrm>
          <a:prstGeom prst="ellipse">
            <a:avLst/>
          </a:pr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4875" y="730250"/>
            <a:ext cx="56975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好长一会儿；半天，半日。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8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1" name="文本框 2"/>
          <p:cNvSpPr txBox="1">
            <a:spLocks noChangeArrowheads="1"/>
          </p:cNvSpPr>
          <p:nvPr/>
        </p:nvSpPr>
        <p:spPr bwMode="auto">
          <a:xfrm>
            <a:off x="1403350" y="484188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深入文本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699" name="矩形 4"/>
          <p:cNvSpPr/>
          <p:nvPr/>
        </p:nvSpPr>
        <p:spPr>
          <a:xfrm>
            <a:off x="1425575" y="2066925"/>
            <a:ext cx="6696075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当老师让几个同学坐到“我”的座位观察后，同学们的态度又发生了哪些变化？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700" name="文本框 6"/>
          <p:cNvSpPr txBox="1"/>
          <p:nvPr/>
        </p:nvSpPr>
        <p:spPr>
          <a:xfrm>
            <a:off x="1562100" y="1347788"/>
            <a:ext cx="3068638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一、找“变化”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3635375" y="700088"/>
            <a:ext cx="5184775" cy="1439862"/>
            <a:chOff x="3450687" y="449069"/>
            <a:chExt cx="5184574" cy="1440160"/>
          </a:xfrm>
        </p:grpSpPr>
        <p:sp>
          <p:nvSpPr>
            <p:cNvPr id="16" name="矩形 15"/>
            <p:cNvSpPr/>
            <p:nvPr/>
          </p:nvSpPr>
          <p:spPr>
            <a:xfrm>
              <a:off x="3636418" y="449069"/>
              <a:ext cx="4616271" cy="144016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31" name="文本框 4"/>
            <p:cNvSpPr txBox="1"/>
            <p:nvPr/>
          </p:nvSpPr>
          <p:spPr>
            <a:xfrm>
              <a:off x="3450687" y="519813"/>
              <a:ext cx="5184574" cy="11959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像。”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“像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五角星。”   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0763" y="2274888"/>
            <a:ext cx="677545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同学们前后两次说的话有什么不同？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0763" y="3478213"/>
            <a:ext cx="636428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从这三个省略号中你听出了什么？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4713" y="700088"/>
            <a:ext cx="3306762" cy="1439862"/>
            <a:chOff x="460847" y="435781"/>
            <a:chExt cx="3306485" cy="1440160"/>
          </a:xfrm>
        </p:grpSpPr>
        <p:sp>
          <p:nvSpPr>
            <p:cNvPr id="6" name="矩形 5"/>
            <p:cNvSpPr/>
            <p:nvPr/>
          </p:nvSpPr>
          <p:spPr>
            <a:xfrm>
              <a:off x="557676" y="435781"/>
              <a:ext cx="2736621" cy="1440160"/>
            </a:xfrm>
            <a:prstGeom prst="rect">
              <a:avLst/>
            </a:prstGeom>
            <a:solidFill>
              <a:srgbClr val="77933C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9" name="矩形 2"/>
            <p:cNvSpPr/>
            <p:nvPr/>
          </p:nvSpPr>
          <p:spPr>
            <a:xfrm>
              <a:off x="460847" y="548454"/>
              <a:ext cx="3306485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“不像！”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“像五角星！”    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20763" y="2863850"/>
            <a:ext cx="38925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增加了三处省略号。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0763" y="4094163"/>
            <a:ext cx="430371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同学们知道自己错了。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9750" y="1069975"/>
            <a:ext cx="5543550" cy="1195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“这幅画画得像不像？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不像！”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684213" y="387350"/>
            <a:ext cx="4716462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二、抓“变化”对比体会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2643188"/>
            <a:ext cx="76533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他对第一个坐下的同学说：“现在你看看那杨桃，像你平时看到的杨桃吗？”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像。”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24525" y="1214438"/>
            <a:ext cx="3159125" cy="1211262"/>
            <a:chOff x="6192269" y="1054247"/>
            <a:chExt cx="3159165" cy="1211443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6328796" y="1070124"/>
              <a:ext cx="2951200" cy="1195566"/>
            </a:xfrm>
            <a:prstGeom prst="wedgeRoundRectCallout">
              <a:avLst>
                <a:gd name="adj1" fmla="val -76089"/>
                <a:gd name="adj2" fmla="val 33017"/>
                <a:gd name="adj3" fmla="val 16667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54" name="文本框 7"/>
            <p:cNvSpPr txBox="1"/>
            <p:nvPr/>
          </p:nvSpPr>
          <p:spPr>
            <a:xfrm>
              <a:off x="6192269" y="1054247"/>
              <a:ext cx="3159165" cy="11958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“我”被同学们嘲笑了。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76825" y="3994150"/>
            <a:ext cx="3481388" cy="633413"/>
            <a:chOff x="4851590" y="4052332"/>
            <a:chExt cx="3480440" cy="633837"/>
          </a:xfrm>
        </p:grpSpPr>
        <p:sp>
          <p:nvSpPr>
            <p:cNvPr id="11" name="对话气泡: 圆角矩形 10"/>
            <p:cNvSpPr/>
            <p:nvPr/>
          </p:nvSpPr>
          <p:spPr>
            <a:xfrm>
              <a:off x="4851590" y="4052332"/>
              <a:ext cx="3320146" cy="633837"/>
            </a:xfrm>
            <a:prstGeom prst="wedgeRoundRectCallout">
              <a:avLst>
                <a:gd name="adj1" fmla="val -57287"/>
                <a:gd name="adj2" fmla="val -72499"/>
                <a:gd name="adj3" fmla="val 16667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52" name="文本框 8"/>
            <p:cNvSpPr txBox="1"/>
            <p:nvPr/>
          </p:nvSpPr>
          <p:spPr>
            <a:xfrm>
              <a:off x="4851590" y="4052332"/>
              <a:ext cx="348044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同学们支支吾吾。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2"/>
          <p:cNvSpPr/>
          <p:nvPr/>
        </p:nvSpPr>
        <p:spPr>
          <a:xfrm>
            <a:off x="1403350" y="1477963"/>
            <a:ext cx="6399213" cy="1146175"/>
          </a:xfrm>
          <a:prstGeom prst="roundRect">
            <a:avLst/>
          </a:prstGeom>
          <a:solidFill>
            <a:sysClr val="window" lastClr="FFFFFF">
              <a:alpha val="0"/>
            </a:sysClr>
          </a:solidFill>
          <a:ln w="28575" cap="flat" cmpd="sng" algn="ctr">
            <a:solidFill>
              <a:srgbClr val="92D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1" name="文本框 1"/>
          <p:cNvSpPr txBox="1"/>
          <p:nvPr/>
        </p:nvSpPr>
        <p:spPr>
          <a:xfrm>
            <a:off x="395288" y="703263"/>
            <a:ext cx="636746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同学们为什么有这样的变化？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1913" y="1427163"/>
            <a:ext cx="64706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于是，老师请这几个同学轮流坐到我的座位上。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913" y="2716213"/>
            <a:ext cx="632301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用“因为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所以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”的句式，说一说同学们的认识为什么发生了变化。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1331913" y="1492250"/>
            <a:ext cx="669607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联系生活举例子，说说角度不同，看到的样子就不一样的事例。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2932113"/>
            <a:ext cx="2684463" cy="135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"/>
          <p:cNvSpPr txBox="1"/>
          <p:nvPr/>
        </p:nvSpPr>
        <p:spPr>
          <a:xfrm>
            <a:off x="827088" y="417513"/>
            <a:ext cx="306863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三、感悟教诲。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4"/>
          <p:cNvSpPr txBox="1"/>
          <p:nvPr/>
        </p:nvSpPr>
        <p:spPr>
          <a:xfrm>
            <a:off x="827088" y="1058863"/>
            <a:ext cx="70580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故事发展到这里，老师的态度有了转变吗？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52" name="文本框 5"/>
          <p:cNvSpPr txBox="1">
            <a:spLocks noChangeArrowheads="1"/>
          </p:cNvSpPr>
          <p:nvPr/>
        </p:nvSpPr>
        <p:spPr bwMode="auto">
          <a:xfrm>
            <a:off x="1597025" y="2311400"/>
            <a:ext cx="1008063" cy="604838"/>
          </a:xfrm>
          <a:prstGeom prst="rect">
            <a:avLst/>
          </a:prstGeom>
          <a:solidFill>
            <a:srgbClr val="77933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严肃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箭头: 右 1"/>
          <p:cNvSpPr/>
          <p:nvPr/>
        </p:nvSpPr>
        <p:spPr bwMode="auto">
          <a:xfrm>
            <a:off x="2747963" y="2543175"/>
            <a:ext cx="979488" cy="123825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3973513" y="2292350"/>
            <a:ext cx="1831975" cy="604838"/>
          </a:xfrm>
          <a:prstGeom prst="rect">
            <a:avLst/>
          </a:prstGeom>
          <a:solidFill>
            <a:srgbClr val="77933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和颜悦色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8888" y="2916238"/>
            <a:ext cx="5951537" cy="820737"/>
            <a:chOff x="2840125" y="2932113"/>
            <a:chExt cx="5951415" cy="821358"/>
          </a:xfrm>
        </p:grpSpPr>
        <p:sp>
          <p:nvSpPr>
            <p:cNvPr id="34825" name="文本框 7"/>
            <p:cNvSpPr txBox="1"/>
            <p:nvPr/>
          </p:nvSpPr>
          <p:spPr>
            <a:xfrm>
              <a:off x="2840125" y="3148799"/>
              <a:ext cx="5951415" cy="604672"/>
            </a:xfrm>
            <a:prstGeom prst="rect">
              <a:avLst/>
            </a:prstGeom>
            <a:noFill/>
            <a:ln w="38100" cap="flat" cmpd="sng">
              <a:solidFill>
                <a:srgbClr val="00206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可以换成：和蔼可亲、和和气气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076866" y="2932113"/>
              <a:ext cx="0" cy="216063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5219738" y="2932113"/>
              <a:ext cx="0" cy="216063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7658" name="文本框 8"/>
          <p:cNvSpPr txBox="1"/>
          <p:nvPr/>
        </p:nvSpPr>
        <p:spPr>
          <a:xfrm>
            <a:off x="827088" y="3921125"/>
            <a:ext cx="67802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老师的态度为什么发生了转变？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 animBg="1"/>
      <p:bldP spid="2" grpId="0" animBg="1"/>
      <p:bldP spid="3" grpId="0" animBg="1"/>
      <p:bldP spid="276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"/>
          <p:cNvSpPr txBox="1"/>
          <p:nvPr/>
        </p:nvSpPr>
        <p:spPr>
          <a:xfrm>
            <a:off x="987425" y="1338263"/>
            <a:ext cx="61055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为什么大家画同一个杨桃，却画成了不同的样子呢？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6" name="文本框 4"/>
          <p:cNvSpPr txBox="1"/>
          <p:nvPr/>
        </p:nvSpPr>
        <p:spPr>
          <a:xfrm>
            <a:off x="998538" y="2625725"/>
            <a:ext cx="67691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看的角度不同，杨桃的样子也就不一样。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4" name="组合 3"/>
          <p:cNvGrpSpPr/>
          <p:nvPr/>
        </p:nvGrpSpPr>
        <p:grpSpPr>
          <a:xfrm>
            <a:off x="755650" y="700088"/>
            <a:ext cx="8172450" cy="3352800"/>
            <a:chOff x="755650" y="987320"/>
            <a:chExt cx="8172655" cy="3549698"/>
          </a:xfrm>
        </p:grpSpPr>
        <p:sp>
          <p:nvSpPr>
            <p:cNvPr id="7" name="圆角矩形 2"/>
            <p:cNvSpPr/>
            <p:nvPr/>
          </p:nvSpPr>
          <p:spPr>
            <a:xfrm>
              <a:off x="755650" y="1634400"/>
              <a:ext cx="7147104" cy="2902618"/>
            </a:xfrm>
            <a:prstGeom prst="roundRect">
              <a:avLst/>
            </a:prstGeom>
            <a:noFill/>
            <a:ln w="31750" cmpd="sng">
              <a:solidFill>
                <a:srgbClr val="99CC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804466" y="987320"/>
              <a:ext cx="2123839" cy="17366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等腰三角形 9"/>
          <p:cNvSpPr/>
          <p:nvPr/>
        </p:nvSpPr>
        <p:spPr>
          <a:xfrm>
            <a:off x="2840038" y="3163888"/>
            <a:ext cx="203200" cy="142875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3276600" y="3163888"/>
            <a:ext cx="203200" cy="141288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3695700" y="3175000"/>
            <a:ext cx="206375" cy="141288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4062413" y="3163888"/>
            <a:ext cx="204788" cy="141288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6083300" y="3165475"/>
            <a:ext cx="204788" cy="141288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496050" y="3152775"/>
            <a:ext cx="206375" cy="141288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1228725" y="3749675"/>
            <a:ext cx="203200" cy="142875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1573213" y="3732213"/>
            <a:ext cx="203200" cy="142875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2000250" y="3749675"/>
            <a:ext cx="204788" cy="142875"/>
          </a:xfrm>
          <a:prstGeom prst="triangl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10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2"/>
          <p:cNvSpPr txBox="1"/>
          <p:nvPr/>
        </p:nvSpPr>
        <p:spPr>
          <a:xfrm>
            <a:off x="2051050" y="1203325"/>
            <a:ext cx="5437188" cy="636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老师的教诲让我终生难忘。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1187450" y="2139950"/>
            <a:ext cx="6553200" cy="197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教诲：老师的话让“我”终生难忘，这样有深刻道理的话就叫“教诲”。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48038" y="1271588"/>
            <a:ext cx="1008063" cy="56832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17"/>
          <p:cNvGrpSpPr/>
          <p:nvPr/>
        </p:nvGrpSpPr>
        <p:grpSpPr>
          <a:xfrm>
            <a:off x="2544763" y="1854200"/>
            <a:ext cx="3733800" cy="1036638"/>
            <a:chOff x="2627784" y="2667297"/>
            <a:chExt cx="3733800" cy="1036637"/>
          </a:xfrm>
        </p:grpSpPr>
        <p:pic>
          <p:nvPicPr>
            <p:cNvPr id="37896" name="图片 19"/>
            <p:cNvPicPr>
              <a:picLocks noChangeAspect="1"/>
            </p:cNvPicPr>
            <p:nvPr/>
          </p:nvPicPr>
          <p:blipFill>
            <a:blip r:embed="rId1"/>
            <a:srcRect l="4723" t="26514" r="1567" b="25525"/>
            <a:stretch>
              <a:fillRect/>
            </a:stretch>
          </p:blipFill>
          <p:spPr>
            <a:xfrm>
              <a:off x="2627784" y="2667297"/>
              <a:ext cx="3733800" cy="103663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7897" name="组合 16"/>
            <p:cNvGrpSpPr/>
            <p:nvPr/>
          </p:nvGrpSpPr>
          <p:grpSpPr>
            <a:xfrm>
              <a:off x="3427364" y="2748154"/>
              <a:ext cx="2046670" cy="918811"/>
              <a:chOff x="3427364" y="2748154"/>
              <a:chExt cx="2046670" cy="918811"/>
            </a:xfrm>
          </p:grpSpPr>
          <p:sp>
            <p:nvSpPr>
              <p:cNvPr id="37898" name="文本框 4"/>
              <p:cNvSpPr txBox="1"/>
              <p:nvPr/>
            </p:nvSpPr>
            <p:spPr>
              <a:xfrm>
                <a:off x="3427364" y="2762018"/>
                <a:ext cx="652462" cy="9049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诲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899" name="文本框 5"/>
              <p:cNvSpPr txBox="1"/>
              <p:nvPr/>
            </p:nvSpPr>
            <p:spPr>
              <a:xfrm>
                <a:off x="4723508" y="2748154"/>
                <a:ext cx="750526" cy="7970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悔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7891" name="文本框 6"/>
          <p:cNvSpPr txBox="1"/>
          <p:nvPr/>
        </p:nvSpPr>
        <p:spPr>
          <a:xfrm>
            <a:off x="971550" y="3363913"/>
            <a:ext cx="7200900" cy="75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教（   ）  （  ）改   后（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971550" y="866775"/>
            <a:ext cx="20383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选字填空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2006600" y="3348038"/>
            <a:ext cx="650875" cy="75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927475" y="3344863"/>
            <a:ext cx="64770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6948488" y="3344863"/>
            <a:ext cx="64770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42988" y="688975"/>
            <a:ext cx="7129463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当别人的看法、观点和自己不一致时，应该怎么做？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1117600" y="2305050"/>
            <a:ext cx="7126288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当别人的观点或看法和自己不一致时，不要急着嘲笑别人，要学会尊重别人，从他人的角度看问题。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2"/>
          <p:cNvSpPr/>
          <p:nvPr/>
        </p:nvSpPr>
        <p:spPr>
          <a:xfrm>
            <a:off x="1042988" y="2139950"/>
            <a:ext cx="7200900" cy="2189163"/>
          </a:xfrm>
          <a:prstGeom prst="roundRect">
            <a:avLst/>
          </a:prstGeom>
          <a:noFill/>
          <a:ln w="28575" cap="flat" cmpd="sng" algn="ctr">
            <a:solidFill>
              <a:srgbClr val="77933C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24" tIns="45718" rIns="91424" bIns="45718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7" name="文本框 2"/>
          <p:cNvSpPr txBox="1">
            <a:spLocks noChangeArrowheads="1"/>
          </p:cNvSpPr>
          <p:nvPr/>
        </p:nvSpPr>
        <p:spPr bwMode="auto">
          <a:xfrm>
            <a:off x="1331913" y="484188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拓展运用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113" y="1492250"/>
            <a:ext cx="760095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对于课文中不同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角色，你想说点什么？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9940" name="文本框 6"/>
          <p:cNvSpPr txBox="1"/>
          <p:nvPr/>
        </p:nvSpPr>
        <p:spPr>
          <a:xfrm>
            <a:off x="900113" y="2219325"/>
            <a:ext cx="74168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我想对文中的“我”说：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我想对文中的同学们说：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我想对文中的老师说：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16013" y="1131888"/>
            <a:ext cx="6840538" cy="2871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    文中的老师教会“我”无论是做人还是做事，都要实事求是、认认真真。老师的话让“我”一生受用。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971550" y="987425"/>
            <a:ext cx="7272338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大家发现了吗？看的角度不同，杨桃的样子也就不一样。当我们看见别人把杨桃画成五角星的时候，不要忙着发笑，要看看人家是从什么角度看的。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550" y="3551238"/>
            <a:ext cx="5954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   老师的话让你想到了什么？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6"/>
          <p:cNvPicPr>
            <a:picLocks noChangeAspect="1"/>
          </p:cNvPicPr>
          <p:nvPr/>
        </p:nvPicPr>
        <p:blipFill>
          <a:blip r:embed="rId1"/>
          <a:srcRect t="8298" b="10020"/>
          <a:stretch>
            <a:fillRect/>
          </a:stretch>
        </p:blipFill>
        <p:spPr>
          <a:xfrm>
            <a:off x="0" y="0"/>
            <a:ext cx="9158288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7"/>
          <p:cNvSpPr/>
          <p:nvPr/>
        </p:nvSpPr>
        <p:spPr bwMode="auto">
          <a:xfrm>
            <a:off x="431800" y="1112838"/>
            <a:ext cx="8280400" cy="3671888"/>
          </a:xfrm>
          <a:prstGeom prst="round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4" name="文本框 3"/>
          <p:cNvSpPr txBox="1">
            <a:spLocks noChangeArrowheads="1"/>
          </p:cNvSpPr>
          <p:nvPr/>
        </p:nvSpPr>
        <p:spPr bwMode="auto">
          <a:xfrm>
            <a:off x="431800" y="1103313"/>
            <a:ext cx="8172450" cy="3560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横看成岭侧成峰，远近高低各不同。不识庐山真面目，只缘身在此山中。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苏轼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题西林壁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一千个读者就有一千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个哈姆雷特。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俗语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百闻不如一见。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汉书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赵充国传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3013" name="组合 6"/>
          <p:cNvGrpSpPr/>
          <p:nvPr/>
        </p:nvGrpSpPr>
        <p:grpSpPr>
          <a:xfrm>
            <a:off x="431800" y="187325"/>
            <a:ext cx="2593975" cy="944563"/>
            <a:chOff x="286873" y="205103"/>
            <a:chExt cx="2593611" cy="944602"/>
          </a:xfrm>
        </p:grpSpPr>
        <p:sp>
          <p:nvSpPr>
            <p:cNvPr id="43014" name="文本框 2"/>
            <p:cNvSpPr txBox="1"/>
            <p:nvPr/>
          </p:nvSpPr>
          <p:spPr>
            <a:xfrm>
              <a:off x="982205" y="439957"/>
              <a:ext cx="189827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积累名言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3015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7"/>
          <p:cNvGrpSpPr/>
          <p:nvPr/>
        </p:nvGrpSpPr>
        <p:grpSpPr>
          <a:xfrm>
            <a:off x="2633663" y="1865313"/>
            <a:ext cx="1225550" cy="1241425"/>
            <a:chOff x="1209675" y="1700197"/>
            <a:chExt cx="836613" cy="898541"/>
          </a:xfrm>
        </p:grpSpPr>
        <p:grpSp>
          <p:nvGrpSpPr>
            <p:cNvPr id="44062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406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6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6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63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035" name="组合 7"/>
          <p:cNvGrpSpPr/>
          <p:nvPr/>
        </p:nvGrpSpPr>
        <p:grpSpPr>
          <a:xfrm>
            <a:off x="4130675" y="1843088"/>
            <a:ext cx="1249363" cy="1279525"/>
            <a:chOff x="1209675" y="1672511"/>
            <a:chExt cx="853433" cy="926227"/>
          </a:xfrm>
        </p:grpSpPr>
        <p:grpSp>
          <p:nvGrpSpPr>
            <p:cNvPr id="44057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405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6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6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58" name="文本框 64"/>
            <p:cNvSpPr txBox="1"/>
            <p:nvPr/>
          </p:nvSpPr>
          <p:spPr>
            <a:xfrm>
              <a:off x="1251895" y="1672511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座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036" name="组合 7"/>
          <p:cNvGrpSpPr/>
          <p:nvPr/>
        </p:nvGrpSpPr>
        <p:grpSpPr>
          <a:xfrm>
            <a:off x="5651500" y="1851025"/>
            <a:ext cx="1225550" cy="1241425"/>
            <a:chOff x="1209675" y="1700858"/>
            <a:chExt cx="836613" cy="897880"/>
          </a:xfrm>
        </p:grpSpPr>
        <p:grpSp>
          <p:nvGrpSpPr>
            <p:cNvPr id="44052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405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5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5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53" name="文本框 64"/>
            <p:cNvSpPr txBox="1"/>
            <p:nvPr/>
          </p:nvSpPr>
          <p:spPr>
            <a:xfrm>
              <a:off x="1235075" y="1700858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902" name="文本框 20"/>
          <p:cNvSpPr txBox="1">
            <a:spLocks noChangeArrowheads="1"/>
          </p:cNvSpPr>
          <p:nvPr/>
        </p:nvSpPr>
        <p:spPr bwMode="auto">
          <a:xfrm>
            <a:off x="1338263" y="508000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4038" name="组合 7"/>
          <p:cNvGrpSpPr/>
          <p:nvPr/>
        </p:nvGrpSpPr>
        <p:grpSpPr>
          <a:xfrm>
            <a:off x="7148513" y="1858963"/>
            <a:ext cx="1225550" cy="1241425"/>
            <a:chOff x="1209675" y="1700858"/>
            <a:chExt cx="836613" cy="897880"/>
          </a:xfrm>
        </p:grpSpPr>
        <p:grpSp>
          <p:nvGrpSpPr>
            <p:cNvPr id="44047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404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5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5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48" name="文本框 64"/>
            <p:cNvSpPr txBox="1"/>
            <p:nvPr/>
          </p:nvSpPr>
          <p:spPr>
            <a:xfrm>
              <a:off x="1227091" y="1700858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页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039348" y="510005"/>
            <a:ext cx="1829785" cy="5847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404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93700"/>
            <a:ext cx="527050" cy="803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041" name="组合 7"/>
          <p:cNvGrpSpPr/>
          <p:nvPr/>
        </p:nvGrpSpPr>
        <p:grpSpPr>
          <a:xfrm>
            <a:off x="973138" y="1862138"/>
            <a:ext cx="1233487" cy="1254125"/>
            <a:chOff x="1209675" y="1690463"/>
            <a:chExt cx="842609" cy="908275"/>
          </a:xfrm>
        </p:grpSpPr>
        <p:grpSp>
          <p:nvGrpSpPr>
            <p:cNvPr id="44042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404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4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43" name="文本框 64"/>
            <p:cNvSpPr txBox="1"/>
            <p:nvPr/>
          </p:nvSpPr>
          <p:spPr>
            <a:xfrm>
              <a:off x="1241071" y="1690463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888" y="277813"/>
            <a:ext cx="528637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827088" y="409152"/>
            <a:ext cx="4032553" cy="58419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988" y="21605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988" y="28416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7888" y="357663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500" y="113030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tú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5064" name="文本框 17"/>
          <p:cNvSpPr txBox="1"/>
          <p:nvPr/>
        </p:nvSpPr>
        <p:spPr>
          <a:xfrm>
            <a:off x="2054225" y="842963"/>
            <a:ext cx="11811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5350" y="21558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全包围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27263" y="28495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口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1" name="图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5663" y="1149350"/>
            <a:ext cx="2111375" cy="2125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970213" y="3540125"/>
            <a:ext cx="5824538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先外后里再封口，里面的“冬”字的两点写在竖中线上。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6" name="文本框 3"/>
          <p:cNvSpPr txBox="1">
            <a:spLocks noChangeArrowheads="1"/>
          </p:cNvSpPr>
          <p:nvPr/>
        </p:nvSpPr>
        <p:spPr bwMode="auto">
          <a:xfrm>
            <a:off x="1243013" y="236538"/>
            <a:ext cx="18970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6083" name="TextBox 1"/>
          <p:cNvSpPr txBox="1"/>
          <p:nvPr/>
        </p:nvSpPr>
        <p:spPr>
          <a:xfrm>
            <a:off x="534988" y="2090738"/>
            <a:ext cx="677862" cy="13049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画杨桃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111250" y="1135063"/>
            <a:ext cx="360363" cy="3168650"/>
          </a:xfrm>
          <a:prstGeom prst="leftBrace">
            <a:avLst>
              <a:gd name="adj1" fmla="val 6451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7232650" y="1492250"/>
            <a:ext cx="1655763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实事求是，从多个角度去看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403350" y="809625"/>
            <a:ext cx="56896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“我”的做法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认认真真   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老老实实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6799263" y="1135063"/>
            <a:ext cx="215900" cy="3168650"/>
          </a:xfrm>
          <a:prstGeom prst="leftBrace">
            <a:avLst>
              <a:gd name="adj1" fmla="val 5731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352550" y="2230438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同学们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哈哈大笑  嘻嘻笑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430338" y="3149600"/>
            <a:ext cx="56896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老师教诲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看的角度不同，杨桃的样子也就不一样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14915" b="10042"/>
          <a:stretch>
            <a:fillRect/>
          </a:stretch>
        </p:blipFill>
        <p:spPr>
          <a:xfrm>
            <a:off x="0" y="0"/>
            <a:ext cx="9144000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971550" y="1131888"/>
            <a:ext cx="720725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文本框 10"/>
          <p:cNvSpPr txBox="1"/>
          <p:nvPr/>
        </p:nvSpPr>
        <p:spPr>
          <a:xfrm>
            <a:off x="938213" y="1082675"/>
            <a:ext cx="33115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13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画杨桃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3"/>
          <p:cNvPicPr>
            <a:picLocks noChangeAspect="1"/>
          </p:cNvPicPr>
          <p:nvPr/>
        </p:nvPicPr>
        <p:blipFill>
          <a:blip r:embed="rId3"/>
          <a:srcRect l="36111" t="15529"/>
          <a:stretch>
            <a:fillRect/>
          </a:stretch>
        </p:blipFill>
        <p:spPr>
          <a:xfrm>
            <a:off x="5940425" y="4443413"/>
            <a:ext cx="2293938" cy="39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219200" y="1677988"/>
            <a:ext cx="6877050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朗读课文，思考：课文主要讲了一件什么事？画出生字词，读准字音，注意字形，画出不理解的地方。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1331913" y="484188"/>
            <a:ext cx="1898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/>
          <p:nvPr/>
        </p:nvSpPr>
        <p:spPr>
          <a:xfrm>
            <a:off x="1357313" y="449263"/>
            <a:ext cx="18986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7793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生字认读</a:t>
            </a:r>
            <a:endParaRPr lang="zh-CN" altLang="en-US" sz="3200" b="1" dirty="0">
              <a:solidFill>
                <a:srgbClr val="77933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文本框 7"/>
          <p:cNvSpPr txBox="1"/>
          <p:nvPr/>
        </p:nvSpPr>
        <p:spPr>
          <a:xfrm>
            <a:off x="2066925" y="1036638"/>
            <a:ext cx="803275" cy="977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8" name="图片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8282" y="2836986"/>
            <a:ext cx="2305050" cy="1531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9" name="文本框 1"/>
          <p:cNvSpPr txBox="1"/>
          <p:nvPr/>
        </p:nvSpPr>
        <p:spPr>
          <a:xfrm>
            <a:off x="1504950" y="1936750"/>
            <a:ext cx="1833563" cy="6032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5740400" y="1941513"/>
            <a:ext cx="1922463" cy="684212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仓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文本框 5"/>
          <p:cNvSpPr txBox="1"/>
          <p:nvPr/>
        </p:nvSpPr>
        <p:spPr>
          <a:xfrm>
            <a:off x="6300788" y="1098550"/>
            <a:ext cx="8032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01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3563" y="2835125"/>
            <a:ext cx="2533650" cy="1533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3560763" y="1173163"/>
            <a:ext cx="187166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左右结构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2705100" y="2849563"/>
            <a:ext cx="10080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晌午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9" grpId="0"/>
      <p:bldP spid="11" grpId="0"/>
      <p:bldP spid="14344" grpId="0"/>
      <p:bldP spid="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2"/>
          <p:cNvSpPr txBox="1"/>
          <p:nvPr/>
        </p:nvSpPr>
        <p:spPr>
          <a:xfrm>
            <a:off x="3851275" y="512763"/>
            <a:ext cx="22383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猜谜语识记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2335213" y="1514475"/>
            <a:ext cx="2735263" cy="6477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两个王分了家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2335213" y="2578100"/>
            <a:ext cx="2735263" cy="6477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太阳的方向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335213" y="3641725"/>
            <a:ext cx="2736850" cy="6477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每日必说话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67400" y="1514475"/>
            <a:ext cx="1008063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67400" y="2593975"/>
            <a:ext cx="1008063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67400" y="3663950"/>
            <a:ext cx="1008063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12132" y="205703"/>
            <a:ext cx="1168425" cy="112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3" grpId="0" animBg="1"/>
      <p:bldP spid="7" grpId="0" animBg="1"/>
      <p:bldP spid="8" grpId="0" animBg="1"/>
      <p:bldP spid="4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1331913" y="417513"/>
            <a:ext cx="18319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认读词语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368300" y="1635125"/>
            <a:ext cx="8640763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  座位  讲桌  摆放  笑嘻嘻  教诲  靠边  图画  严肃  半晌   班级   而且  审视  哈哈大笑  和颜悦色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067944" y="589523"/>
            <a:ext cx="1829785" cy="5847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536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3475" y="484188"/>
            <a:ext cx="527050" cy="803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2"/>
          <p:cNvSpPr txBox="1"/>
          <p:nvPr/>
        </p:nvSpPr>
        <p:spPr>
          <a:xfrm>
            <a:off x="1331913" y="434975"/>
            <a:ext cx="18986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7793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感知课文</a:t>
            </a:r>
            <a:endParaRPr lang="zh-CN" altLang="en-US" sz="3200" b="1" dirty="0">
              <a:solidFill>
                <a:srgbClr val="77933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矩形 4"/>
          <p:cNvSpPr/>
          <p:nvPr/>
        </p:nvSpPr>
        <p:spPr>
          <a:xfrm>
            <a:off x="684213" y="2571750"/>
            <a:ext cx="74644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（1）认认真真、老老实实。（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（2）哈哈大笑、嘻嘻。（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（3）审视、严肃、和颜悦色。（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088" y="1052513"/>
            <a:ext cx="756126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读读下面的词语，你知道每组分别写的是谁吗？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10275" y="2655888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</a:t>
            </a:r>
            <a:endParaRPr lang="zh-CN" altLang="en-US" sz="32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725" y="3214688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</a:t>
            </a:r>
            <a:endParaRPr lang="zh-CN" altLang="en-US" sz="32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86538" y="3759200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endParaRPr lang="zh-CN" altLang="en-US" sz="32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2367</Words>
  <Application>WPS 演示</Application>
  <PresentationFormat>全屏显示(16:9)</PresentationFormat>
  <Paragraphs>338</Paragraphs>
  <Slides>39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Calibri</vt:lpstr>
      <vt:lpstr>Arial</vt:lpstr>
      <vt:lpstr>Cambria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2016-10-29T08:56:00Z</dcterms:created>
  <dcterms:modified xsi:type="dcterms:W3CDTF">2023-11-13T15:26:47Z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9B6E8934CFED47198272A04797C3097D_13</vt:lpwstr>
  </property>
  <property fmtid="{D5CDD505-2E9C-101B-9397-08002B2CF9AE}" pid="4" name="KSOProductBuildVer">
    <vt:lpwstr>2052-12.1.0.15374</vt:lpwstr>
  </property>
</Properties>
</file>