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3"/>
    <p:sldMasterId id="2147483655" r:id="rId4"/>
    <p:sldMasterId id="2147483657" r:id="rId5"/>
  </p:sldMasterIdLst>
  <p:notesMasterIdLst>
    <p:notesMasterId r:id="rId7"/>
  </p:notesMasterIdLst>
  <p:handoutMasterIdLst>
    <p:handoutMasterId r:id="rId20"/>
  </p:handoutMasterIdLst>
  <p:sldIdLst>
    <p:sldId id="280" r:id="rId6"/>
    <p:sldId id="289" r:id="rId8"/>
    <p:sldId id="291" r:id="rId9"/>
    <p:sldId id="309" r:id="rId10"/>
    <p:sldId id="317" r:id="rId11"/>
    <p:sldId id="318" r:id="rId12"/>
    <p:sldId id="293" r:id="rId13"/>
    <p:sldId id="319" r:id="rId14"/>
    <p:sldId id="310" r:id="rId15"/>
    <p:sldId id="298" r:id="rId16"/>
    <p:sldId id="299" r:id="rId17"/>
    <p:sldId id="268" r:id="rId18"/>
    <p:sldId id="325" r:id="rId19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50" d="100"/>
          <a:sy n="50" d="100"/>
        </p:scale>
        <p:origin x="156" y="42"/>
      </p:cViewPr>
      <p:guideLst>
        <p:guide orient="horz" pos="2160"/>
        <p:guide pos="384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slide" Target="slides/slide13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0223978-00F3-446A-B3B1-AF0CFAA94FB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BA75364-FC86-4038-8B6A-C71A1C454C4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1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208933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12208933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4705351" y="0"/>
            <a:ext cx="3054351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5.xml"/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Masters/_rels/slideMaster4.xml.rels><?xml version="1.0" encoding="UTF-8" standalone="yes"?>
<Relationships xmlns="http://schemas.openxmlformats.org/package/2006/relationships"><Relationship Id="rId7" Type="http://schemas.openxmlformats.org/officeDocument/2006/relationships/theme" Target="../theme/theme4.xml"/><Relationship Id="rId6" Type="http://schemas.openxmlformats.org/officeDocument/2006/relationships/image" Target="../media/image10.jpeg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14"/>
          <p:cNvSpPr>
            <a:spLocks noChangeArrowheads="1"/>
          </p:cNvSpPr>
          <p:nvPr userDrawn="1"/>
        </p:nvSpPr>
        <p:spPr bwMode="auto">
          <a:xfrm rot="10800000">
            <a:off x="-1" y="869694"/>
            <a:ext cx="8144452" cy="3740406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8" name="图片 28"/>
          <p:cNvPicPr>
            <a:picLocks noChangeAspect="1"/>
          </p:cNvPicPr>
          <p:nvPr userDrawn="1"/>
        </p:nvPicPr>
        <p:blipFill>
          <a:blip r:embed="rId2"/>
          <a:srcRect l="368" t="9363" r="29749" b="-82"/>
          <a:stretch>
            <a:fillRect/>
          </a:stretch>
        </p:blipFill>
        <p:spPr>
          <a:xfrm>
            <a:off x="-12700" y="895350"/>
            <a:ext cx="8140700" cy="3702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14"/>
          <p:cNvSpPr>
            <a:spLocks noChangeArrowheads="1"/>
          </p:cNvSpPr>
          <p:nvPr userDrawn="1"/>
        </p:nvSpPr>
        <p:spPr bwMode="auto">
          <a:xfrm>
            <a:off x="0" y="1536700"/>
            <a:ext cx="8144451" cy="2298699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矩形 14"/>
          <p:cNvSpPr>
            <a:spLocks noChangeArrowheads="1"/>
          </p:cNvSpPr>
          <p:nvPr userDrawn="1"/>
        </p:nvSpPr>
        <p:spPr bwMode="auto">
          <a:xfrm>
            <a:off x="6531" y="840302"/>
            <a:ext cx="12192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5" name="图片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293475" y="252413"/>
            <a:ext cx="523875" cy="3635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矩形 8"/>
          <p:cNvSpPr>
            <a:spLocks noChangeArrowheads="1"/>
          </p:cNvSpPr>
          <p:nvPr userDrawn="1"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河北教育出版社 四年级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 userDrawn="1"/>
        </p:nvSpPr>
        <p:spPr bwMode="auto">
          <a:xfrm>
            <a:off x="0" y="171611"/>
            <a:ext cx="12192000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123" name="图片 21"/>
          <p:cNvPicPr>
            <a:picLocks noChangeAspect="1"/>
          </p:cNvPicPr>
          <p:nvPr userDrawn="1"/>
        </p:nvPicPr>
        <p:blipFill>
          <a:blip r:embed="rId5"/>
          <a:srcRect t="11633" r="14514" b="75572"/>
          <a:stretch>
            <a:fillRect/>
          </a:stretch>
        </p:blipFill>
        <p:spPr>
          <a:xfrm>
            <a:off x="2233613" y="190500"/>
            <a:ext cx="9958387" cy="52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 userDrawn="1"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河北教育出版社 四年级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5129" name="图片 28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1339513" y="252413"/>
            <a:ext cx="523875" cy="363537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146" name="矩形 14"/>
          <p:cNvSpPr>
            <a:spLocks noChangeArrowheads="1"/>
          </p:cNvSpPr>
          <p:nvPr userDrawn="1"/>
        </p:nvSpPr>
        <p:spPr bwMode="auto">
          <a:xfrm>
            <a:off x="0" y="840303"/>
            <a:ext cx="12192000" cy="3120789"/>
          </a:xfrm>
          <a:prstGeom prst="rect">
            <a:avLst/>
          </a:prstGeom>
          <a:solidFill>
            <a:srgbClr val="57D2E3"/>
          </a:solidFill>
          <a:ln>
            <a:noFill/>
          </a:ln>
          <a:effectLst>
            <a:reflection blurRad="6350" stA="50000" endA="300" endPos="5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6147" name="图片 28"/>
          <p:cNvPicPr>
            <a:picLocks noChangeAspect="1"/>
          </p:cNvPicPr>
          <p:nvPr userDrawn="1"/>
        </p:nvPicPr>
        <p:blipFill>
          <a:blip r:embed="rId2"/>
          <a:srcRect t="9363" b="14136"/>
          <a:stretch>
            <a:fillRect/>
          </a:stretch>
        </p:blipFill>
        <p:spPr>
          <a:xfrm>
            <a:off x="271463" y="839788"/>
            <a:ext cx="11649075" cy="31226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矩形 14"/>
          <p:cNvSpPr>
            <a:spLocks noChangeArrowheads="1"/>
          </p:cNvSpPr>
          <p:nvPr userDrawn="1"/>
        </p:nvSpPr>
        <p:spPr bwMode="auto">
          <a:xfrm>
            <a:off x="0" y="2214575"/>
            <a:ext cx="12192000" cy="1356797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矩形 8"/>
          <p:cNvSpPr>
            <a:spLocks noChangeArrowheads="1"/>
          </p:cNvSpPr>
          <p:nvPr userDrawn="1"/>
        </p:nvSpPr>
        <p:spPr bwMode="auto">
          <a:xfrm>
            <a:off x="2646363" y="2373313"/>
            <a:ext cx="7770813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60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谢谢观看！</a:t>
            </a:r>
            <a:endParaRPr kumimoji="0" lang="zh-CN" altLang="en-US" sz="5400" b="1" i="0" u="none" strike="noStrike" kern="1200" cap="none" spc="60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304800" indent="-304800" algn="l" rtl="0" eaLnBrk="0" fontAlgn="base" hangingPunct="0">
        <a:lnSpc>
          <a:spcPct val="90000"/>
        </a:lnSpc>
        <a:spcBef>
          <a:spcPct val="267000"/>
        </a:spcBef>
        <a:spcAft>
          <a:spcPct val="0"/>
        </a:spcAft>
        <a:buFont typeface="Arial" panose="020B0604020202020204" pitchFamily="34" charset="0"/>
        <a:buChar char="•"/>
        <a:defRPr sz="3735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jpe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6531" y="840302"/>
            <a:ext cx="12192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080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93475" y="252413"/>
            <a:ext cx="523875" cy="3635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083" name="组合 8"/>
          <p:cNvGrpSpPr/>
          <p:nvPr/>
        </p:nvGrpSpPr>
        <p:grpSpPr>
          <a:xfrm>
            <a:off x="0" y="1987550"/>
            <a:ext cx="8199033" cy="1349058"/>
            <a:chOff x="1178398" y="2105678"/>
            <a:chExt cx="3548062" cy="1348877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703860" y="2105678"/>
              <a:ext cx="2497138" cy="5530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Module</a:t>
              </a:r>
              <a:r>
                <a:rPr kumimoji="0" lang="en-US" altLang="zh-CN" sz="2000" b="1" i="0" u="none" strike="noStrike" kern="1200" cap="none" spc="0" normalizeH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 1 Unit 3</a:t>
              </a:r>
              <a:endPara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1178398" y="2624721"/>
              <a:ext cx="3548062" cy="8298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4800" b="1" i="0" u="none" strike="noStrike" kern="1200" cap="none" spc="30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Coat and Scarf</a:t>
              </a:r>
              <a:endParaRPr kumimoji="0" lang="en-US" altLang="zh-CN" sz="4800" b="1" i="0" u="none" strike="noStrike" kern="1200" cap="none" spc="30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3" name="图片 2" descr="F:\1 ENGLISH\1封面.jpg1封面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8148367" y="1543866"/>
            <a:ext cx="3755390" cy="5314133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 bwMode="auto">
          <a:xfrm>
            <a:off x="0" y="993775"/>
            <a:ext cx="3178175" cy="55118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Let’s play!</a:t>
            </a:r>
            <a:endParaRPr lang="en-US" altLang="zh-CN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209550" y="1165225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3589655" y="993775"/>
            <a:ext cx="798449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latin typeface="Times New Roman" panose="02020603050405020304" pitchFamily="18" charset="0"/>
              </a:rPr>
              <a:t>Group work. Ask and answer.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pic>
        <p:nvPicPr>
          <p:cNvPr id="2" name="图片 1" descr="3-222_爱奇艺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6800" y="1833245"/>
            <a:ext cx="10058400" cy="45573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bldLvl="0" autoUpdateAnimBg="0"/>
      <p:bldP spid="32770" grpId="1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9"/>
          <p:cNvSpPr>
            <a:spLocks noChangeArrowheads="1"/>
          </p:cNvSpPr>
          <p:nvPr/>
        </p:nvSpPr>
        <p:spPr bwMode="auto">
          <a:xfrm>
            <a:off x="2357755" y="1770380"/>
            <a:ext cx="7961630" cy="2306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 smtClean="0">
                <a:latin typeface="Times New Roman" panose="02020603050405020304" pitchFamily="18" charset="0"/>
              </a:rPr>
              <a:t>1. Copy </a:t>
            </a:r>
            <a:r>
              <a:rPr lang="en-US" altLang="zh-CN" sz="3600" b="1" dirty="0">
                <a:latin typeface="Times New Roman" panose="02020603050405020304" pitchFamily="18" charset="0"/>
              </a:rPr>
              <a:t>the words and text of </a:t>
            </a:r>
            <a:r>
              <a:rPr lang="en-US" altLang="zh-CN" sz="3600" b="1" dirty="0">
                <a:latin typeface="Times New Roman" panose="02020603050405020304" pitchFamily="18" charset="0"/>
                <a:sym typeface="+mn-ea"/>
              </a:rPr>
              <a:t>lesson</a:t>
            </a:r>
            <a:r>
              <a:rPr lang="en-US" altLang="zh-CN" sz="3600" b="1" dirty="0">
                <a:latin typeface="Times New Roman" panose="02020603050405020304" pitchFamily="18" charset="0"/>
              </a:rPr>
              <a:t> 3</a:t>
            </a:r>
            <a:r>
              <a:rPr lang="en-US" altLang="zh-CN" sz="3600" b="1" dirty="0" smtClean="0">
                <a:latin typeface="Times New Roman" panose="02020603050405020304" pitchFamily="18" charset="0"/>
              </a:rPr>
              <a:t>.</a:t>
            </a:r>
            <a:endParaRPr lang="en-US" altLang="zh-CN" sz="3600" b="1" dirty="0" smtClean="0">
              <a:latin typeface="Times New Roman" panose="02020603050405020304" pitchFamily="18" charset="0"/>
            </a:endParaRPr>
          </a:p>
          <a:p>
            <a:endParaRPr lang="en-US" altLang="zh-CN" sz="3600" b="1" dirty="0">
              <a:latin typeface="Times New Roman" panose="02020603050405020304" pitchFamily="18" charset="0"/>
            </a:endParaRPr>
          </a:p>
          <a:p>
            <a:r>
              <a:rPr lang="en-US" altLang="zh-CN" sz="3600" b="1" dirty="0">
                <a:latin typeface="Times New Roman" panose="02020603050405020304" pitchFamily="18" charset="0"/>
              </a:rPr>
              <a:t>2. Recite the text well and practice the words.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0" y="1219200"/>
            <a:ext cx="1916113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Homework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209550" y="1390650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011257"/>
            <a:ext cx="12192000" cy="1365251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91440" tIns="45720" rIns="91440" bIns="4572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566420" y="2180167"/>
            <a:ext cx="11341100" cy="1028700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91440" tIns="45720" rIns="91440" bIns="4572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第一课件网      </a:t>
            </a:r>
            <a:r>
              <a:rPr kumimoji="0" lang="en-US" altLang="zh-CN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www.kejian1.com</a:t>
            </a:r>
            <a:endParaRPr kumimoji="0" lang="zh-CN" altLang="en-GB" sz="5465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965113" y="4384040"/>
            <a:ext cx="8674100" cy="58356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32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 bwMode="auto">
          <a:xfrm>
            <a:off x="0" y="1109662"/>
            <a:ext cx="2093913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Warm-up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209550" y="1281112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2326005" y="1109345"/>
            <a:ext cx="798449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 smtClean="0">
                <a:latin typeface="Times New Roman" panose="02020603050405020304" pitchFamily="18" charset="0"/>
              </a:rPr>
              <a:t>Let‘s </a:t>
            </a:r>
            <a:r>
              <a:rPr lang="en-US" altLang="zh-CN" sz="3600" b="1" dirty="0">
                <a:latin typeface="Times New Roman" panose="02020603050405020304" pitchFamily="18" charset="0"/>
              </a:rPr>
              <a:t>take a step back into </a:t>
            </a:r>
            <a:r>
              <a:rPr lang="en-US" altLang="zh-CN" sz="3600" b="1" dirty="0" smtClean="0">
                <a:latin typeface="Times New Roman" panose="02020603050405020304" pitchFamily="18" charset="0"/>
              </a:rPr>
              <a:t>what’s </a:t>
            </a:r>
            <a:r>
              <a:rPr lang="en-US" altLang="zh-CN" sz="3600" b="1" dirty="0">
                <a:latin typeface="Times New Roman" panose="02020603050405020304" pitchFamily="18" charset="0"/>
              </a:rPr>
              <a:t>this.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pic>
        <p:nvPicPr>
          <p:cNvPr id="8194" name="Picture 8" descr="C:\Users\30725\Desktop\1 ENGLISH\英语冀教四年级上册\英语冀教四年级上册\Unit 1 The Clothes We Wear\Lesson 3 Coat and Scarf\素材\【素材】Ｕnit 1Lesson 3 Coat and Scarf (冀教) 图片 new skirt.jpg【素材】Ｕnit 1Lesson 3 Coat and Scarf (冀教) 图片 new skirt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367473" y="1767205"/>
            <a:ext cx="3960495" cy="39611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图片 6" descr="C:\Users\30725\Desktop\1 ENGLISH\英语冀教四年级上册\英语冀教四年级上册\Unit 1 The Clothes We Wear\Lesson 3 Coat and Scarf\素材\【素材】Ｕnit 1Lesson  3 Coat and Scarf  (冀教) 图片 old sweater.jpg【素材】Ｕnit 1Lesson  3 Coat and Scarf  (冀教) 图片 old sweater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5985828" y="1660525"/>
            <a:ext cx="4015105" cy="4015740"/>
          </a:xfrm>
          <a:prstGeom prst="rect">
            <a:avLst/>
          </a:prstGeom>
        </p:spPr>
      </p:pic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2326005" y="5895975"/>
            <a:ext cx="324612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latin typeface="Times New Roman" panose="02020603050405020304" pitchFamily="18" charset="0"/>
              </a:rPr>
              <a:t>a new skirt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6458585" y="5895975"/>
            <a:ext cx="324612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latin typeface="Times New Roman" panose="02020603050405020304" pitchFamily="18" charset="0"/>
              </a:rPr>
              <a:t>an old sweater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bldLvl="0" autoUpdateAnimBg="0"/>
      <p:bldP spid="32770" grpId="1" bldLvl="0" animBg="1"/>
      <p:bldP spid="8" grpId="0" bldLvl="0" autoUpdateAnimBg="0"/>
      <p:bldP spid="8" grpId="1" bldLvl="0" animBg="1"/>
      <p:bldP spid="9" grpId="0" bldLvl="0" autoUpdateAnimBg="0"/>
      <p:bldP spid="9" grpId="1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005513" y="3048000"/>
            <a:ext cx="1841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 sz="4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78740" y="1138555"/>
            <a:ext cx="3054985" cy="55118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What is she wearing? </a:t>
            </a:r>
            <a:endParaRPr lang="en-US" altLang="zh-CN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209550" y="1309575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3" name="图片 2" descr="3-1_爱奇艺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49015" y="1309370"/>
            <a:ext cx="4400550" cy="4999355"/>
          </a:xfrm>
          <a:prstGeom prst="rect">
            <a:avLst/>
          </a:prstGeom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005513" y="3048000"/>
            <a:ext cx="1841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 sz="4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78740" y="1138555"/>
            <a:ext cx="2803525" cy="55118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Look at the pictures.</a:t>
            </a:r>
            <a:endParaRPr lang="en-US" altLang="zh-CN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209550" y="1309575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1" descr="C:\Users\30725\Desktop\1 ENGLISH\英语冀教四年级上册\英语冀教四年级上册\Unit 1 The Clothes We Wear\Lesson 3 Coat and Scarf\素材\【素材】Ｕnit 1Lesson 3 Coat and Scarf (冀教) 图片 cap.jpg【素材】Ｕnit 1Lesson 3 Coat and Scarf (冀教) 图片 cap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6769100" y="2170430"/>
            <a:ext cx="3736340" cy="3131185"/>
          </a:xfrm>
          <a:prstGeom prst="rect">
            <a:avLst/>
          </a:prstGeom>
        </p:spPr>
      </p:pic>
      <p:pic>
        <p:nvPicPr>
          <p:cNvPr id="4" name="图片 3" descr="C:\Users\30725\Desktop\1 ENGLISH\英语冀教四年级上册\英语冀教四年级上册\Unit 1 The Clothes We Wear\Lesson 3 Coat and Scarf\素材\【素材】Ｕnit 1Lesson 3 Coat and Scarf (冀教) 图片 coat.jpg【素材】Ｕnit 1Lesson 3 Coat and Scarf (冀教) 图片 coat"/>
          <p:cNvPicPr>
            <a:picLocks noChangeAspect="1"/>
          </p:cNvPicPr>
          <p:nvPr/>
        </p:nvPicPr>
        <p:blipFill>
          <a:blip r:embed="rId2"/>
          <a:srcRect l="13730" t="4825" r="7238" b="4721"/>
          <a:stretch>
            <a:fillRect/>
          </a:stretch>
        </p:blipFill>
        <p:spPr>
          <a:xfrm>
            <a:off x="1774825" y="1807845"/>
            <a:ext cx="3369945" cy="385699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686050" y="5782945"/>
            <a:ext cx="198691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coat 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124825" y="5782945"/>
            <a:ext cx="102489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cap 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005513" y="3048000"/>
            <a:ext cx="1841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 sz="4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78740" y="1138555"/>
            <a:ext cx="2803525" cy="55118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Look at the pictures.</a:t>
            </a:r>
            <a:endParaRPr lang="en-US" altLang="zh-CN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209550" y="1309575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1" descr="C:\Users\30725\Desktop\1 ENGLISH\英语冀教四年级上册\英语冀教四年级上册\Unit 1 The Clothes We Wear\Lesson 3 Coat and Scarf\素材\【素材】Ｕnit 1Lesson 3 Coat and Scarf (冀教) 图片 gloves.jpg【素材】Ｕnit 1Lesson 3 Coat and Scarf (冀教) 图片 gloves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7043420" y="1722120"/>
            <a:ext cx="2832735" cy="3579495"/>
          </a:xfrm>
          <a:prstGeom prst="rect">
            <a:avLst/>
          </a:prstGeom>
        </p:spPr>
      </p:pic>
      <p:pic>
        <p:nvPicPr>
          <p:cNvPr id="4" name="图片 3" descr="C:\Users\30725\Desktop\1 ENGLISH\英语冀教四年级上册\英语冀教四年级上册\Unit 1 The Clothes We Wear\Lesson 3 Coat and Scarf\素材\【素材】Ｕnit 1Lesson 3 Coat and Scarf (冀教) 图片 new scarf.jpg【素材】Ｕnit 1Lesson 3 Coat and Scarf (冀教) 图片 new scar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511935" y="1788795"/>
            <a:ext cx="3632835" cy="36322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686050" y="5782945"/>
            <a:ext cx="198691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scarf 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124825" y="5782945"/>
            <a:ext cx="20510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gloves 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005513" y="3048000"/>
            <a:ext cx="1841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 sz="4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78740" y="1138555"/>
            <a:ext cx="3054985" cy="55118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What is she wearing? </a:t>
            </a:r>
            <a:endParaRPr lang="en-US" altLang="zh-CN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209550" y="1309575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3" name="图片 2" descr="3-1_爱奇艺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5280" y="1768475"/>
            <a:ext cx="4400550" cy="4999355"/>
          </a:xfrm>
          <a:prstGeom prst="rect">
            <a:avLst/>
          </a:prstGeom>
        </p:spPr>
      </p:pic>
      <p:sp>
        <p:nvSpPr>
          <p:cNvPr id="21512" name="Rectangle 8"/>
          <p:cNvSpPr>
            <a:spLocks noChangeArrowheads="1"/>
          </p:cNvSpPr>
          <p:nvPr/>
        </p:nvSpPr>
        <p:spPr bwMode="auto">
          <a:xfrm>
            <a:off x="6716395" y="3048000"/>
            <a:ext cx="5045710" cy="6750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533400" indent="-533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9144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95400" indent="-3810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Times New Roman" panose="02020603050405020304" pitchFamily="18" charset="0"/>
                <a:sym typeface="Calibri" panose="020F0502020204030204" pitchFamily="34" charset="0"/>
              </a:rPr>
              <a:t>She is wearing a coat.</a:t>
            </a:r>
            <a:endParaRPr lang="en-US" altLang="zh-CN" sz="3200" b="1" dirty="0">
              <a:latin typeface="Times New Roman" panose="02020603050405020304" pitchFamily="18" charset="0"/>
              <a:sym typeface="Calibri" panose="020F0502020204030204" pitchFamily="34" charset="0"/>
            </a:endParaRPr>
          </a:p>
          <a:p>
            <a: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endParaRPr lang="en-US" altLang="zh-CN" sz="3200" b="1" dirty="0">
              <a:latin typeface="Times New Roman" panose="02020603050405020304" pitchFamily="18" charset="0"/>
              <a:sym typeface="Calibri" panose="020F0502020204030204" pitchFamily="34" charset="0"/>
            </a:endParaRPr>
          </a:p>
          <a:p>
            <a: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Times New Roman" panose="02020603050405020304" pitchFamily="18" charset="0"/>
                <a:sym typeface="Calibri" panose="020F0502020204030204" pitchFamily="34" charset="0"/>
              </a:rPr>
              <a:t>It’s nice.</a:t>
            </a:r>
            <a:endParaRPr lang="en-US" altLang="zh-CN" sz="3200" b="1" dirty="0">
              <a:latin typeface="Times New Roman" panose="02020603050405020304" pitchFamily="18" charset="0"/>
              <a:sym typeface="Calibri" panose="020F0502020204030204" pitchFamily="34" charset="0"/>
            </a:endParaRPr>
          </a:p>
          <a:p>
            <a: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endParaRPr lang="en-US" altLang="zh-CN" sz="3200" b="1" dirty="0">
              <a:latin typeface="Times New Roman" panose="02020603050405020304" pitchFamily="18" charset="0"/>
              <a:sym typeface="Calibri" panose="020F0502020204030204" pitchFamily="34" charset="0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 bwMode="auto">
          <a:xfrm>
            <a:off x="0" y="1120321"/>
            <a:ext cx="2425700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</a:t>
            </a:r>
            <a:r>
              <a:rPr lang="en-US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Read and draw.</a:t>
            </a:r>
            <a:endParaRPr lang="en-US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9219" name="Rectangle 2"/>
          <p:cNvSpPr>
            <a:spLocks noChangeArrowheads="1"/>
          </p:cNvSpPr>
          <p:nvPr/>
        </p:nvSpPr>
        <p:spPr bwMode="auto">
          <a:xfrm>
            <a:off x="6005513" y="3048000"/>
            <a:ext cx="1841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 sz="4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矩形 5"/>
          <p:cNvSpPr/>
          <p:nvPr/>
        </p:nvSpPr>
        <p:spPr bwMode="auto">
          <a:xfrm>
            <a:off x="209550" y="1291771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21512" name="Rectangle 8"/>
          <p:cNvSpPr>
            <a:spLocks noChangeArrowheads="1"/>
          </p:cNvSpPr>
          <p:nvPr/>
        </p:nvSpPr>
        <p:spPr bwMode="auto">
          <a:xfrm>
            <a:off x="419100" y="5220970"/>
            <a:ext cx="5587365" cy="13925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533400" indent="-533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9144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95400" indent="-3810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Times New Roman" panose="02020603050405020304" pitchFamily="18" charset="0"/>
                <a:sym typeface="Calibri" panose="020F0502020204030204" pitchFamily="34" charset="0"/>
              </a:rPr>
              <a:t>He is wearing a red cap, a blue coat, blcak trousers and yellow gloves.</a:t>
            </a:r>
            <a:endParaRPr lang="en-US" altLang="zh-CN" sz="3200" b="1" dirty="0">
              <a:latin typeface="Times New Roman" panose="02020603050405020304" pitchFamily="18" charset="0"/>
              <a:sym typeface="Calibri" panose="020F0502020204030204" pitchFamily="34" charset="0"/>
            </a:endParaRPr>
          </a:p>
          <a:p>
            <a: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endParaRPr lang="en-US" altLang="zh-CN" sz="3200" b="1" dirty="0">
              <a:latin typeface="Times New Roman" panose="02020603050405020304" pitchFamily="18" charset="0"/>
              <a:sym typeface="Calibri" panose="020F0502020204030204" pitchFamily="34" charset="0"/>
            </a:endParaRPr>
          </a:p>
        </p:txBody>
      </p:sp>
      <p:pic>
        <p:nvPicPr>
          <p:cNvPr id="7" name="图片 6" descr="3-1_爱奇艺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785" y="1795145"/>
            <a:ext cx="9794875" cy="3425825"/>
          </a:xfrm>
          <a:prstGeom prst="rect">
            <a:avLst/>
          </a:prstGeom>
        </p:spPr>
      </p:pic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6189980" y="5220970"/>
            <a:ext cx="5031740" cy="1069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533400" indent="-533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9144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95400" indent="-3810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Times New Roman" panose="02020603050405020304" pitchFamily="18" charset="0"/>
                <a:sym typeface="Calibri" panose="020F0502020204030204" pitchFamily="34" charset="0"/>
              </a:rPr>
              <a:t>She is wearing a green sweater, an orange skirt and a brown scarf.</a:t>
            </a:r>
            <a:endParaRPr lang="en-US" altLang="zh-CN" sz="3200" b="1" dirty="0">
              <a:latin typeface="Times New Roman" panose="02020603050405020304" pitchFamily="18" charset="0"/>
              <a:sym typeface="Calibri" panose="020F0502020204030204" pitchFamily="34" charset="0"/>
            </a:endParaRPr>
          </a:p>
          <a:p>
            <a: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endParaRPr lang="en-US" altLang="zh-CN" sz="3200" b="1" dirty="0">
              <a:latin typeface="Times New Roman" panose="02020603050405020304" pitchFamily="18" charset="0"/>
              <a:sym typeface="Calibri" panose="020F0502020204030204" pitchFamily="34" charset="0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 bwMode="auto">
          <a:xfrm>
            <a:off x="0" y="1120321"/>
            <a:ext cx="2425700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</a:t>
            </a:r>
            <a:r>
              <a:rPr lang="en-US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Is this your cap?</a:t>
            </a:r>
            <a:endParaRPr lang="en-US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9219" name="Rectangle 2"/>
          <p:cNvSpPr>
            <a:spLocks noChangeArrowheads="1"/>
          </p:cNvSpPr>
          <p:nvPr/>
        </p:nvSpPr>
        <p:spPr bwMode="auto">
          <a:xfrm>
            <a:off x="6005513" y="3048000"/>
            <a:ext cx="1841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 sz="4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矩形 5"/>
          <p:cNvSpPr/>
          <p:nvPr/>
        </p:nvSpPr>
        <p:spPr bwMode="auto">
          <a:xfrm>
            <a:off x="209550" y="1291771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3" name="图片 2" descr="3-2_ 爱奇艺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6800" y="2284730"/>
            <a:ext cx="10058400" cy="3215640"/>
          </a:xfrm>
          <a:prstGeom prst="rect">
            <a:avLst/>
          </a:prstGeom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 bwMode="auto">
          <a:xfrm>
            <a:off x="0" y="1120321"/>
            <a:ext cx="2425700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</a:t>
            </a:r>
            <a:r>
              <a:rPr lang="en-US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Is this your cap?</a:t>
            </a:r>
            <a:endParaRPr lang="en-US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9219" name="Rectangle 2"/>
          <p:cNvSpPr>
            <a:spLocks noChangeArrowheads="1"/>
          </p:cNvSpPr>
          <p:nvPr/>
        </p:nvSpPr>
        <p:spPr bwMode="auto">
          <a:xfrm>
            <a:off x="6005513" y="3048000"/>
            <a:ext cx="1841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 sz="4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矩形 5"/>
          <p:cNvSpPr/>
          <p:nvPr/>
        </p:nvSpPr>
        <p:spPr bwMode="auto">
          <a:xfrm>
            <a:off x="209550" y="1291771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4" name="图片 3" descr="3-2_爱奇艺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5860" y="2384425"/>
            <a:ext cx="10058400" cy="3197860"/>
          </a:xfrm>
          <a:prstGeom prst="rect">
            <a:avLst/>
          </a:prstGeom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621</Words>
  <Application>WPS 演示</Application>
  <PresentationFormat>宽屏</PresentationFormat>
  <Paragraphs>59</Paragraphs>
  <Slides>13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13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Calibri Light</vt:lpstr>
      <vt:lpstr>Calibri</vt:lpstr>
      <vt:lpstr>Times New Roman</vt:lpstr>
      <vt:lpstr>Arial Unicode MS</vt:lpstr>
      <vt:lpstr>Cambria</vt:lpstr>
      <vt:lpstr>黑体</vt:lpstr>
      <vt:lpstr>Arial</vt:lpstr>
      <vt:lpstr>等线</vt:lpstr>
      <vt:lpstr>自定义设计方案</vt:lpstr>
      <vt:lpstr>Office 主题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陈志磊</dc:creator>
  <cp:lastModifiedBy>上帝掷骰子吗</cp:lastModifiedBy>
  <cp:revision>417</cp:revision>
  <dcterms:created xsi:type="dcterms:W3CDTF">2013-07-01T03:05:00Z</dcterms:created>
  <dcterms:modified xsi:type="dcterms:W3CDTF">2023-09-30T16:05:19Z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2CECECE325604B45AEE90D46BB88208D_12</vt:lpwstr>
  </property>
</Properties>
</file>