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JPG" ContentType="image/.jp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9144000" cy="5143500" type="screen16x9"/>
  <p:notesSz cx="6858000" cy="9144000"/>
  <p:custDataLst>
    <p:tags r:id="rId23"/>
  </p:custDataLst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marL="0" indent="0" algn="l" defTabSz="914400" eaLnBrk="1" fontAlgn="auto" latinLnBrk="0" hangingPunct="1"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1pPr>
    <a:lvl2pPr marL="457200" indent="0" algn="l" defTabSz="914400" eaLnBrk="1" fontAlgn="auto" latinLnBrk="0" hangingPunct="1"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2pPr>
    <a:lvl3pPr marL="914400" indent="0" algn="l" defTabSz="914400" eaLnBrk="1" fontAlgn="auto" latinLnBrk="0" hangingPunct="1"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3pPr>
    <a:lvl4pPr marL="1371600" indent="0" algn="l" defTabSz="914400" eaLnBrk="1" fontAlgn="auto" latinLnBrk="0" hangingPunct="1"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4pPr>
    <a:lvl5pPr marL="1828800" indent="0" algn="l" defTabSz="914400" eaLnBrk="1" fontAlgn="auto" latinLnBrk="0" hangingPunct="1"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5pPr>
    <a:lvl6pPr marL="2286000" indent="0" algn="l" defTabSz="914400" eaLnBrk="1" fontAlgn="auto" latinLnBrk="0" hangingPunct="1"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6pPr>
    <a:lvl7pPr marL="2743200" indent="0" algn="l" defTabSz="914400" eaLnBrk="1" fontAlgn="auto" latinLnBrk="0" hangingPunct="1"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7pPr>
    <a:lvl8pPr marL="3200400" indent="0" algn="l" defTabSz="914400" eaLnBrk="1" fontAlgn="auto" latinLnBrk="0" hangingPunct="1"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8pPr>
    <a:lvl9pPr marL="3200400" indent="0" algn="l" defTabSz="914400" eaLnBrk="1" fontAlgn="auto" latinLnBrk="0" hangingPunct="1"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988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6" autoAdjust="0"/>
    <p:restoredTop sz="99500"/>
  </p:normalViewPr>
  <p:slideViewPr>
    <p:cSldViewPr snapToGrid="0" showGuides="1">
      <p:cViewPr varScale="1">
        <p:scale>
          <a:sx n="123" d="100"/>
          <a:sy n="123" d="100"/>
        </p:scale>
        <p:origin x="115" y="120"/>
      </p:cViewPr>
      <p:guideLst>
        <p:guide orient="horz" pos="161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0" y="0"/>
      </p:cViewPr>
      <p:guideLst/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194187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时、分、秒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7" name="组合 6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1" name="组合 10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3" name="矩形: 圆角 12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4" name="矩形: 圆角 13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400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时、分、秒的简单换算</a:t>
                  </a:r>
                  <a:endParaRPr lang="zh-CN" altLang="en-US" sz="4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2" name="图片 11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矩形"/>
          <p:cNvSpPr/>
          <p:nvPr/>
        </p:nvSpPr>
        <p:spPr>
          <a:xfrm>
            <a:off x="518594" y="792009"/>
            <a:ext cx="6670420" cy="57721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在○里填上“＞”“＜”或“＝”。</a:t>
            </a:r>
            <a:endParaRPr lang="zh-CN" altLang="en-US" sz="32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grpSp>
        <p:nvGrpSpPr>
          <p:cNvPr id="156" name="组合"/>
          <p:cNvGrpSpPr/>
          <p:nvPr/>
        </p:nvGrpSpPr>
        <p:grpSpPr>
          <a:xfrm>
            <a:off x="971600" y="1851670"/>
            <a:ext cx="7920881" cy="2034540"/>
            <a:chOff x="971600" y="1851670"/>
            <a:chExt cx="7920881" cy="2034540"/>
          </a:xfrm>
        </p:grpSpPr>
        <p:sp>
          <p:nvSpPr>
            <p:cNvPr id="151" name="矩形"/>
            <p:cNvSpPr/>
            <p:nvPr/>
          </p:nvSpPr>
          <p:spPr>
            <a:xfrm>
              <a:off x="971600" y="1851670"/>
              <a:ext cx="7920881" cy="2034540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</a:ln>
          </p:spPr>
          <p:txBody>
            <a:bodyPr vert="horz" wrap="square" lIns="91440" tIns="45720" rIns="91440" bIns="45720" anchor="t" anchorCtr="0">
              <a:spAutoFit/>
            </a:bodyPr>
            <a:lstStyle/>
            <a:p>
              <a:pPr marL="0" indent="22860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altLang="zh-CN" sz="3200" b="1" i="0" u="none" strike="noStrike" kern="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9</a:t>
              </a:r>
              <a:r>
                <a:rPr lang="zh-CN" altLang="en-US" sz="3200" b="1" i="0" u="none" strike="noStrike" kern="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分     </a:t>
              </a:r>
              <a:r>
                <a:rPr lang="en-US" altLang="zh-CN" sz="3200" b="1" i="0" u="none" strike="noStrike" kern="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90</a:t>
              </a:r>
              <a:r>
                <a:rPr lang="zh-CN" altLang="en-US" sz="3200" b="1" i="0" u="none" strike="noStrike" kern="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秒       </a:t>
              </a:r>
              <a:r>
                <a:rPr lang="en-US" altLang="zh-CN" sz="3200" b="1" i="0" u="none" strike="noStrike" kern="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4</a:t>
              </a:r>
              <a:r>
                <a:rPr lang="zh-CN" altLang="en-US" sz="3200" b="1" i="0" u="none" strike="noStrike" kern="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时     </a:t>
              </a:r>
              <a:r>
                <a:rPr lang="en-US" altLang="zh-CN" sz="3200" b="1" i="0" u="none" strike="noStrike" kern="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24</a:t>
              </a:r>
              <a:r>
                <a:rPr lang="zh-CN" altLang="en-US" sz="3200" b="1" i="0" u="none" strike="noStrike" kern="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分</a:t>
              </a:r>
              <a:endParaRPr lang="en-US" altLang="zh-CN" sz="3200" b="1" i="0" u="none" strike="noStrike" kern="0" cap="none" spc="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marL="0" indent="22860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altLang="zh-CN" sz="3200" b="1" i="0" u="none" strike="noStrike" kern="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1</a:t>
              </a:r>
              <a:r>
                <a:rPr lang="zh-CN" altLang="en-US" sz="3200" b="1" i="0" u="none" strike="noStrike" kern="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分</a:t>
              </a:r>
              <a:r>
                <a:rPr lang="en-US" altLang="zh-CN" sz="3200" b="1" i="0" u="none" strike="noStrike" kern="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15</a:t>
              </a:r>
              <a:r>
                <a:rPr lang="zh-CN" altLang="en-US" sz="3200" b="1" i="0" u="none" strike="noStrike" kern="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秒     </a:t>
              </a:r>
              <a:r>
                <a:rPr lang="en-US" altLang="zh-CN" sz="3200" b="1" i="0" u="none" strike="noStrike" kern="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65</a:t>
              </a:r>
              <a:r>
                <a:rPr lang="zh-CN" altLang="en-US" sz="3200" b="1" i="0" u="none" strike="noStrike" kern="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秒   </a:t>
              </a:r>
              <a:r>
                <a:rPr lang="en-US" altLang="zh-CN" sz="3200" b="1" i="0" u="none" strike="noStrike" kern="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3</a:t>
              </a:r>
              <a:r>
                <a:rPr lang="zh-CN" altLang="en-US" sz="3200" b="1" i="0" u="none" strike="noStrike" kern="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时     </a:t>
              </a:r>
              <a:r>
                <a:rPr lang="en-US" altLang="zh-CN" sz="3200" b="1" i="0" u="none" strike="noStrike" kern="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200</a:t>
              </a:r>
              <a:r>
                <a:rPr lang="zh-CN" altLang="en-US" sz="3200" b="1" i="0" u="none" strike="noStrike" kern="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分</a:t>
              </a:r>
              <a:endParaRPr lang="zh-CN" altLang="en-US" sz="3200" b="1" i="0" u="none" strike="noStrike" kern="0" cap="none" spc="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152" name="椭圆"/>
            <p:cNvSpPr/>
            <p:nvPr/>
          </p:nvSpPr>
          <p:spPr>
            <a:xfrm>
              <a:off x="2120058" y="2276412"/>
              <a:ext cx="480053" cy="435428"/>
            </a:xfrm>
            <a:prstGeom prst="ellipse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153" name="椭圆"/>
            <p:cNvSpPr/>
            <p:nvPr/>
          </p:nvSpPr>
          <p:spPr>
            <a:xfrm>
              <a:off x="3104167" y="3230000"/>
              <a:ext cx="480054" cy="435429"/>
            </a:xfrm>
            <a:prstGeom prst="ellipse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154" name="椭圆"/>
            <p:cNvSpPr/>
            <p:nvPr/>
          </p:nvSpPr>
          <p:spPr>
            <a:xfrm>
              <a:off x="6059404" y="2297698"/>
              <a:ext cx="480053" cy="435428"/>
            </a:xfrm>
            <a:prstGeom prst="ellipse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155" name="椭圆"/>
            <p:cNvSpPr/>
            <p:nvPr/>
          </p:nvSpPr>
          <p:spPr>
            <a:xfrm>
              <a:off x="6104722" y="3214175"/>
              <a:ext cx="480054" cy="435428"/>
            </a:xfrm>
            <a:prstGeom prst="ellipse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algn="ctr"/>
            </a:p>
          </p:txBody>
        </p:sp>
      </p:grpSp>
      <p:sp>
        <p:nvSpPr>
          <p:cNvPr id="157" name="矩形"/>
          <p:cNvSpPr/>
          <p:nvPr/>
        </p:nvSpPr>
        <p:spPr>
          <a:xfrm>
            <a:off x="2044764" y="2170960"/>
            <a:ext cx="630640" cy="63436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＞</a:t>
            </a:r>
            <a:endParaRPr lang="zh-CN" altLang="en-US" sz="36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58" name="矩形"/>
          <p:cNvSpPr/>
          <p:nvPr/>
        </p:nvSpPr>
        <p:spPr>
          <a:xfrm>
            <a:off x="6029428" y="2173508"/>
            <a:ext cx="630641" cy="63436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＞</a:t>
            </a:r>
            <a:endParaRPr lang="zh-CN" altLang="en-US" sz="36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59" name="矩形"/>
          <p:cNvSpPr/>
          <p:nvPr/>
        </p:nvSpPr>
        <p:spPr>
          <a:xfrm>
            <a:off x="3028873" y="3108723"/>
            <a:ext cx="630640" cy="63436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＞</a:t>
            </a:r>
            <a:endParaRPr lang="zh-CN" altLang="en-US" sz="36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60" name="矩形"/>
          <p:cNvSpPr/>
          <p:nvPr/>
        </p:nvSpPr>
        <p:spPr>
          <a:xfrm>
            <a:off x="5984110" y="3108722"/>
            <a:ext cx="630641" cy="63436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＜</a:t>
            </a:r>
            <a:endParaRPr lang="zh-CN" altLang="en-US" sz="36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/>
      <p:bldP spid="156" grpId="0" animBg="1"/>
      <p:bldP spid="157" grpId="0"/>
      <p:bldP spid="158" grpId="0"/>
      <p:bldP spid="159" grpId="0"/>
      <p:bldP spid="1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矩形"/>
          <p:cNvSpPr/>
          <p:nvPr/>
        </p:nvSpPr>
        <p:spPr>
          <a:xfrm>
            <a:off x="2210340" y="1359473"/>
            <a:ext cx="347606" cy="45339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B</a:t>
            </a:r>
            <a:endParaRPr lang="zh-CN" altLang="en-US" sz="24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62" name="矩形"/>
          <p:cNvSpPr/>
          <p:nvPr/>
        </p:nvSpPr>
        <p:spPr>
          <a:xfrm>
            <a:off x="2799456" y="2525279"/>
            <a:ext cx="347606" cy="45339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C</a:t>
            </a:r>
            <a:endParaRPr lang="zh-CN" altLang="en-US" sz="24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63" name="矩形"/>
          <p:cNvSpPr/>
          <p:nvPr/>
        </p:nvSpPr>
        <p:spPr>
          <a:xfrm>
            <a:off x="2496716" y="3678590"/>
            <a:ext cx="347606" cy="45339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C</a:t>
            </a:r>
            <a:endParaRPr lang="zh-CN" altLang="en-US" sz="24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grpSp>
        <p:nvGrpSpPr>
          <p:cNvPr id="175" name="组合"/>
          <p:cNvGrpSpPr/>
          <p:nvPr/>
        </p:nvGrpSpPr>
        <p:grpSpPr>
          <a:xfrm>
            <a:off x="838974" y="689745"/>
            <a:ext cx="8248872" cy="4407720"/>
            <a:chOff x="838974" y="689745"/>
            <a:chExt cx="8248872" cy="4407720"/>
          </a:xfrm>
        </p:grpSpPr>
        <p:sp>
          <p:nvSpPr>
            <p:cNvPr id="164" name="矩形"/>
            <p:cNvSpPr/>
            <p:nvPr/>
          </p:nvSpPr>
          <p:spPr>
            <a:xfrm>
              <a:off x="838974" y="689745"/>
              <a:ext cx="3260724" cy="523220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</a:ln>
          </p:spPr>
          <p:txBody>
            <a:bodyPr vert="horz" wrap="square" lIns="91440" tIns="45720" rIns="91440" bIns="45720" anchor="ctr" anchorCtr="0">
              <a:spAutoFit/>
            </a:bodyPr>
            <a:lstStyle/>
            <a:p>
              <a:pPr marL="0"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2800" b="1" i="0" u="none" strike="noStrike" kern="1200" cap="none" spc="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选一选。</a:t>
              </a:r>
              <a:r>
                <a:rPr lang="en-US" altLang="zh-CN" sz="2800" b="1" i="0" u="none" strike="noStrike" kern="1200" cap="none" spc="0" baseline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 </a:t>
              </a:r>
              <a:endParaRPr lang="zh-CN" altLang="en-US" sz="2800" b="1" i="0" u="none" strike="noStrike" kern="1200" cap="none" spc="0" baseline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endParaRPr>
            </a:p>
          </p:txBody>
        </p:sp>
        <p:grpSp>
          <p:nvGrpSpPr>
            <p:cNvPr id="167" name="组合"/>
            <p:cNvGrpSpPr/>
            <p:nvPr/>
          </p:nvGrpSpPr>
          <p:grpSpPr>
            <a:xfrm>
              <a:off x="859766" y="1373354"/>
              <a:ext cx="7272338" cy="958212"/>
              <a:chOff x="859766" y="1373354"/>
              <a:chExt cx="7272338" cy="958212"/>
            </a:xfrm>
          </p:grpSpPr>
          <p:sp>
            <p:nvSpPr>
              <p:cNvPr id="165" name="矩形"/>
              <p:cNvSpPr/>
              <p:nvPr/>
            </p:nvSpPr>
            <p:spPr>
              <a:xfrm>
                <a:off x="867706" y="1373354"/>
                <a:ext cx="3267074" cy="453390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spAutoFit/>
              </a:bodyPr>
              <a:lstStyle/>
              <a:p>
                <a:pPr marL="0" indent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zh-CN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alibri" panose="020F0502020204030204" charset="0"/>
                  </a:rPr>
                  <a:t>4</a:t>
                </a:r>
                <a:r>
                  <a:rPr lang="zh-CN" altLang="en-US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alibri" panose="020F0502020204030204" charset="0"/>
                  </a:rPr>
                  <a:t>时＝（    ）分</a:t>
                </a:r>
                <a:endParaRPr lang="zh-CN" altLang="en-US" sz="2400" b="1" i="0" u="none" strike="noStrike" kern="1200" cap="none" spc="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endParaRPr>
              </a:p>
            </p:txBody>
          </p:sp>
          <p:sp>
            <p:nvSpPr>
              <p:cNvPr id="166" name="矩形"/>
              <p:cNvSpPr/>
              <p:nvPr/>
            </p:nvSpPr>
            <p:spPr>
              <a:xfrm>
                <a:off x="859766" y="1878177"/>
                <a:ext cx="7272338" cy="453390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miter/>
              </a:ln>
            </p:spPr>
            <p:txBody>
              <a:bodyPr vert="horz" wrap="square" lIns="91440" tIns="45720" rIns="91440" bIns="45720" anchor="t" anchorCtr="0">
                <a:spAutoFit/>
              </a:bodyPr>
              <a:lstStyle/>
              <a:p>
                <a:pPr marL="0" indent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zh-CN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charset="0"/>
                  </a:rPr>
                  <a:t>A</a:t>
                </a:r>
                <a:r>
                  <a:rPr lang="en-US" altLang="zh-CN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alibri" panose="020F0502020204030204" charset="0"/>
                  </a:rPr>
                  <a:t>. 400       </a:t>
                </a:r>
                <a:r>
                  <a:rPr lang="en-US" altLang="zh-CN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charset="0"/>
                  </a:rPr>
                  <a:t>B</a:t>
                </a:r>
                <a:r>
                  <a:rPr lang="en-US" altLang="zh-CN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alibri" panose="020F0502020204030204" charset="0"/>
                  </a:rPr>
                  <a:t>. 240    </a:t>
                </a:r>
                <a:r>
                  <a:rPr lang="en-US" altLang="zh-CN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charset="0"/>
                  </a:rPr>
                  <a:t>C</a:t>
                </a:r>
                <a:r>
                  <a:rPr lang="en-US" altLang="zh-CN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alibri" panose="020F0502020204030204" charset="0"/>
                  </a:rPr>
                  <a:t>. 140   </a:t>
                </a:r>
                <a:endParaRPr lang="zh-CN" altLang="en-US" sz="2400" b="1" i="0" u="none" strike="noStrike" kern="1200" cap="none" spc="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endParaRPr>
              </a:p>
            </p:txBody>
          </p:sp>
        </p:grpSp>
        <p:grpSp>
          <p:nvGrpSpPr>
            <p:cNvPr id="170" name="组合"/>
            <p:cNvGrpSpPr/>
            <p:nvPr/>
          </p:nvGrpSpPr>
          <p:grpSpPr>
            <a:xfrm>
              <a:off x="851828" y="2525278"/>
              <a:ext cx="6911975" cy="970915"/>
              <a:chOff x="851828" y="2525278"/>
              <a:chExt cx="6911975" cy="970915"/>
            </a:xfrm>
          </p:grpSpPr>
          <p:sp>
            <p:nvSpPr>
              <p:cNvPr id="168" name="矩形"/>
              <p:cNvSpPr/>
              <p:nvPr/>
            </p:nvSpPr>
            <p:spPr>
              <a:xfrm>
                <a:off x="851828" y="2525278"/>
                <a:ext cx="5616575" cy="453390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miter/>
              </a:ln>
            </p:spPr>
            <p:txBody>
              <a:bodyPr vert="horz" wrap="square" lIns="91440" tIns="45720" rIns="91440" bIns="45720" anchor="t" anchorCtr="0">
                <a:spAutoFit/>
              </a:bodyPr>
              <a:lstStyle/>
              <a:p>
                <a:pPr marL="0" indent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zh-CN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alibri" panose="020F0502020204030204" charset="0"/>
                  </a:rPr>
                  <a:t>2</a:t>
                </a:r>
                <a:r>
                  <a:rPr lang="zh-CN" altLang="en-US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alibri" panose="020F0502020204030204" charset="0"/>
                  </a:rPr>
                  <a:t>分</a:t>
                </a:r>
                <a:r>
                  <a:rPr lang="en-US" altLang="zh-CN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alibri" panose="020F0502020204030204" charset="0"/>
                  </a:rPr>
                  <a:t>20</a:t>
                </a:r>
                <a:r>
                  <a:rPr lang="zh-CN" altLang="en-US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alibri" panose="020F0502020204030204" charset="0"/>
                  </a:rPr>
                  <a:t>秒＝（    ）秒</a:t>
                </a:r>
                <a:endParaRPr lang="zh-CN" altLang="en-US" sz="2400" b="1" i="0" u="none" strike="noStrike" kern="1200" cap="none" spc="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endParaRPr>
              </a:p>
            </p:txBody>
          </p:sp>
          <p:sp>
            <p:nvSpPr>
              <p:cNvPr id="169" name="矩形"/>
              <p:cNvSpPr/>
              <p:nvPr/>
            </p:nvSpPr>
            <p:spPr>
              <a:xfrm>
                <a:off x="851828" y="3042803"/>
                <a:ext cx="6911975" cy="453390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miter/>
              </a:ln>
            </p:spPr>
            <p:txBody>
              <a:bodyPr vert="horz" wrap="square" lIns="91440" tIns="45720" rIns="91440" bIns="45720" anchor="t" anchorCtr="0">
                <a:spAutoFit/>
              </a:bodyPr>
              <a:lstStyle/>
              <a:p>
                <a:pPr marL="0" indent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zh-CN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charset="0"/>
                  </a:rPr>
                  <a:t>A</a:t>
                </a:r>
                <a:r>
                  <a:rPr lang="en-US" altLang="zh-CN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alibri" panose="020F0502020204030204" charset="0"/>
                  </a:rPr>
                  <a:t>. 220       </a:t>
                </a:r>
                <a:r>
                  <a:rPr lang="en-US" altLang="zh-CN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charset="0"/>
                  </a:rPr>
                  <a:t>B</a:t>
                </a:r>
                <a:r>
                  <a:rPr lang="en-US" altLang="zh-CN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alibri" panose="020F0502020204030204" charset="0"/>
                  </a:rPr>
                  <a:t>. 120    </a:t>
                </a:r>
                <a:r>
                  <a:rPr lang="en-US" altLang="zh-CN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charset="0"/>
                  </a:rPr>
                  <a:t>C</a:t>
                </a:r>
                <a:r>
                  <a:rPr lang="en-US" altLang="zh-CN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alibri" panose="020F0502020204030204" charset="0"/>
                  </a:rPr>
                  <a:t>. 140   </a:t>
                </a:r>
                <a:endParaRPr lang="zh-CN" altLang="en-US" sz="2400" b="1" i="0" u="none" strike="noStrike" kern="1200" cap="none" spc="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endParaRPr>
              </a:p>
            </p:txBody>
          </p:sp>
        </p:grpSp>
        <p:grpSp>
          <p:nvGrpSpPr>
            <p:cNvPr id="173" name="组合"/>
            <p:cNvGrpSpPr/>
            <p:nvPr/>
          </p:nvGrpSpPr>
          <p:grpSpPr>
            <a:xfrm>
              <a:off x="859766" y="3664707"/>
              <a:ext cx="7200900" cy="972098"/>
              <a:chOff x="859766" y="3664707"/>
              <a:chExt cx="7200900" cy="972098"/>
            </a:xfrm>
          </p:grpSpPr>
          <p:sp>
            <p:nvSpPr>
              <p:cNvPr id="171" name="矩形"/>
              <p:cNvSpPr/>
              <p:nvPr/>
            </p:nvSpPr>
            <p:spPr>
              <a:xfrm>
                <a:off x="861812" y="3664707"/>
                <a:ext cx="3679825" cy="453389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spAutoFit/>
              </a:bodyPr>
              <a:lstStyle/>
              <a:p>
                <a:pPr marL="0" indent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zh-CN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alibri" panose="020F0502020204030204" charset="0"/>
                  </a:rPr>
                  <a:t>300</a:t>
                </a:r>
                <a:r>
                  <a:rPr lang="zh-CN" altLang="en-US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alibri" panose="020F0502020204030204" charset="0"/>
                  </a:rPr>
                  <a:t>秒＝（    ）分</a:t>
                </a:r>
                <a:endParaRPr lang="zh-CN" altLang="en-US" sz="2400" b="1" i="0" u="none" strike="noStrike" kern="1200" cap="none" spc="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endParaRPr>
              </a:p>
            </p:txBody>
          </p:sp>
          <p:sp>
            <p:nvSpPr>
              <p:cNvPr id="172" name="矩形"/>
              <p:cNvSpPr/>
              <p:nvPr/>
            </p:nvSpPr>
            <p:spPr>
              <a:xfrm>
                <a:off x="859766" y="4183415"/>
                <a:ext cx="7200900" cy="453390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spAutoFit/>
              </a:bodyPr>
              <a:lstStyle/>
              <a:p>
                <a:pPr marL="0" indent="0" algn="l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zh-CN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charset="0"/>
                  </a:rPr>
                  <a:t>A</a:t>
                </a:r>
                <a:r>
                  <a:rPr lang="en-US" altLang="zh-CN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alibri" panose="020F0502020204030204" charset="0"/>
                  </a:rPr>
                  <a:t>. 3         </a:t>
                </a:r>
                <a:r>
                  <a:rPr lang="en-US" altLang="zh-CN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charset="0"/>
                  </a:rPr>
                  <a:t>B</a:t>
                </a:r>
                <a:r>
                  <a:rPr lang="en-US" altLang="zh-CN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alibri" panose="020F0502020204030204" charset="0"/>
                  </a:rPr>
                  <a:t>. 30     </a:t>
                </a:r>
                <a:r>
                  <a:rPr lang="en-US" altLang="zh-CN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charset="0"/>
                  </a:rPr>
                  <a:t>C</a:t>
                </a:r>
                <a:r>
                  <a:rPr lang="en-US" altLang="zh-CN" sz="24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alibri" panose="020F0502020204030204" charset="0"/>
                  </a:rPr>
                  <a:t>. 5   </a:t>
                </a:r>
                <a:endParaRPr lang="zh-CN" altLang="en-US" sz="2400" b="1" i="0" u="none" strike="noStrike" kern="1200" cap="none" spc="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endParaRPr>
              </a:p>
            </p:txBody>
          </p:sp>
        </p:grpSp>
        <p:pic>
          <p:nvPicPr>
            <p:cNvPr id="174" name="图片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679444" y="2811934"/>
              <a:ext cx="3408402" cy="2285531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/>
      <p:bldP spid="162" grpId="0"/>
      <p:bldP spid="163" grpId="0"/>
      <p:bldP spid="17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矩形"/>
          <p:cNvSpPr/>
          <p:nvPr/>
        </p:nvSpPr>
        <p:spPr>
          <a:xfrm>
            <a:off x="433164" y="632577"/>
            <a:ext cx="8181065" cy="94868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0" indent="0" algn="l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小组同学中的一人计时，其他同学闭上眼睛坐在座位上。如果你认为过了</a:t>
            </a:r>
            <a:r>
              <a:rPr lang="en-US" altLang="zh-CN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30</a:t>
            </a: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秒，就把手举起。 </a:t>
            </a:r>
            <a:endParaRPr lang="zh-CN" altLang="en-US" sz="28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pic>
        <p:nvPicPr>
          <p:cNvPr id="177" name="图片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13649" y="1706798"/>
            <a:ext cx="3237339" cy="323733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pic>
      <p:sp>
        <p:nvSpPr>
          <p:cNvPr id="178" name="矩形"/>
          <p:cNvSpPr/>
          <p:nvPr/>
        </p:nvSpPr>
        <p:spPr>
          <a:xfrm>
            <a:off x="433165" y="1706798"/>
            <a:ext cx="4210843" cy="81534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（</a:t>
            </a:r>
            <a:r>
              <a:rPr lang="en-US" altLang="zh-CN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1</a:t>
            </a:r>
            <a:r>
              <a:rPr lang="zh-CN" altLang="en-US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）核对一下，每人估计的                         </a:t>
            </a:r>
            <a:r>
              <a:rPr lang="en-US" altLang="zh-CN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30</a:t>
            </a:r>
            <a:r>
              <a:rPr lang="zh-CN" altLang="en-US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秒实际是多长时间。</a:t>
            </a:r>
            <a:endParaRPr lang="zh-CN" altLang="en-US" sz="24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79" name="矩形"/>
          <p:cNvSpPr/>
          <p:nvPr/>
        </p:nvSpPr>
        <p:spPr>
          <a:xfrm>
            <a:off x="418729" y="2614606"/>
            <a:ext cx="4081263" cy="81533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（</a:t>
            </a:r>
            <a:r>
              <a:rPr lang="en-US" altLang="zh-CN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2</a:t>
            </a:r>
            <a:r>
              <a:rPr lang="zh-CN" altLang="en-US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）小组同学比一比，看谁   估计得最准。</a:t>
            </a:r>
            <a:endParaRPr lang="zh-CN" altLang="en-US" sz="24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80" name="矩形"/>
          <p:cNvSpPr/>
          <p:nvPr/>
        </p:nvSpPr>
        <p:spPr>
          <a:xfrm>
            <a:off x="418728" y="3522413"/>
            <a:ext cx="4081263" cy="117728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（</a:t>
            </a:r>
            <a:r>
              <a:rPr lang="en-US" altLang="zh-CN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3</a:t>
            </a:r>
            <a:r>
              <a:rPr lang="zh-CN" altLang="en-US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）请估计得最准的同学说</a:t>
            </a:r>
            <a:r>
              <a:rPr lang="en-US" altLang="zh-CN" sz="5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 </a:t>
            </a:r>
            <a:r>
              <a:rPr lang="zh-CN" altLang="en-US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说自己是怎么估计的，你打算怎样调整自己估计的方式？</a:t>
            </a:r>
            <a:endParaRPr lang="zh-CN" altLang="en-US" sz="24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" grpId="0" animBg="1"/>
      <p:bldP spid="179" grpId="0" animBg="1"/>
      <p:bldP spid="18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矩形"/>
          <p:cNvSpPr/>
          <p:nvPr/>
        </p:nvSpPr>
        <p:spPr>
          <a:xfrm>
            <a:off x="489783" y="743585"/>
            <a:ext cx="3473449" cy="44703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/>
          <a:lstStyle/>
          <a:p>
            <a:pPr marL="457200" indent="-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charset="0"/>
              <a:buChar char=""/>
            </a:pPr>
            <a:r>
              <a:rPr lang="zh-CN" altLang="en-US" sz="2400" b="1" i="0" u="none" strike="noStrike" kern="1200" cap="none" spc="0" baseline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时间单位之间的换算</a:t>
            </a:r>
            <a:endParaRPr lang="zh-CN" altLang="en-US" sz="2400" b="1" i="0" u="none" strike="noStrike" kern="1200" cap="none" spc="0" baseline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82" name="矩形"/>
          <p:cNvSpPr/>
          <p:nvPr/>
        </p:nvSpPr>
        <p:spPr>
          <a:xfrm>
            <a:off x="584963" y="1427480"/>
            <a:ext cx="4645025" cy="121030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/>
          <a:lstStyle/>
          <a:p>
            <a: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把</a:t>
            </a:r>
            <a:r>
              <a:rPr lang="zh-CN" altLang="en-US" sz="2400" b="1" i="0" u="sng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时化成分</a:t>
            </a:r>
            <a:r>
              <a:rPr lang="zh-CN" altLang="en-US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（或把分化成秒），</a:t>
            </a:r>
            <a:endParaRPr lang="en-US" altLang="zh-CN" sz="24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几时（或几分）就把</a:t>
            </a:r>
            <a:r>
              <a:rPr lang="zh-CN" altLang="en-US" sz="24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几个</a:t>
            </a:r>
            <a:r>
              <a:rPr lang="en-US" altLang="zh-CN" sz="24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60</a:t>
            </a:r>
            <a:r>
              <a:rPr lang="zh-CN" altLang="en-US" sz="24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相加</a:t>
            </a:r>
            <a:r>
              <a:rPr lang="zh-CN" altLang="en-US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；</a:t>
            </a:r>
            <a:endParaRPr lang="zh-CN" altLang="en-US" sz="24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83" name="矩形"/>
          <p:cNvSpPr/>
          <p:nvPr/>
        </p:nvSpPr>
        <p:spPr>
          <a:xfrm>
            <a:off x="584963" y="2637790"/>
            <a:ext cx="4645025" cy="186309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/>
          <a:lstStyle/>
          <a:p>
            <a: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  <a:sym typeface="等线" charset="0"/>
              </a:rPr>
              <a:t>把</a:t>
            </a:r>
            <a:r>
              <a:rPr lang="zh-CN" altLang="en-US" sz="2400" b="1" i="0" u="sng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  <a:sym typeface="等线" charset="0"/>
              </a:rPr>
              <a:t>分化成时</a:t>
            </a:r>
            <a:r>
              <a:rPr lang="zh-CN" altLang="en-US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  <a:sym typeface="等线" charset="0"/>
              </a:rPr>
              <a:t>（或把秒化成分），就想几分（或几秒）是由</a:t>
            </a:r>
            <a:r>
              <a:rPr lang="zh-CN" altLang="en-US" sz="24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  <a:sym typeface="等线" charset="0"/>
              </a:rPr>
              <a:t>几个</a:t>
            </a:r>
            <a:r>
              <a:rPr lang="en-US" altLang="zh-CN" sz="24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  <a:sym typeface="等线" charset="0"/>
              </a:rPr>
              <a:t>60</a:t>
            </a:r>
            <a:r>
              <a:rPr lang="zh-CN" altLang="en-US" sz="24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  <a:sym typeface="等线" charset="0"/>
              </a:rPr>
              <a:t>加起来</a:t>
            </a:r>
            <a:r>
              <a:rPr lang="zh-CN" altLang="en-US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  <a:sym typeface="等线" charset="0"/>
              </a:rPr>
              <a:t>的，就是几时（或几分）。</a:t>
            </a:r>
            <a:endParaRPr lang="zh-CN" altLang="en-US" sz="24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84" name="矩形"/>
          <p:cNvSpPr/>
          <p:nvPr/>
        </p:nvSpPr>
        <p:spPr>
          <a:xfrm>
            <a:off x="5474335" y="2291080"/>
            <a:ext cx="3350260" cy="45339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例：</a:t>
            </a:r>
            <a:r>
              <a:rPr lang="en-US" altLang="zh-CN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altLang="en-US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时＝（     ）分</a:t>
            </a:r>
            <a:endParaRPr lang="zh-CN" altLang="en-US" sz="24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85" name="矩形"/>
          <p:cNvSpPr/>
          <p:nvPr/>
        </p:nvSpPr>
        <p:spPr>
          <a:xfrm>
            <a:off x="5873115" y="1427480"/>
            <a:ext cx="2107564" cy="45338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 eaLnBrk="1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zh-CN" sz="2400" b="1" i="0" u="none" strike="noStrike" kern="1200" cap="none" spc="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60</a:t>
            </a:r>
            <a:r>
              <a:rPr lang="zh-CN" altLang="en-US" sz="2400" b="1" i="0" u="none" strike="noStrike" kern="1200" cap="none" spc="0" baseline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＋</a:t>
            </a:r>
            <a:r>
              <a:rPr lang="en-US" altLang="zh-CN" sz="2400" b="1" i="0" u="none" strike="noStrike" kern="1200" cap="none" spc="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60</a:t>
            </a:r>
            <a:r>
              <a:rPr lang="zh-CN" altLang="en-US" sz="2400" b="1" i="0" u="none" strike="noStrike" kern="1200" cap="none" spc="0" baseline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＝</a:t>
            </a:r>
            <a:r>
              <a:rPr lang="en-US" altLang="zh-CN" sz="2400" b="1" i="0" u="none" strike="noStrike" kern="1200" cap="none" spc="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120</a:t>
            </a:r>
            <a:endParaRPr lang="zh-CN" altLang="en-US" sz="2400" b="1" i="0" u="none" strike="noStrike" kern="1200" cap="none" spc="0" baseline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86" name="直线"/>
          <p:cNvSpPr/>
          <p:nvPr/>
        </p:nvSpPr>
        <p:spPr>
          <a:xfrm flipH="1" flipV="1">
            <a:off x="6262498" y="1975130"/>
            <a:ext cx="1441449" cy="0"/>
          </a:xfrm>
          <a:prstGeom prst="lin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</a:ln>
        </p:spPr>
        <p:txBody>
          <a:bodyPr rtlCol="0" anchor="ctr"/>
          <a:lstStyle/>
          <a:p>
            <a:pPr algn="ctr"/>
          </a:p>
        </p:txBody>
      </p:sp>
      <p:sp>
        <p:nvSpPr>
          <p:cNvPr id="187" name="直线"/>
          <p:cNvSpPr/>
          <p:nvPr/>
        </p:nvSpPr>
        <p:spPr>
          <a:xfrm flipH="1">
            <a:off x="6262498" y="1975130"/>
            <a:ext cx="0" cy="288924"/>
          </a:xfrm>
          <a:prstGeom prst="lin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</a:ln>
        </p:spPr>
        <p:txBody>
          <a:bodyPr rtlCol="0" anchor="ctr"/>
          <a:lstStyle/>
          <a:p>
            <a:pPr algn="ctr"/>
          </a:p>
        </p:txBody>
      </p:sp>
      <p:cxnSp>
        <p:nvCxnSpPr>
          <p:cNvPr id="188" name="直线连接线"/>
          <p:cNvCxnSpPr/>
          <p:nvPr/>
        </p:nvCxnSpPr>
        <p:spPr>
          <a:xfrm>
            <a:off x="7694423" y="1984656"/>
            <a:ext cx="1587" cy="360362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tailEnd type="arrow" w="med" len="med"/>
          </a:ln>
        </p:spPr>
      </p:cxnSp>
      <p:sp>
        <p:nvSpPr>
          <p:cNvPr id="189" name="矩形"/>
          <p:cNvSpPr/>
          <p:nvPr/>
        </p:nvSpPr>
        <p:spPr>
          <a:xfrm>
            <a:off x="7337553" y="2291043"/>
            <a:ext cx="661819" cy="45339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none" lIns="91440" tIns="45720" rIns="91440" bIns="45720" anchor="t" anchorCtr="0">
            <a:spAutoFit/>
          </a:bodyPr>
          <a:lstStyle/>
          <a:p>
            <a:pPr marL="0" indent="0" algn="l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120</a:t>
            </a:r>
            <a:endParaRPr lang="zh-CN" altLang="en-US" sz="24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90" name="矩形"/>
          <p:cNvSpPr/>
          <p:nvPr/>
        </p:nvSpPr>
        <p:spPr>
          <a:xfrm>
            <a:off x="5437965" y="3527704"/>
            <a:ext cx="3620135" cy="81533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例：</a:t>
            </a:r>
            <a:r>
              <a:rPr lang="en-US" altLang="zh-CN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180</a:t>
            </a:r>
            <a:r>
              <a:rPr lang="zh-CN" altLang="en-US" sz="24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秒＝（     ）分</a:t>
            </a:r>
            <a:endParaRPr lang="zh-CN" altLang="en-US" sz="24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91" name="矩形"/>
          <p:cNvSpPr/>
          <p:nvPr/>
        </p:nvSpPr>
        <p:spPr>
          <a:xfrm>
            <a:off x="6059630" y="3067329"/>
            <a:ext cx="2107565" cy="45339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 eaLnBrk="1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zh-CN" sz="24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3</a:t>
            </a:r>
            <a:r>
              <a:rPr lang="zh-CN" altLang="en-US" sz="24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个</a:t>
            </a:r>
            <a:r>
              <a:rPr lang="en-US" altLang="zh-CN" sz="24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60 </a:t>
            </a:r>
            <a:r>
              <a:rPr lang="zh-CN" altLang="en-US" sz="24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是</a:t>
            </a:r>
            <a:r>
              <a:rPr lang="en-US" altLang="zh-CN" sz="24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180</a:t>
            </a:r>
            <a:endParaRPr lang="zh-CN" altLang="en-US" sz="24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92" name="矩形"/>
          <p:cNvSpPr/>
          <p:nvPr/>
        </p:nvSpPr>
        <p:spPr>
          <a:xfrm>
            <a:off x="7741238" y="3527032"/>
            <a:ext cx="347606" cy="45338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none" lIns="91440" tIns="45720" rIns="91440" bIns="45720" anchor="t" anchorCtr="0">
            <a:spAutoFit/>
          </a:bodyPr>
          <a:lstStyle/>
          <a:p>
            <a:pPr marL="0" indent="0" algn="l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3</a:t>
            </a:r>
            <a:endParaRPr lang="zh-CN" altLang="en-US" sz="24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8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" fill="hold"/>
                                        <p:tgtEl>
                                          <p:spTgt spid="18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" fill="hold"/>
                                        <p:tgtEl>
                                          <p:spTgt spid="1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" fill="hold"/>
                                        <p:tgtEl>
                                          <p:spTgt spid="1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" fill="hold"/>
                                        <p:tgtEl>
                                          <p:spTgt spid="1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/>
      <p:bldP spid="182" grpId="0"/>
      <p:bldP spid="183" grpId="0"/>
      <p:bldP spid="184" grpId="0"/>
      <p:bldP spid="185" grpId="0"/>
      <p:bldP spid="186" grpId="0" animBg="1"/>
      <p:bldP spid="187" grpId="0" animBg="1"/>
      <p:bldP spid="188" grpId="0" animBg="1"/>
      <p:bldP spid="189" grpId="0"/>
      <p:bldP spid="190" grpId="0"/>
      <p:bldP spid="191" grpId="0"/>
      <p:bldP spid="1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" descr="https://timgsa.baidu.com/timg?image&amp;quality=80&amp;size=b9999_10000&amp;sec=1528024185271&amp;di=3ffcfc92703f35a2ac6f4fd20e5396e8&amp;imgtype=0&amp;src=http%3A%2F%2Fp4.gexing.com%2Fshaitu%2F2007-12%2F1213362702007t.jpg"/>
          <p:cNvSpPr>
            <a:spLocks noChangeAspect="1"/>
          </p:cNvSpPr>
          <p:nvPr/>
        </p:nvSpPr>
        <p:spPr>
          <a:xfrm>
            <a:off x="5940626" y="3212634"/>
            <a:ext cx="304800" cy="3048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rtlCol="0" anchor="ctr"/>
          <a:lstStyle/>
          <a:p>
            <a:pPr algn="ctr"/>
          </a:p>
        </p:txBody>
      </p:sp>
      <p:sp>
        <p:nvSpPr>
          <p:cNvPr id="43" name="矩形"/>
          <p:cNvSpPr/>
          <p:nvPr/>
        </p:nvSpPr>
        <p:spPr>
          <a:xfrm>
            <a:off x="550214" y="219686"/>
            <a:ext cx="2450480" cy="106299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none" lIns="91440" tIns="45720" rIns="91440" bIns="45720" anchor="ctr" anchorCtr="0">
            <a:spAutoFit/>
          </a:bodyPr>
          <a:lstStyle/>
          <a:p>
            <a:pPr marL="0" indent="228600" algn="l" eaLnBrk="0" fontAlgn="base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i="0" u="none" strike="noStrike" kern="1200" cap="none" spc="0" baseline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时、分、秒</a:t>
            </a:r>
            <a:endParaRPr lang="zh-CN" altLang="en-US" sz="3200" b="1" i="0" u="none" strike="noStrike" kern="1200" cap="none" spc="0" baseline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grpSp>
        <p:nvGrpSpPr>
          <p:cNvPr id="48" name="组合"/>
          <p:cNvGrpSpPr/>
          <p:nvPr/>
        </p:nvGrpSpPr>
        <p:grpSpPr>
          <a:xfrm>
            <a:off x="4568208" y="751181"/>
            <a:ext cx="4499619" cy="1807541"/>
            <a:chOff x="4568208" y="751181"/>
            <a:chExt cx="4499619" cy="1807541"/>
          </a:xfrm>
        </p:grpSpPr>
        <p:pic>
          <p:nvPicPr>
            <p:cNvPr id="45" name="图片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694757" y="872116"/>
              <a:ext cx="1373070" cy="1686606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</a:ln>
          </p:spPr>
        </p:pic>
        <p:sp>
          <p:nvSpPr>
            <p:cNvPr id="46" name="圆角矩形标注"/>
            <p:cNvSpPr/>
            <p:nvPr/>
          </p:nvSpPr>
          <p:spPr>
            <a:xfrm>
              <a:off x="4568208" y="751181"/>
              <a:ext cx="3006724" cy="1470660"/>
            </a:xfrm>
            <a:prstGeom prst="wedgeRoundRectCallout">
              <a:avLst>
                <a:gd name="adj1" fmla="val 54671"/>
                <a:gd name="adj2" fmla="val 23382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459881"/>
              </a:solidFill>
              <a:prstDash val="solid"/>
              <a:round/>
            </a:ln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47" name="矩形"/>
            <p:cNvSpPr/>
            <p:nvPr/>
          </p:nvSpPr>
          <p:spPr>
            <a:xfrm>
              <a:off x="4765106" y="957645"/>
              <a:ext cx="2929651" cy="1126462"/>
            </a:xfrm>
            <a:prstGeom prst="rect">
              <a:avLst/>
            </a:prstGeom>
            <a:noFill/>
            <a:ln w="6350" cap="flat" cmpd="sng">
              <a:noFill/>
              <a:prstDash val="solid"/>
              <a:round/>
            </a:ln>
          </p:spPr>
          <p:txBody>
            <a:bodyPr vert="horz" wrap="square" lIns="91440" tIns="45720" rIns="91440" bIns="45720" anchor="t" anchorCtr="0">
              <a:spAutoFit/>
            </a:bodyPr>
            <a:lstStyle/>
            <a:p>
              <a:pPr marL="0" indent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2800" b="1" i="0" u="none" strike="noStrike" kern="120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我们学过的时间单位有哪些呢？</a:t>
              </a:r>
              <a:endParaRPr lang="zh-CN" altLang="en-US" sz="2800" b="1" i="0" u="none" strike="noStrike" kern="1200" cap="none" spc="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endParaRPr>
            </a:p>
          </p:txBody>
        </p:sp>
      </p:grpSp>
      <p:pic>
        <p:nvPicPr>
          <p:cNvPr id="49" name="图片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2897" y="2864560"/>
            <a:ext cx="1775454" cy="177545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grpSp>
        <p:nvGrpSpPr>
          <p:cNvPr id="52" name="组合"/>
          <p:cNvGrpSpPr/>
          <p:nvPr/>
        </p:nvGrpSpPr>
        <p:grpSpPr>
          <a:xfrm>
            <a:off x="1569921" y="3123734"/>
            <a:ext cx="3143884" cy="1195704"/>
            <a:chOff x="1569921" y="3123734"/>
            <a:chExt cx="3143884" cy="1195704"/>
          </a:xfrm>
        </p:grpSpPr>
        <p:sp>
          <p:nvSpPr>
            <p:cNvPr id="50" name="圆角矩形标注"/>
            <p:cNvSpPr/>
            <p:nvPr/>
          </p:nvSpPr>
          <p:spPr>
            <a:xfrm>
              <a:off x="1569921" y="3123734"/>
              <a:ext cx="3143884" cy="1195704"/>
            </a:xfrm>
            <a:prstGeom prst="wedgeRoundRectCallout">
              <a:avLst>
                <a:gd name="adj1" fmla="val -53706"/>
                <a:gd name="adj2" fmla="val 16905"/>
                <a:gd name="adj3" fmla="val 16667"/>
              </a:avLst>
            </a:prstGeom>
            <a:noFill/>
            <a:ln w="19050" cap="flat" cmpd="sng">
              <a:solidFill>
                <a:srgbClr val="459881"/>
              </a:solidFill>
              <a:prstDash val="solid"/>
              <a:round/>
            </a:ln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51" name="矩形"/>
            <p:cNvSpPr/>
            <p:nvPr/>
          </p:nvSpPr>
          <p:spPr>
            <a:xfrm>
              <a:off x="1775454" y="3267163"/>
              <a:ext cx="2732533" cy="948689"/>
            </a:xfrm>
            <a:prstGeom prst="rect">
              <a:avLst/>
            </a:prstGeom>
            <a:noFill/>
            <a:ln w="9525" cap="flat" cmpd="sng">
              <a:noFill/>
              <a:prstDash val="solid"/>
              <a:round/>
            </a:ln>
          </p:spPr>
          <p:txBody>
            <a:bodyPr vert="horz" wrap="square" lIns="91440" tIns="45720" rIns="91440" bIns="45720" anchor="t" anchorCtr="0">
              <a:spAutoFit/>
            </a:bodyPr>
            <a:lstStyle/>
            <a:p>
              <a:pPr marL="0"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2800" b="1" i="0" u="none" strike="noStrike" kern="1200" cap="none" spc="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时、分、秒之间的进率是多少？</a:t>
              </a:r>
              <a:endPara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endParaRPr>
            </a:p>
          </p:txBody>
        </p:sp>
      </p:grpSp>
      <p:grpSp>
        <p:nvGrpSpPr>
          <p:cNvPr id="55" name="组合"/>
          <p:cNvGrpSpPr/>
          <p:nvPr/>
        </p:nvGrpSpPr>
        <p:grpSpPr>
          <a:xfrm>
            <a:off x="4969276" y="3033337"/>
            <a:ext cx="2929653" cy="1421308"/>
            <a:chOff x="4969276" y="3033337"/>
            <a:chExt cx="2929653" cy="1421308"/>
          </a:xfrm>
        </p:grpSpPr>
        <p:sp>
          <p:nvSpPr>
            <p:cNvPr id="53" name="圆角矩形"/>
            <p:cNvSpPr/>
            <p:nvPr/>
          </p:nvSpPr>
          <p:spPr>
            <a:xfrm>
              <a:off x="4969276" y="3033337"/>
              <a:ext cx="2929653" cy="1421308"/>
            </a:xfrm>
            <a:prstGeom prst="roundRect">
              <a:avLst>
                <a:gd name="adj" fmla="val 16666"/>
              </a:avLst>
            </a:prstGeom>
            <a:solidFill>
              <a:srgbClr val="FFFFFF"/>
            </a:solidFill>
            <a:ln w="12700" cap="flat" cmpd="sng">
              <a:solidFill>
                <a:srgbClr val="70AD47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54" name="矩形"/>
            <p:cNvSpPr/>
            <p:nvPr/>
          </p:nvSpPr>
          <p:spPr>
            <a:xfrm>
              <a:off x="5115502" y="3123638"/>
              <a:ext cx="2713221" cy="1257299"/>
            </a:xfrm>
            <a:prstGeom prst="rect">
              <a:avLst/>
            </a:prstGeom>
            <a:noFill/>
            <a:ln w="9525" cap="flat" cmpd="sng">
              <a:noFill/>
              <a:prstDash val="solid"/>
              <a:round/>
            </a:ln>
          </p:spPr>
          <p:txBody>
            <a:bodyPr vert="horz" wrap="none" lIns="91440" tIns="45720" rIns="91440" bIns="45720" anchor="t" anchorCtr="0">
              <a:spAutoFit/>
            </a:bodyPr>
            <a:lstStyle/>
            <a:p>
              <a:pPr marL="0" indent="0" algn="l" eaLnBrk="1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altLang="zh-CN" sz="3200" b="1" i="0" u="none" strike="noStrike" kern="120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charset="0"/>
                </a:rPr>
                <a:t>1</a:t>
              </a:r>
              <a:r>
                <a:rPr lang="zh-CN" altLang="en-US" sz="3200" b="1" i="0" u="none" strike="noStrike" kern="120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charset="0"/>
                </a:rPr>
                <a:t>时</a:t>
              </a:r>
              <a:r>
                <a:rPr lang="en-US" altLang="zh-CN" sz="3200" b="1" i="0" u="none" strike="noStrike" kern="120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charset="0"/>
                </a:rPr>
                <a:t>=(    )</a:t>
              </a:r>
              <a:r>
                <a:rPr lang="zh-CN" altLang="en-US" sz="3200" b="1" i="0" u="none" strike="noStrike" kern="120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charset="0"/>
                </a:rPr>
                <a:t>分</a:t>
              </a:r>
              <a:endParaRPr lang="en-US" altLang="zh-CN" sz="3200" b="1" i="0" u="none" strike="noStrike" kern="1200" cap="none" spc="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endParaRPr>
            </a:p>
            <a:p>
              <a:pPr marL="0" indent="0" algn="l" eaLnBrk="1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altLang="zh-CN" sz="3200" b="1" i="0" u="none" strike="noStrike" kern="120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charset="0"/>
                </a:rPr>
                <a:t>1</a:t>
              </a:r>
              <a:r>
                <a:rPr lang="zh-CN" altLang="en-US" sz="3200" b="1" i="0" u="none" strike="noStrike" kern="120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charset="0"/>
                </a:rPr>
                <a:t>分</a:t>
              </a:r>
              <a:r>
                <a:rPr lang="en-US" altLang="zh-CN" sz="3200" b="1" i="0" u="none" strike="noStrike" kern="120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charset="0"/>
                </a:rPr>
                <a:t>=(    )</a:t>
              </a:r>
              <a:r>
                <a:rPr lang="zh-CN" altLang="en-US" sz="3200" b="1" i="0" u="none" strike="noStrike" kern="1200" cap="none" spc="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charset="0"/>
                </a:rPr>
                <a:t>秒</a:t>
              </a:r>
              <a:endParaRPr lang="zh-CN" altLang="en-US" sz="3200" b="1" i="0" u="none" strike="noStrike" kern="1200" cap="none" spc="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sp>
        <p:nvSpPr>
          <p:cNvPr id="56" name="矩形"/>
          <p:cNvSpPr/>
          <p:nvPr/>
        </p:nvSpPr>
        <p:spPr>
          <a:xfrm>
            <a:off x="6295557" y="3721495"/>
            <a:ext cx="609451" cy="57721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none" lIns="91440" tIns="45720" rIns="91440" bIns="45720" anchor="t" anchorCtr="0">
            <a:spAutoFit/>
          </a:bodyPr>
          <a:lstStyle/>
          <a:p>
            <a:pPr marL="0" indent="0" algn="l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60</a:t>
            </a:r>
            <a:endParaRPr lang="zh-CN" altLang="en-US" sz="1800" b="0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7" name="矩形"/>
          <p:cNvSpPr/>
          <p:nvPr/>
        </p:nvSpPr>
        <p:spPr>
          <a:xfrm>
            <a:off x="6307547" y="3123639"/>
            <a:ext cx="609451" cy="57721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none" lIns="91440" tIns="45720" rIns="91440" bIns="45720" anchor="t" anchorCtr="0">
            <a:spAutoFit/>
          </a:bodyPr>
          <a:lstStyle/>
          <a:p>
            <a:pPr marL="0" indent="0" algn="l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60</a:t>
            </a:r>
            <a:endParaRPr lang="zh-CN" altLang="en-US" sz="1800" b="0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 animBg="1"/>
      <p:bldP spid="55" grpId="0" animBg="1"/>
      <p:bldP spid="56" grpId="0"/>
      <p:bldP spid="5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圆角矩形"/>
          <p:cNvSpPr/>
          <p:nvPr/>
        </p:nvSpPr>
        <p:spPr>
          <a:xfrm>
            <a:off x="1071691" y="2446250"/>
            <a:ext cx="2923540" cy="1886584"/>
          </a:xfrm>
          <a:prstGeom prst="roundRect">
            <a:avLst>
              <a:gd name="adj" fmla="val 16666"/>
            </a:avLst>
          </a:prstGeom>
          <a:solidFill>
            <a:schemeClr val="bg1"/>
          </a:solidFill>
          <a:ln w="12700" cap="flat" cmpd="sng">
            <a:solidFill>
              <a:srgbClr val="459881"/>
            </a:solidFill>
            <a:prstDash val="sysDash"/>
            <a:round/>
          </a:ln>
        </p:spPr>
        <p:txBody>
          <a:bodyPr rtlCol="0" anchor="ctr"/>
          <a:lstStyle/>
          <a:p>
            <a:pPr algn="ctr"/>
          </a:p>
        </p:txBody>
      </p:sp>
      <p:sp>
        <p:nvSpPr>
          <p:cNvPr id="58" name="云形"/>
          <p:cNvSpPr/>
          <p:nvPr/>
        </p:nvSpPr>
        <p:spPr>
          <a:xfrm>
            <a:off x="2279460" y="853610"/>
            <a:ext cx="4808538" cy="1121558"/>
          </a:xfrm>
          <a:prstGeom prst="cloud">
            <a:avLst/>
          </a:prstGeom>
          <a:solidFill>
            <a:schemeClr val="bg1"/>
          </a:solidFill>
          <a:ln w="9525" cap="flat" cmpd="sng">
            <a:solidFill>
              <a:srgbClr val="00B050"/>
            </a:solidFill>
            <a:prstDash val="solid"/>
            <a:round/>
          </a:ln>
        </p:spPr>
        <p:txBody>
          <a:bodyPr vert="horz" wrap="square" lIns="91440" tIns="45720" rIns="91440" bIns="45720" anchor="t" anchorCtr="0"/>
          <a:lstStyle/>
          <a:p>
            <a:pPr marL="0" indent="0" algn="ctr" eaLnBrk="0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2</a:t>
            </a:r>
            <a:r>
              <a:rPr lang="zh-CN" altLang="en-US" sz="32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时</a:t>
            </a:r>
            <a:r>
              <a:rPr lang="en-US" altLang="zh-CN" sz="32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=(     )</a:t>
            </a:r>
            <a:r>
              <a:rPr lang="zh-CN" altLang="en-US" sz="32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分</a:t>
            </a:r>
            <a:endParaRPr lang="zh-CN" altLang="en-US" sz="32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59" name="矩形"/>
          <p:cNvSpPr/>
          <p:nvPr/>
        </p:nvSpPr>
        <p:spPr>
          <a:xfrm>
            <a:off x="4295684" y="651193"/>
            <a:ext cx="990600" cy="130111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0" b="1" i="0" u="none" strike="noStrike" kern="1200" cap="none" spc="0" baseline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？</a:t>
            </a:r>
            <a:endParaRPr lang="zh-CN" altLang="en-US" sz="8000" b="1" i="0" u="none" strike="noStrike" kern="1200" cap="none" spc="0" baseline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60" name="矩形"/>
          <p:cNvSpPr/>
          <p:nvPr/>
        </p:nvSpPr>
        <p:spPr>
          <a:xfrm>
            <a:off x="1143446" y="2517370"/>
            <a:ext cx="2851785" cy="180593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1</a:t>
            </a: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时是</a:t>
            </a:r>
            <a:r>
              <a:rPr lang="en-US" altLang="zh-CN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60</a:t>
            </a: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分，</a:t>
            </a:r>
            <a:endParaRPr lang="en-US" altLang="zh-CN" sz="28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  <a:p>
            <a:pPr marL="0" indent="0" algn="l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2</a:t>
            </a: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时是</a:t>
            </a:r>
            <a:r>
              <a:rPr lang="en-US" altLang="zh-CN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2</a:t>
            </a: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个</a:t>
            </a:r>
            <a:r>
              <a:rPr lang="en-US" altLang="zh-CN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1</a:t>
            </a: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时，</a:t>
            </a:r>
            <a:endParaRPr lang="en-US" altLang="zh-CN" sz="28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  <a:p>
            <a:pPr marL="0" indent="0" algn="l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None/>
            </a:pPr>
            <a:r>
              <a:rPr lang="zh-CN" altLang="en-US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也就是</a:t>
            </a:r>
            <a:r>
              <a:rPr lang="en-US" altLang="zh-CN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2</a:t>
            </a:r>
            <a:r>
              <a:rPr lang="zh-CN" altLang="en-US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个</a:t>
            </a:r>
            <a:r>
              <a:rPr lang="en-US" altLang="zh-CN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60</a:t>
            </a:r>
            <a:r>
              <a:rPr lang="zh-CN" altLang="en-US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分</a:t>
            </a: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。</a:t>
            </a:r>
            <a:endParaRPr lang="zh-CN" altLang="en-US" sz="28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62" name="矩形"/>
          <p:cNvSpPr/>
          <p:nvPr/>
        </p:nvSpPr>
        <p:spPr>
          <a:xfrm>
            <a:off x="4789615" y="3582633"/>
            <a:ext cx="4105274" cy="57721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altLang="en-US" sz="32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时＝（     ）分</a:t>
            </a:r>
            <a:endParaRPr lang="zh-CN" altLang="en-US" sz="32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63" name="矩形"/>
          <p:cNvSpPr/>
          <p:nvPr/>
        </p:nvSpPr>
        <p:spPr>
          <a:xfrm>
            <a:off x="4581653" y="2719033"/>
            <a:ext cx="2951161" cy="52196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 eaLnBrk="1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60</a:t>
            </a:r>
            <a:r>
              <a:rPr lang="zh-CN" altLang="en-US" sz="2800" b="1" i="0" u="none" strike="noStrike" kern="1200" cap="none" spc="0" baseline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＋</a:t>
            </a:r>
            <a:r>
              <a:rPr lang="en-US" altLang="zh-CN" sz="2800" b="1" i="0" u="none" strike="noStrike" kern="1200" cap="none" spc="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60</a:t>
            </a:r>
            <a:r>
              <a:rPr lang="zh-CN" altLang="en-US" sz="2800" b="1" i="0" u="none" strike="noStrike" kern="1200" cap="none" spc="0" baseline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＝</a:t>
            </a:r>
            <a:r>
              <a:rPr lang="en-US" altLang="zh-CN" sz="2800" b="1" i="0" u="none" strike="noStrike" kern="1200" cap="none" spc="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120</a:t>
            </a:r>
            <a:endParaRPr lang="zh-CN" altLang="en-US" sz="2800" b="1" i="0" u="none" strike="noStrike" kern="1200" cap="none" spc="0" baseline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64" name="直线"/>
          <p:cNvSpPr/>
          <p:nvPr/>
        </p:nvSpPr>
        <p:spPr>
          <a:xfrm flipH="1" flipV="1">
            <a:off x="5257928" y="3266721"/>
            <a:ext cx="1441449" cy="0"/>
          </a:xfrm>
          <a:prstGeom prst="lin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</a:ln>
        </p:spPr>
        <p:txBody>
          <a:bodyPr rtlCol="0" anchor="ctr"/>
          <a:lstStyle/>
          <a:p>
            <a:pPr algn="ctr"/>
          </a:p>
        </p:txBody>
      </p:sp>
      <p:sp>
        <p:nvSpPr>
          <p:cNvPr id="65" name="直线"/>
          <p:cNvSpPr/>
          <p:nvPr/>
        </p:nvSpPr>
        <p:spPr>
          <a:xfrm flipH="1">
            <a:off x="5257928" y="3266721"/>
            <a:ext cx="0" cy="288924"/>
          </a:xfrm>
          <a:prstGeom prst="lin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</a:ln>
        </p:spPr>
        <p:txBody>
          <a:bodyPr rtlCol="0" anchor="ctr"/>
          <a:lstStyle/>
          <a:p>
            <a:pPr algn="ctr"/>
          </a:p>
        </p:txBody>
      </p:sp>
      <p:cxnSp>
        <p:nvCxnSpPr>
          <p:cNvPr id="66" name="直线连接线"/>
          <p:cNvCxnSpPr/>
          <p:nvPr/>
        </p:nvCxnSpPr>
        <p:spPr>
          <a:xfrm>
            <a:off x="6689853" y="3276246"/>
            <a:ext cx="1587" cy="360362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tailEnd type="arrow" w="med" len="med"/>
          </a:ln>
        </p:spPr>
      </p:cxnSp>
      <p:sp>
        <p:nvSpPr>
          <p:cNvPr id="67" name="矩形"/>
          <p:cNvSpPr/>
          <p:nvPr/>
        </p:nvSpPr>
        <p:spPr>
          <a:xfrm>
            <a:off x="6289803" y="3554058"/>
            <a:ext cx="818926" cy="57721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none" lIns="91440" tIns="45720" rIns="91440" bIns="45720" anchor="t" anchorCtr="0">
            <a:spAutoFit/>
          </a:bodyPr>
          <a:lstStyle/>
          <a:p>
            <a:pPr marL="0" indent="0" algn="l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120</a:t>
            </a:r>
            <a:endParaRPr lang="zh-CN" altLang="en-US" sz="32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68" name="矩形"/>
          <p:cNvSpPr/>
          <p:nvPr/>
        </p:nvSpPr>
        <p:spPr>
          <a:xfrm>
            <a:off x="4295684" y="1011069"/>
            <a:ext cx="818926" cy="57721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none" lIns="91440" tIns="45720" rIns="91440" bIns="45720" anchor="t" anchorCtr="0">
            <a:spAutoFit/>
          </a:bodyPr>
          <a:lstStyle/>
          <a:p>
            <a:pPr marL="0" indent="0" algn="l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120</a:t>
            </a:r>
            <a:endParaRPr lang="zh-CN" altLang="en-US" sz="32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449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58" grpId="0" animBg="1"/>
      <p:bldP spid="59" grpId="0"/>
      <p:bldP spid="59" grpId="1"/>
      <p:bldP spid="60" grpId="0"/>
      <p:bldP spid="62" grpId="0"/>
      <p:bldP spid="63" grpId="0"/>
      <p:bldP spid="64" grpId="0" animBg="1"/>
      <p:bldP spid="65" grpId="0" animBg="1"/>
      <p:bldP spid="66" grpId="0" animBg="1"/>
      <p:bldP spid="67" grpId="0"/>
      <p:bldP spid="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"/>
          <p:cNvSpPr/>
          <p:nvPr/>
        </p:nvSpPr>
        <p:spPr>
          <a:xfrm>
            <a:off x="676683" y="646656"/>
            <a:ext cx="3747247" cy="7429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1" i="0" u="none" strike="noStrike" kern="1200" cap="none" spc="0" baseline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小结：</a:t>
            </a:r>
            <a:endParaRPr lang="zh-CN" altLang="en-US" sz="3600" b="1" i="0" u="none" strike="noStrike" kern="1200" cap="none" spc="0" baseline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grpSp>
        <p:nvGrpSpPr>
          <p:cNvPr id="75" name="组合"/>
          <p:cNvGrpSpPr/>
          <p:nvPr/>
        </p:nvGrpSpPr>
        <p:grpSpPr>
          <a:xfrm>
            <a:off x="1824214" y="1397704"/>
            <a:ext cx="6983884" cy="2601824"/>
            <a:chOff x="1631454" y="1501573"/>
            <a:chExt cx="6983884" cy="2601824"/>
          </a:xfrm>
        </p:grpSpPr>
        <p:sp>
          <p:nvSpPr>
            <p:cNvPr id="73" name="圆角矩形"/>
            <p:cNvSpPr/>
            <p:nvPr/>
          </p:nvSpPr>
          <p:spPr>
            <a:xfrm>
              <a:off x="1631454" y="1851670"/>
              <a:ext cx="5328592" cy="2251727"/>
            </a:xfrm>
            <a:prstGeom prst="roundRect">
              <a:avLst>
                <a:gd name="adj" fmla="val 16666"/>
              </a:avLst>
            </a:prstGeom>
            <a:solidFill>
              <a:schemeClr val="bg1"/>
            </a:solidFill>
            <a:ln w="12700" cap="flat" cmpd="sng">
              <a:solidFill>
                <a:srgbClr val="459881"/>
              </a:solidFill>
              <a:prstDash val="sysDash"/>
              <a:round/>
            </a:ln>
          </p:spPr>
          <p:txBody>
            <a:bodyPr rtlCol="0" anchor="ctr"/>
            <a:lstStyle/>
            <a:p>
              <a:pPr algn="ctr"/>
              <a:r>
                <a:rPr lang="zh-CN" altLang="en-US" sz="3200" b="1" i="0" u="none" strike="noStrike" kern="1200" cap="none" spc="0" baseline="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 时与分之间的进率是</a:t>
              </a:r>
              <a:r>
                <a:rPr lang="en-US" altLang="zh-CN" sz="3200" b="1" i="0" u="none" strike="noStrike" kern="1200" cap="none" spc="0" baseline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60</a:t>
              </a:r>
              <a:r>
                <a:rPr lang="zh-CN" altLang="en-US" sz="3200" b="1" i="0" u="none" strike="noStrike" kern="1200" cap="none" spc="0" baseline="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，把时化成分时前面是</a:t>
              </a:r>
              <a:r>
                <a:rPr lang="zh-CN" altLang="en-US" sz="3200" b="1" i="0" u="none" strike="noStrike" kern="1200" cap="none" spc="0" baseline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几</a:t>
              </a:r>
              <a:r>
                <a:rPr lang="zh-CN" altLang="en-US" sz="3200" b="1" i="0" u="none" strike="noStrike" kern="1200" cap="none" spc="0" baseline="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，就是</a:t>
              </a:r>
              <a:r>
                <a:rPr lang="zh-CN" altLang="en-US" sz="3200" b="1" i="0" u="none" strike="noStrike" kern="1200" cap="none" spc="0" baseline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几个</a:t>
              </a:r>
              <a:r>
                <a:rPr lang="en-US" altLang="zh-CN" sz="3200" b="1" i="0" u="none" strike="noStrike" kern="1200" cap="none" spc="0" baseline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60</a:t>
              </a:r>
              <a:r>
                <a:rPr lang="zh-CN" altLang="en-US" sz="3200" b="1" i="0" u="none" strike="noStrike" kern="1200" cap="none" spc="0" baseline="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相加。</a:t>
              </a:r>
              <a:endParaRPr sz="3200" dirty="0"/>
            </a:p>
          </p:txBody>
        </p:sp>
        <p:pic>
          <p:nvPicPr>
            <p:cNvPr id="74" name="图片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6013514" y="1501573"/>
              <a:ext cx="2601824" cy="2601824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"/>
          <p:cNvGrpSpPr/>
          <p:nvPr/>
        </p:nvGrpSpPr>
        <p:grpSpPr>
          <a:xfrm>
            <a:off x="1219776" y="1698522"/>
            <a:ext cx="7734064" cy="2745436"/>
            <a:chOff x="1219776" y="1698522"/>
            <a:chExt cx="7734064" cy="2745436"/>
          </a:xfrm>
        </p:grpSpPr>
        <p:sp>
          <p:nvSpPr>
            <p:cNvPr id="87" name="圆角矩形"/>
            <p:cNvSpPr/>
            <p:nvPr/>
          </p:nvSpPr>
          <p:spPr>
            <a:xfrm>
              <a:off x="1219776" y="1698522"/>
              <a:ext cx="6219719" cy="2745436"/>
            </a:xfrm>
            <a:prstGeom prst="roundRect">
              <a:avLst>
                <a:gd name="adj" fmla="val 16666"/>
              </a:avLst>
            </a:prstGeom>
            <a:solidFill>
              <a:schemeClr val="bg1"/>
            </a:solidFill>
            <a:ln w="12700" cap="flat" cmpd="sng">
              <a:solidFill>
                <a:srgbClr val="459881"/>
              </a:solidFill>
              <a:prstDash val="sysDash"/>
              <a:round/>
            </a:ln>
          </p:spPr>
          <p:txBody>
            <a:bodyPr rtlCol="0" anchor="ctr"/>
            <a:lstStyle/>
            <a:p>
              <a:pPr algn="ctr"/>
              <a:endParaRPr dirty="0"/>
            </a:p>
          </p:txBody>
        </p:sp>
        <p:pic>
          <p:nvPicPr>
            <p:cNvPr id="86" name="图片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6589447" y="1844040"/>
              <a:ext cx="2364393" cy="2364393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</a:ln>
          </p:spPr>
        </p:pic>
      </p:grpSp>
      <p:sp>
        <p:nvSpPr>
          <p:cNvPr id="76" name="矩形"/>
          <p:cNvSpPr/>
          <p:nvPr/>
        </p:nvSpPr>
        <p:spPr>
          <a:xfrm>
            <a:off x="1551925" y="1763266"/>
            <a:ext cx="5112568" cy="67437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None/>
            </a:pPr>
            <a:r>
              <a:rPr lang="zh-CN" altLang="en-US" sz="3200" b="1" i="0" u="none" strike="noStrike" kern="1200" cap="none" spc="0" baseline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   秒与分之间的进率是</a:t>
            </a:r>
            <a:r>
              <a:rPr lang="en-US" altLang="zh-CN" sz="3200" b="1" i="0" u="none" strike="noStrike" kern="1200" cap="none" spc="0" baseline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60</a:t>
            </a:r>
            <a:endParaRPr lang="zh-CN" altLang="en-US" sz="3200" b="1" i="0" u="none" strike="noStrike" kern="1200" cap="none" spc="0" baseline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78" name="矩形"/>
          <p:cNvSpPr/>
          <p:nvPr/>
        </p:nvSpPr>
        <p:spPr>
          <a:xfrm>
            <a:off x="595906" y="644323"/>
            <a:ext cx="3747247" cy="7429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小结：</a:t>
            </a:r>
            <a:endParaRPr lang="zh-CN" altLang="en-US" sz="36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80" name="矩形"/>
          <p:cNvSpPr/>
          <p:nvPr/>
        </p:nvSpPr>
        <p:spPr>
          <a:xfrm>
            <a:off x="1551925" y="2950788"/>
            <a:ext cx="685907" cy="81152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分</a:t>
            </a:r>
            <a:endParaRPr lang="zh-CN" altLang="en-US" sz="40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cxnSp>
        <p:nvCxnSpPr>
          <p:cNvPr id="81" name="直线连接线"/>
          <p:cNvCxnSpPr/>
          <p:nvPr/>
        </p:nvCxnSpPr>
        <p:spPr>
          <a:xfrm>
            <a:off x="2326928" y="3255542"/>
            <a:ext cx="4032448" cy="1587"/>
          </a:xfrm>
          <a:prstGeom prst="straightConnector1">
            <a:avLst/>
          </a:prstGeom>
          <a:noFill/>
          <a:ln w="12700" cap="flat" cmpd="sng">
            <a:solidFill>
              <a:srgbClr val="70AD47"/>
            </a:solidFill>
            <a:prstDash val="solid"/>
            <a:round/>
            <a:tailEnd type="triangle" w="med" len="med"/>
          </a:ln>
        </p:spPr>
      </p:cxnSp>
      <p:sp>
        <p:nvSpPr>
          <p:cNvPr id="82" name="矩形"/>
          <p:cNvSpPr/>
          <p:nvPr/>
        </p:nvSpPr>
        <p:spPr>
          <a:xfrm>
            <a:off x="2326928" y="2679478"/>
            <a:ext cx="5112568" cy="52578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None/>
            </a:pPr>
            <a:r>
              <a:rPr lang="zh-CN" altLang="en-US" sz="24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前面是几，就是几个</a:t>
            </a:r>
            <a:r>
              <a:rPr lang="en-US" altLang="zh-CN" sz="24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60</a:t>
            </a:r>
            <a:r>
              <a:rPr lang="zh-CN" altLang="en-US" sz="24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相加。</a:t>
            </a:r>
            <a:endParaRPr lang="zh-CN" altLang="en-US" sz="20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83" name="矩形"/>
          <p:cNvSpPr/>
          <p:nvPr/>
        </p:nvSpPr>
        <p:spPr>
          <a:xfrm>
            <a:off x="6365281" y="2950788"/>
            <a:ext cx="685908" cy="81152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秒</a:t>
            </a:r>
            <a:endParaRPr lang="zh-CN" altLang="en-US" sz="40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cxnSp>
        <p:nvCxnSpPr>
          <p:cNvPr id="84" name="直线连接线"/>
          <p:cNvCxnSpPr/>
          <p:nvPr/>
        </p:nvCxnSpPr>
        <p:spPr>
          <a:xfrm flipH="1" flipV="1">
            <a:off x="2291983" y="3384154"/>
            <a:ext cx="4082196" cy="10268"/>
          </a:xfrm>
          <a:prstGeom prst="straightConnector1">
            <a:avLst/>
          </a:prstGeom>
          <a:noFill/>
          <a:ln w="12700" cap="flat" cmpd="sng">
            <a:solidFill>
              <a:srgbClr val="70AD47"/>
            </a:solidFill>
            <a:prstDash val="solid"/>
            <a:round/>
            <a:tailEnd type="triangle" w="med" len="med"/>
          </a:ln>
        </p:spPr>
      </p:cxnSp>
      <p:sp>
        <p:nvSpPr>
          <p:cNvPr id="85" name="矩形"/>
          <p:cNvSpPr/>
          <p:nvPr/>
        </p:nvSpPr>
        <p:spPr>
          <a:xfrm>
            <a:off x="2339751" y="3363838"/>
            <a:ext cx="5112568" cy="52577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None/>
            </a:pPr>
            <a:r>
              <a:rPr lang="zh-CN" altLang="en-US" sz="24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就看有多少个</a:t>
            </a:r>
            <a:r>
              <a:rPr lang="en-US" altLang="zh-CN" sz="24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60</a:t>
            </a:r>
            <a:r>
              <a:rPr lang="zh-CN" altLang="en-US" sz="24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，就是几分。</a:t>
            </a:r>
            <a:endParaRPr lang="zh-CN" altLang="en-US" sz="20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76" grpId="0"/>
      <p:bldP spid="80" grpId="0"/>
      <p:bldP spid="81" grpId="0" animBg="1"/>
      <p:bldP spid="82" grpId="0"/>
      <p:bldP spid="83" grpId="0"/>
      <p:bldP spid="84" grpId="0" animBg="1"/>
      <p:bldP spid="8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圆角矩形"/>
          <p:cNvSpPr/>
          <p:nvPr/>
        </p:nvSpPr>
        <p:spPr>
          <a:xfrm>
            <a:off x="1331640" y="2048214"/>
            <a:ext cx="4653120" cy="1857847"/>
          </a:xfrm>
          <a:prstGeom prst="roundRect">
            <a:avLst>
              <a:gd name="adj" fmla="val 16666"/>
            </a:avLst>
          </a:prstGeom>
          <a:solidFill>
            <a:schemeClr val="bg1"/>
          </a:solidFill>
          <a:ln w="12700" cap="flat" cmpd="sng">
            <a:solidFill>
              <a:srgbClr val="459881"/>
            </a:solidFill>
            <a:prstDash val="sysDash"/>
            <a:round/>
          </a:ln>
        </p:spPr>
        <p:txBody>
          <a:bodyPr rtlCol="0" anchor="ctr"/>
          <a:lstStyle/>
          <a:p>
            <a:pPr algn="ctr"/>
          </a:p>
        </p:txBody>
      </p:sp>
      <p:sp>
        <p:nvSpPr>
          <p:cNvPr id="90" name="矩形"/>
          <p:cNvSpPr/>
          <p:nvPr/>
        </p:nvSpPr>
        <p:spPr>
          <a:xfrm>
            <a:off x="1835696" y="2237930"/>
            <a:ext cx="4296288" cy="15001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zh-CN" sz="32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4 </a:t>
            </a:r>
            <a:r>
              <a:rPr lang="zh-CN" altLang="en-US" sz="32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时 ＝ （    ）分 </a:t>
            </a:r>
            <a:endParaRPr lang="en-US" altLang="zh-CN" sz="32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  <a:p>
            <a:pPr marL="0" indent="0" algn="l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zh-CN" sz="32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2 </a:t>
            </a:r>
            <a:r>
              <a:rPr lang="zh-CN" altLang="en-US" sz="32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分 ＝ （    ）秒 </a:t>
            </a:r>
            <a:endParaRPr lang="zh-CN" altLang="en-US" sz="32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92" name="矩形"/>
          <p:cNvSpPr/>
          <p:nvPr/>
        </p:nvSpPr>
        <p:spPr>
          <a:xfrm>
            <a:off x="611793" y="672067"/>
            <a:ext cx="3747247" cy="74294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练习：</a:t>
            </a:r>
            <a:endParaRPr lang="zh-CN" altLang="en-US" sz="36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grpSp>
        <p:nvGrpSpPr>
          <p:cNvPr id="97" name="组合"/>
          <p:cNvGrpSpPr/>
          <p:nvPr/>
        </p:nvGrpSpPr>
        <p:grpSpPr>
          <a:xfrm>
            <a:off x="5611643" y="1275605"/>
            <a:ext cx="2951757" cy="1245911"/>
            <a:chOff x="5611643" y="1275605"/>
            <a:chExt cx="2951757" cy="1245911"/>
          </a:xfrm>
        </p:grpSpPr>
        <p:sp>
          <p:nvSpPr>
            <p:cNvPr id="95" name="云形标注"/>
            <p:cNvSpPr/>
            <p:nvPr/>
          </p:nvSpPr>
          <p:spPr>
            <a:xfrm>
              <a:off x="5611643" y="1275605"/>
              <a:ext cx="2838701" cy="1245911"/>
            </a:xfrm>
            <a:prstGeom prst="cloudCallout">
              <a:avLst>
                <a:gd name="adj1" fmla="val -51013"/>
                <a:gd name="adj2" fmla="val 52291"/>
              </a:avLst>
            </a:prstGeom>
            <a:solidFill>
              <a:schemeClr val="bg1"/>
            </a:solidFill>
            <a:ln w="19050" cap="flat" cmpd="sng">
              <a:solidFill>
                <a:srgbClr val="459881"/>
              </a:solidFill>
              <a:prstDash val="solid"/>
              <a:round/>
            </a:ln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96" name="矩形"/>
            <p:cNvSpPr/>
            <p:nvPr/>
          </p:nvSpPr>
          <p:spPr>
            <a:xfrm>
              <a:off x="5773331" y="1622222"/>
              <a:ext cx="2790069" cy="520065"/>
            </a:xfrm>
            <a:prstGeom prst="rect">
              <a:avLst/>
            </a:prstGeom>
            <a:noFill/>
            <a:ln w="9525" cap="flat" cmpd="sng">
              <a:noFill/>
              <a:prstDash val="solid"/>
              <a:round/>
            </a:ln>
          </p:spPr>
          <p:txBody>
            <a:bodyPr vert="horz" wrap="square" lIns="91440" tIns="45720" rIns="91440" bIns="45720" anchor="t" anchorCtr="0">
              <a:spAutoFit/>
            </a:bodyPr>
            <a:lstStyle/>
            <a:p>
              <a:pPr marL="0"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2800" b="1" i="0" u="none" strike="noStrike" kern="1200" cap="none" spc="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想：</a:t>
              </a:r>
              <a:r>
                <a:rPr lang="en-US" altLang="zh-CN" sz="2800" b="1" i="0" u="none" strike="noStrike" kern="1200" cap="none" spc="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1</a:t>
              </a:r>
              <a:r>
                <a:rPr lang="zh-CN" altLang="en-US" sz="2800" b="1" i="0" u="none" strike="noStrike" kern="1200" cap="none" spc="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时＝</a:t>
              </a:r>
              <a:r>
                <a:rPr lang="en-US" altLang="zh-CN" sz="2800" b="1" i="0" u="none" strike="noStrike" kern="1200" cap="none" spc="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60</a:t>
              </a:r>
              <a:r>
                <a:rPr lang="zh-CN" altLang="en-US" sz="2800" b="1" i="0" u="none" strike="noStrike" kern="1200" cap="none" spc="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分</a:t>
              </a:r>
              <a:endPara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endParaRPr>
            </a:p>
          </p:txBody>
        </p:sp>
      </p:grpSp>
      <p:sp>
        <p:nvSpPr>
          <p:cNvPr id="98" name="矩形"/>
          <p:cNvSpPr/>
          <p:nvPr/>
        </p:nvSpPr>
        <p:spPr>
          <a:xfrm>
            <a:off x="3983840" y="2236724"/>
            <a:ext cx="1416423" cy="57721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240</a:t>
            </a:r>
            <a:endParaRPr lang="zh-CN" altLang="en-US" sz="32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grpSp>
        <p:nvGrpSpPr>
          <p:cNvPr id="101" name="组合"/>
          <p:cNvGrpSpPr/>
          <p:nvPr/>
        </p:nvGrpSpPr>
        <p:grpSpPr>
          <a:xfrm>
            <a:off x="5793876" y="2987406"/>
            <a:ext cx="3638009" cy="1384544"/>
            <a:chOff x="5793876" y="2987406"/>
            <a:chExt cx="3638009" cy="1384544"/>
          </a:xfrm>
        </p:grpSpPr>
        <p:sp>
          <p:nvSpPr>
            <p:cNvPr id="99" name="云形标注"/>
            <p:cNvSpPr/>
            <p:nvPr/>
          </p:nvSpPr>
          <p:spPr>
            <a:xfrm>
              <a:off x="5793876" y="2987406"/>
              <a:ext cx="2700130" cy="1384544"/>
            </a:xfrm>
            <a:prstGeom prst="cloudCallout">
              <a:avLst>
                <a:gd name="adj1" fmla="val -57250"/>
                <a:gd name="adj2" fmla="val -8717"/>
              </a:avLst>
            </a:prstGeom>
            <a:solidFill>
              <a:schemeClr val="bg1"/>
            </a:solidFill>
            <a:ln w="19050" cap="flat" cmpd="sng">
              <a:solidFill>
                <a:srgbClr val="459881"/>
              </a:solidFill>
              <a:prstDash val="solid"/>
              <a:round/>
            </a:ln>
          </p:spPr>
          <p:txBody>
            <a:bodyPr rtlCol="0" anchor="ctr"/>
            <a:lstStyle/>
            <a:p>
              <a:pPr algn="ctr"/>
              <a:endParaRPr dirty="0"/>
            </a:p>
          </p:txBody>
        </p:sp>
        <p:sp>
          <p:nvSpPr>
            <p:cNvPr id="100" name="矩形"/>
            <p:cNvSpPr/>
            <p:nvPr/>
          </p:nvSpPr>
          <p:spPr>
            <a:xfrm>
              <a:off x="5868143" y="3348024"/>
              <a:ext cx="3563741" cy="523220"/>
            </a:xfrm>
            <a:prstGeom prst="rect">
              <a:avLst/>
            </a:prstGeom>
            <a:noFill/>
            <a:ln w="9525" cap="flat" cmpd="sng">
              <a:noFill/>
              <a:prstDash val="solid"/>
              <a:round/>
            </a:ln>
          </p:spPr>
          <p:txBody>
            <a:bodyPr vert="horz" wrap="square" lIns="91440" tIns="45720" rIns="91440" bIns="45720" anchor="t" anchorCtr="0">
              <a:spAutoFit/>
            </a:bodyPr>
            <a:lstStyle/>
            <a:p>
              <a:pPr marL="0"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2800" b="1" i="0" u="none" strike="noStrike" kern="1200" cap="none" spc="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想：</a:t>
              </a:r>
              <a:r>
                <a:rPr lang="en-US" altLang="zh-CN" sz="2800" b="1" i="0" u="none" strike="noStrike" kern="1200" cap="none" spc="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1</a:t>
              </a:r>
              <a:r>
                <a:rPr lang="zh-CN" altLang="en-US" sz="2800" b="1" i="0" u="none" strike="noStrike" kern="1200" cap="none" spc="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分＝</a:t>
              </a:r>
              <a:r>
                <a:rPr lang="en-US" altLang="zh-CN" sz="2800" b="1" i="0" u="none" strike="noStrike" kern="1200" cap="none" spc="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60</a:t>
              </a:r>
              <a:r>
                <a:rPr lang="zh-CN" altLang="en-US" sz="2800" b="1" i="0" u="none" strike="noStrike" kern="1200" cap="none" spc="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秒</a:t>
              </a:r>
              <a:endPara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endParaRPr>
            </a:p>
          </p:txBody>
        </p:sp>
      </p:grpSp>
      <p:sp>
        <p:nvSpPr>
          <p:cNvPr id="102" name="矩形"/>
          <p:cNvSpPr/>
          <p:nvPr/>
        </p:nvSpPr>
        <p:spPr>
          <a:xfrm>
            <a:off x="3983840" y="3108381"/>
            <a:ext cx="1416423" cy="57721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120</a:t>
            </a:r>
            <a:endParaRPr lang="zh-CN" altLang="en-US" sz="32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90" grpId="0"/>
      <p:bldP spid="97" grpId="0" animBg="1"/>
      <p:bldP spid="98" grpId="0"/>
      <p:bldP spid="101" grpId="0" animBg="1"/>
      <p:bldP spid="10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圆角矩形"/>
          <p:cNvSpPr/>
          <p:nvPr/>
        </p:nvSpPr>
        <p:spPr>
          <a:xfrm>
            <a:off x="2699792" y="3460625"/>
            <a:ext cx="4847306" cy="1189607"/>
          </a:xfrm>
          <a:prstGeom prst="roundRect">
            <a:avLst>
              <a:gd name="adj" fmla="val 16666"/>
            </a:avLst>
          </a:prstGeom>
          <a:solidFill>
            <a:schemeClr val="bg1"/>
          </a:solidFill>
          <a:ln w="12700" cap="flat" cmpd="sng">
            <a:solidFill>
              <a:srgbClr val="459881"/>
            </a:solidFill>
            <a:prstDash val="sysDash"/>
            <a:round/>
          </a:ln>
        </p:spPr>
        <p:txBody>
          <a:bodyPr rtlCol="0" anchor="ctr"/>
          <a:lstStyle/>
          <a:p>
            <a:pPr algn="ctr"/>
          </a:p>
        </p:txBody>
      </p:sp>
      <p:sp>
        <p:nvSpPr>
          <p:cNvPr id="103" name="矩形"/>
          <p:cNvSpPr/>
          <p:nvPr/>
        </p:nvSpPr>
        <p:spPr>
          <a:xfrm>
            <a:off x="2179320" y="1850390"/>
            <a:ext cx="6122669" cy="154876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1</a:t>
            </a:r>
            <a:r>
              <a:rPr lang="zh-CN" altLang="en-US" sz="32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分</a:t>
            </a:r>
            <a:r>
              <a:rPr lang="en-US" altLang="zh-CN" sz="32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20</a:t>
            </a:r>
            <a:r>
              <a:rPr lang="zh-CN" altLang="en-US" sz="32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秒＝（    ）秒     </a:t>
            </a:r>
            <a:endParaRPr lang="en-US" altLang="zh-CN" sz="32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110</a:t>
            </a:r>
            <a:r>
              <a:rPr lang="zh-CN" altLang="en-US" sz="32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秒＝（     ）分（    ）秒 </a:t>
            </a:r>
            <a:endParaRPr lang="zh-CN" altLang="en-US" sz="32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04" name="矩形"/>
          <p:cNvSpPr/>
          <p:nvPr/>
        </p:nvSpPr>
        <p:spPr>
          <a:xfrm>
            <a:off x="2890209" y="3526533"/>
            <a:ext cx="4296288" cy="112458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110</a:t>
            </a: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秒里面有</a:t>
            </a:r>
            <a:r>
              <a:rPr lang="en-US" altLang="zh-CN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1</a:t>
            </a:r>
            <a:r>
              <a:rPr lang="zh-CN" altLang="en-US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个</a:t>
            </a:r>
            <a:r>
              <a:rPr lang="en-US" altLang="zh-CN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60</a:t>
            </a:r>
            <a:r>
              <a:rPr lang="zh-CN" altLang="en-US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秒</a:t>
            </a: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就是 </a:t>
            </a:r>
            <a:r>
              <a:rPr lang="en-US" altLang="zh-CN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1</a:t>
            </a: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分</a:t>
            </a:r>
            <a:r>
              <a:rPr lang="en-US" altLang="zh-CN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,</a:t>
            </a: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还剩</a:t>
            </a:r>
            <a:r>
              <a:rPr lang="en-US" altLang="zh-CN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50</a:t>
            </a:r>
            <a:r>
              <a:rPr lang="zh-CN" altLang="en-US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秒</a:t>
            </a: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。 </a:t>
            </a:r>
            <a:endParaRPr lang="zh-CN" altLang="en-US" sz="28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pic>
        <p:nvPicPr>
          <p:cNvPr id="106" name="图片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7580344" y="599842"/>
            <a:ext cx="1668181" cy="177095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grpSp>
        <p:nvGrpSpPr>
          <p:cNvPr id="109" name="组合"/>
          <p:cNvGrpSpPr/>
          <p:nvPr/>
        </p:nvGrpSpPr>
        <p:grpSpPr>
          <a:xfrm>
            <a:off x="4046672" y="840987"/>
            <a:ext cx="3602990" cy="967739"/>
            <a:chOff x="3583589" y="574481"/>
            <a:chExt cx="3602990" cy="967739"/>
          </a:xfrm>
        </p:grpSpPr>
        <p:sp>
          <p:nvSpPr>
            <p:cNvPr id="107" name="圆角矩形标注"/>
            <p:cNvSpPr/>
            <p:nvPr/>
          </p:nvSpPr>
          <p:spPr>
            <a:xfrm>
              <a:off x="3583589" y="575115"/>
              <a:ext cx="3602990" cy="967105"/>
            </a:xfrm>
            <a:prstGeom prst="wedgeRoundRectCallout">
              <a:avLst>
                <a:gd name="adj1" fmla="val 51767"/>
                <a:gd name="adj2" fmla="val 20928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459881"/>
              </a:solidFill>
              <a:prstDash val="solid"/>
              <a:round/>
            </a:ln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108" name="矩形"/>
            <p:cNvSpPr/>
            <p:nvPr/>
          </p:nvSpPr>
          <p:spPr>
            <a:xfrm>
              <a:off x="3851484" y="574481"/>
              <a:ext cx="3242084" cy="948689"/>
            </a:xfrm>
            <a:prstGeom prst="rect">
              <a:avLst/>
            </a:prstGeom>
            <a:noFill/>
            <a:ln w="9525" cap="flat" cmpd="sng">
              <a:noFill/>
              <a:prstDash val="solid"/>
              <a:round/>
            </a:ln>
          </p:spPr>
          <p:txBody>
            <a:bodyPr vert="horz" wrap="square" lIns="91440" tIns="45720" rIns="91440" bIns="45720" anchor="t" anchorCtr="0">
              <a:spAutoFit/>
            </a:bodyPr>
            <a:lstStyle/>
            <a:p>
              <a:pPr marL="0"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altLang="zh-CN" sz="2800" b="1" i="0" u="none" strike="noStrike" kern="1200" cap="none" spc="0" baseline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1</a:t>
              </a:r>
              <a:r>
                <a:rPr lang="zh-CN" altLang="en-US" sz="2800" b="1" i="0" u="none" strike="noStrike" kern="1200" cap="none" spc="0" baseline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分＝</a:t>
              </a:r>
              <a:r>
                <a:rPr lang="en-US" altLang="zh-CN" sz="2800" b="1" i="0" u="none" strike="noStrike" kern="1200" cap="none" spc="0" baseline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60</a:t>
              </a:r>
              <a:r>
                <a:rPr lang="zh-CN" altLang="en-US" sz="2800" b="1" i="0" u="none" strike="noStrike" kern="1200" cap="none" spc="0" baseline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秒</a:t>
              </a:r>
              <a:r>
                <a:rPr lang="zh-CN" altLang="en-US" sz="2800" b="1" i="0" u="none" strike="noStrike" kern="1200" cap="none" spc="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，再用 </a:t>
              </a:r>
              <a:r>
                <a:rPr lang="en-US" altLang="zh-CN" sz="2800" b="1" i="0" u="none" strike="noStrike" kern="1200" cap="none" spc="0" baseline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60</a:t>
              </a:r>
              <a:r>
                <a:rPr lang="zh-CN" altLang="en-US" sz="2800" b="1" i="0" u="none" strike="noStrike" kern="1200" cap="none" spc="0" baseline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秒加</a:t>
              </a:r>
              <a:r>
                <a:rPr lang="en-US" altLang="zh-CN" sz="2800" b="1" i="0" u="none" strike="noStrike" kern="1200" cap="none" spc="0" baseline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20</a:t>
              </a:r>
              <a:r>
                <a:rPr lang="zh-CN" altLang="en-US" sz="2800" b="1" i="0" u="none" strike="noStrike" kern="1200" cap="none" spc="0" baseline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秒</a:t>
              </a:r>
              <a:r>
                <a:rPr lang="zh-CN" altLang="en-US" sz="2800" b="1" i="0" u="none" strike="noStrike" kern="1200" cap="none" spc="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得</a:t>
              </a:r>
              <a:r>
                <a:rPr lang="en-US" altLang="zh-CN" sz="2800" b="1" i="0" u="none" strike="noStrike" kern="1200" cap="none" spc="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80</a:t>
              </a:r>
              <a:r>
                <a:rPr lang="zh-CN" altLang="en-US" sz="2800" b="1" i="0" u="none" strike="noStrike" kern="1200" cap="none" spc="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charset="0"/>
                </a:rPr>
                <a:t>秒</a:t>
              </a:r>
              <a:endPara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endParaRPr>
            </a:p>
          </p:txBody>
        </p:sp>
      </p:grpSp>
      <p:grpSp>
        <p:nvGrpSpPr>
          <p:cNvPr id="125" name="组合"/>
          <p:cNvGrpSpPr/>
          <p:nvPr/>
        </p:nvGrpSpPr>
        <p:grpSpPr>
          <a:xfrm>
            <a:off x="-120529" y="685922"/>
            <a:ext cx="3607447" cy="3497052"/>
            <a:chOff x="-120529" y="528050"/>
            <a:chExt cx="3607447" cy="3497052"/>
          </a:xfrm>
        </p:grpSpPr>
        <p:grpSp>
          <p:nvGrpSpPr>
            <p:cNvPr id="123" name="组合"/>
            <p:cNvGrpSpPr/>
            <p:nvPr/>
          </p:nvGrpSpPr>
          <p:grpSpPr>
            <a:xfrm rot="20412948">
              <a:off x="-120529" y="528050"/>
              <a:ext cx="3607447" cy="3497052"/>
              <a:chOff x="-178105" y="450471"/>
              <a:chExt cx="3607447" cy="3497052"/>
            </a:xfrm>
          </p:grpSpPr>
          <p:grpSp>
            <p:nvGrpSpPr>
              <p:cNvPr id="118" name="组合"/>
              <p:cNvGrpSpPr/>
              <p:nvPr/>
            </p:nvGrpSpPr>
            <p:grpSpPr>
              <a:xfrm>
                <a:off x="-178105" y="450471"/>
                <a:ext cx="3607447" cy="3497052"/>
                <a:chOff x="-178105" y="450471"/>
                <a:chExt cx="3607447" cy="3497052"/>
              </a:xfrm>
            </p:grpSpPr>
            <p:pic>
              <p:nvPicPr>
                <p:cNvPr id="110" name="图片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1187052">
                  <a:off x="-178105" y="2398759"/>
                  <a:ext cx="1548764" cy="1548764"/>
                </a:xfrm>
                <a:prstGeom prst="rect">
                  <a:avLst/>
                </a:prstGeom>
                <a:noFill/>
                <a:ln w="9525" cap="flat" cmpd="sng">
                  <a:noFill/>
                  <a:prstDash val="solid"/>
                  <a:round/>
                </a:ln>
              </p:spPr>
            </p:pic>
            <p:sp>
              <p:nvSpPr>
                <p:cNvPr id="111" name="直线"/>
                <p:cNvSpPr/>
                <p:nvPr/>
              </p:nvSpPr>
              <p:spPr>
                <a:xfrm flipH="1">
                  <a:off x="942207" y="1819990"/>
                  <a:ext cx="519405" cy="881238"/>
                </a:xfrm>
                <a:prstGeom prst="line">
                  <a:avLst/>
                </a:prstGeom>
                <a:noFill/>
                <a:ln w="6350" cap="flat" cmpd="sng">
                  <a:solidFill>
                    <a:srgbClr val="BFBFB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algn="ctr"/>
                </a:p>
              </p:txBody>
            </p:sp>
            <p:sp>
              <p:nvSpPr>
                <p:cNvPr id="112" name="直线"/>
                <p:cNvSpPr/>
                <p:nvPr/>
              </p:nvSpPr>
              <p:spPr>
                <a:xfrm>
                  <a:off x="1072545" y="1131339"/>
                  <a:ext cx="389067" cy="682813"/>
                </a:xfrm>
                <a:prstGeom prst="line">
                  <a:avLst/>
                </a:prstGeom>
                <a:noFill/>
                <a:ln w="3175" cap="flat" cmpd="sng">
                  <a:solidFill>
                    <a:srgbClr val="BFBFB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algn="ctr"/>
                </a:p>
              </p:txBody>
            </p:sp>
            <p:sp>
              <p:nvSpPr>
                <p:cNvPr id="113" name="直线"/>
                <p:cNvSpPr/>
                <p:nvPr/>
              </p:nvSpPr>
              <p:spPr>
                <a:xfrm flipH="1">
                  <a:off x="1461612" y="1201372"/>
                  <a:ext cx="97266" cy="612781"/>
                </a:xfrm>
                <a:prstGeom prst="line">
                  <a:avLst/>
                </a:prstGeom>
                <a:noFill/>
                <a:ln w="6350" cap="flat" cmpd="sng">
                  <a:solidFill>
                    <a:srgbClr val="BFBFB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algn="ctr"/>
                </a:p>
              </p:txBody>
            </p:sp>
            <p:sp>
              <p:nvSpPr>
                <p:cNvPr id="114" name="直线"/>
                <p:cNvSpPr/>
                <p:nvPr/>
              </p:nvSpPr>
              <p:spPr>
                <a:xfrm flipH="1">
                  <a:off x="1461612" y="1335600"/>
                  <a:ext cx="628344" cy="478553"/>
                </a:xfrm>
                <a:prstGeom prst="line">
                  <a:avLst/>
                </a:prstGeom>
                <a:noFill/>
                <a:ln w="6350" cap="flat" cmpd="sng">
                  <a:solidFill>
                    <a:srgbClr val="BFBFB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algn="ctr"/>
                </a:p>
              </p:txBody>
            </p:sp>
            <p:sp>
              <p:nvSpPr>
                <p:cNvPr id="115" name="直线"/>
                <p:cNvSpPr/>
                <p:nvPr/>
              </p:nvSpPr>
              <p:spPr>
                <a:xfrm flipH="1" flipV="1">
                  <a:off x="1446049" y="1819990"/>
                  <a:ext cx="1285870" cy="33069"/>
                </a:xfrm>
                <a:prstGeom prst="line">
                  <a:avLst/>
                </a:prstGeom>
                <a:noFill/>
                <a:ln w="6350" cap="flat" cmpd="sng">
                  <a:solidFill>
                    <a:srgbClr val="BFBFB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algn="ctr"/>
                </a:p>
              </p:txBody>
            </p:sp>
            <p:pic>
              <p:nvPicPr>
                <p:cNvPr id="116" name="图片"/>
                <p:cNvPicPr>
                  <a:picLocks noChangeAspect="1"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 rot="20447090">
                  <a:off x="741630" y="450471"/>
                  <a:ext cx="1128566" cy="823605"/>
                </a:xfrm>
                <a:prstGeom prst="rect">
                  <a:avLst/>
                </a:prstGeom>
                <a:noFill/>
                <a:ln w="9525" cap="flat" cmpd="sng">
                  <a:noFill/>
                  <a:prstDash val="solid"/>
                  <a:round/>
                </a:ln>
              </p:spPr>
            </p:pic>
            <p:pic>
              <p:nvPicPr>
                <p:cNvPr id="117" name="图片"/>
                <p:cNvPicPr>
                  <a:picLocks noChangeAspect="1"/>
                </p:cNvPicPr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 rot="2365654">
                  <a:off x="1874978" y="938385"/>
                  <a:ext cx="1554364" cy="794205"/>
                </a:xfrm>
                <a:prstGeom prst="rect">
                  <a:avLst/>
                </a:prstGeom>
                <a:noFill/>
                <a:ln w="9525" cap="flat" cmpd="sng">
                  <a:noFill/>
                  <a:prstDash val="solid"/>
                  <a:round/>
                </a:ln>
              </p:spPr>
            </p:pic>
          </p:grpSp>
          <p:sp>
            <p:nvSpPr>
              <p:cNvPr id="119" name="矩形"/>
              <p:cNvSpPr/>
              <p:nvPr/>
            </p:nvSpPr>
            <p:spPr>
              <a:xfrm rot="20649478">
                <a:off x="833730" y="709662"/>
                <a:ext cx="509680" cy="358140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spAutoFit/>
              </a:bodyPr>
              <a:lstStyle/>
              <a:p>
                <a:pPr marL="0" indent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CN" altLang="en-US" sz="1800" b="1" i="0" u="none" strike="noStrike" kern="1200" cap="none" spc="0" baseline="0">
                    <a:solidFill>
                      <a:srgbClr val="7030A0"/>
                    </a:solidFill>
                    <a:latin typeface="Times New Roman" panose="02020603050405020304" charset="0"/>
                    <a:ea typeface="微软雅黑" panose="020B0503020204020204" charset="-122"/>
                    <a:cs typeface="Calibri" panose="020F0502020204030204" charset="0"/>
                  </a:rPr>
                  <a:t>填</a:t>
                </a:r>
                <a:endParaRPr lang="zh-CN" altLang="en-US" sz="1800" b="1" i="0" u="none" strike="noStrike" kern="1200" cap="none" spc="0" baseline="0">
                  <a:solidFill>
                    <a:srgbClr val="7030A0"/>
                  </a:solidFill>
                  <a:latin typeface="Times New Roman" panose="02020603050405020304" charset="0"/>
                  <a:ea typeface="微软雅黑" panose="020B0503020204020204" charset="-122"/>
                  <a:cs typeface="Calibri" panose="020F0502020204030204" charset="0"/>
                </a:endParaRPr>
              </a:p>
            </p:txBody>
          </p:sp>
          <p:sp>
            <p:nvSpPr>
              <p:cNvPr id="120" name="矩形"/>
              <p:cNvSpPr/>
              <p:nvPr/>
            </p:nvSpPr>
            <p:spPr>
              <a:xfrm rot="530783">
                <a:off x="1409509" y="682246"/>
                <a:ext cx="509675" cy="358140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spAutoFit/>
              </a:bodyPr>
              <a:lstStyle/>
              <a:p>
                <a:pPr marL="0" indent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CN" altLang="en-US" sz="1800" b="1" i="0" u="none" strike="noStrike" kern="1200" cap="none" spc="0" baseline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charset="-122"/>
                    <a:cs typeface="Calibri" panose="020F0502020204030204" charset="0"/>
                  </a:rPr>
                  <a:t>合</a:t>
                </a:r>
                <a:endParaRPr lang="zh-CN" altLang="en-US" sz="1800" b="1" i="0" u="none" strike="noStrike" kern="1200" cap="none" spc="0" baseline="0">
                  <a:solidFill>
                    <a:schemeClr val="tx1"/>
                  </a:solidFill>
                  <a:latin typeface="Times New Roman" panose="02020603050405020304" charset="0"/>
                  <a:ea typeface="微软雅黑" panose="020B0503020204020204" charset="-122"/>
                  <a:cs typeface="Calibri" panose="020F0502020204030204" charset="0"/>
                </a:endParaRPr>
              </a:p>
            </p:txBody>
          </p:sp>
          <p:sp>
            <p:nvSpPr>
              <p:cNvPr id="121" name="矩形"/>
              <p:cNvSpPr/>
              <p:nvPr/>
            </p:nvSpPr>
            <p:spPr>
              <a:xfrm rot="955933">
                <a:off x="2024412" y="924192"/>
                <a:ext cx="424081" cy="358140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spAutoFit/>
              </a:bodyPr>
              <a:lstStyle/>
              <a:p>
                <a:pPr marL="0" indent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CN" altLang="en-US" sz="1800" b="1" i="0" u="none" strike="noStrike" kern="1200" cap="none" spc="0" baseline="0">
                    <a:solidFill>
                      <a:srgbClr val="7030A0"/>
                    </a:solidFill>
                    <a:latin typeface="Times New Roman" panose="02020603050405020304" charset="0"/>
                    <a:ea typeface="微软雅黑" panose="020B0503020204020204" charset="-122"/>
                    <a:cs typeface="Calibri" panose="020F0502020204030204" charset="0"/>
                  </a:rPr>
                  <a:t>适</a:t>
                </a:r>
                <a:endParaRPr lang="zh-CN" altLang="en-US" sz="1800" b="1" i="0" u="none" strike="noStrike" kern="1200" cap="none" spc="0" baseline="0">
                  <a:solidFill>
                    <a:srgbClr val="7030A0"/>
                  </a:solidFill>
                  <a:latin typeface="Times New Roman" panose="02020603050405020304" charset="0"/>
                  <a:ea typeface="微软雅黑" panose="020B0503020204020204" charset="-122"/>
                  <a:cs typeface="Calibri" panose="020F0502020204030204" charset="0"/>
                </a:endParaRPr>
              </a:p>
            </p:txBody>
          </p:sp>
          <p:sp>
            <p:nvSpPr>
              <p:cNvPr id="122" name="矩形"/>
              <p:cNvSpPr/>
              <p:nvPr/>
            </p:nvSpPr>
            <p:spPr>
              <a:xfrm rot="21147496">
                <a:off x="2542479" y="1102021"/>
                <a:ext cx="509675" cy="358140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spAutoFit/>
              </a:bodyPr>
              <a:lstStyle/>
              <a:p>
                <a:pPr marL="0" indent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CN" altLang="en-US" sz="1800" b="1" i="0" u="none" strike="noStrike" kern="1200" cap="none" spc="0" baseline="0">
                    <a:solidFill>
                      <a:schemeClr val="tx1"/>
                    </a:solidFill>
                    <a:latin typeface="Times New Roman" panose="02020603050405020304" charset="0"/>
                    <a:ea typeface="微软雅黑" panose="020B0503020204020204" charset="-122"/>
                    <a:cs typeface="Calibri" panose="020F0502020204030204" charset="0"/>
                  </a:rPr>
                  <a:t>的</a:t>
                </a:r>
                <a:endParaRPr lang="zh-CN" altLang="en-US" sz="1800" b="1" i="0" u="none" strike="noStrike" kern="1200" cap="none" spc="0" baseline="0">
                  <a:solidFill>
                    <a:schemeClr val="tx1"/>
                  </a:solidFill>
                  <a:latin typeface="Times New Roman" panose="02020603050405020304" charset="0"/>
                  <a:ea typeface="微软雅黑" panose="020B0503020204020204" charset="-122"/>
                  <a:cs typeface="Calibri" panose="020F0502020204030204" charset="0"/>
                </a:endParaRPr>
              </a:p>
            </p:txBody>
          </p:sp>
        </p:grpSp>
        <p:sp>
          <p:nvSpPr>
            <p:cNvPr id="124" name="矩形"/>
            <p:cNvSpPr/>
            <p:nvPr/>
          </p:nvSpPr>
          <p:spPr>
            <a:xfrm rot="2671216">
              <a:off x="2596901" y="1192638"/>
              <a:ext cx="419099" cy="358140"/>
            </a:xfrm>
            <a:prstGeom prst="rect">
              <a:avLst/>
            </a:prstGeom>
            <a:noFill/>
            <a:ln w="9525" cap="flat" cmpd="sng">
              <a:noFill/>
              <a:prstDash val="solid"/>
              <a:round/>
            </a:ln>
          </p:spPr>
          <p:txBody>
            <a:bodyPr vert="horz" wrap="none" lIns="91440" tIns="45720" rIns="91440" bIns="45720" anchor="t" anchorCtr="0">
              <a:spAutoFit/>
            </a:bodyPr>
            <a:lstStyle/>
            <a:p>
              <a:pPr marL="0"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1800" b="1" i="0" u="none" strike="noStrike" kern="1200" cap="none" spc="0" baseline="0">
                  <a:solidFill>
                    <a:srgbClr val="FF0000"/>
                  </a:solidFill>
                  <a:latin typeface="Times New Roman" panose="02020603050405020304" charset="0"/>
                  <a:ea typeface="微软雅黑" panose="020B0503020204020204" charset="-122"/>
                  <a:cs typeface="Calibri" panose="020F0502020204030204" charset="0"/>
                </a:rPr>
                <a:t>数</a:t>
              </a:r>
              <a:endParaRPr lang="zh-CN" altLang="en-US" sz="1800" b="1" i="0" u="none" strike="noStrike" kern="1200" cap="none" spc="0" baseline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Calibri" panose="020F0502020204030204" charset="0"/>
              </a:endParaRPr>
            </a:p>
          </p:txBody>
        </p:sp>
      </p:grpSp>
      <p:sp>
        <p:nvSpPr>
          <p:cNvPr id="126" name="矩形"/>
          <p:cNvSpPr/>
          <p:nvPr/>
        </p:nvSpPr>
        <p:spPr>
          <a:xfrm>
            <a:off x="4651307" y="1990682"/>
            <a:ext cx="1416423" cy="57721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80</a:t>
            </a:r>
            <a:endParaRPr lang="zh-CN" altLang="en-US" sz="32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27" name="矩形"/>
          <p:cNvSpPr/>
          <p:nvPr/>
        </p:nvSpPr>
        <p:spPr>
          <a:xfrm>
            <a:off x="4422124" y="2705701"/>
            <a:ext cx="1416423" cy="57721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1</a:t>
            </a:r>
            <a:endParaRPr lang="zh-CN" altLang="en-US" sz="32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28" name="矩形"/>
          <p:cNvSpPr/>
          <p:nvPr/>
        </p:nvSpPr>
        <p:spPr>
          <a:xfrm>
            <a:off x="6478285" y="2706712"/>
            <a:ext cx="1416423" cy="57721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50</a:t>
            </a:r>
            <a:endParaRPr lang="zh-CN" altLang="en-US" sz="32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103" grpId="0"/>
      <p:bldP spid="104" grpId="0"/>
      <p:bldP spid="109" grpId="0" animBg="1"/>
      <p:bldP spid="125" grpId="0" animBg="1"/>
      <p:bldP spid="126" grpId="0"/>
      <p:bldP spid="127" grpId="0"/>
      <p:bldP spid="1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矩形"/>
          <p:cNvSpPr/>
          <p:nvPr/>
        </p:nvSpPr>
        <p:spPr>
          <a:xfrm>
            <a:off x="422797" y="803785"/>
            <a:ext cx="5943227" cy="734377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在（   ）填上合适的数。</a:t>
            </a:r>
            <a:endParaRPr lang="zh-CN" altLang="en-US" sz="28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30" name="矩形"/>
          <p:cNvSpPr/>
          <p:nvPr/>
        </p:nvSpPr>
        <p:spPr>
          <a:xfrm>
            <a:off x="221357" y="1667882"/>
            <a:ext cx="5974080" cy="202025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i="0" u="none" strike="noStrike" kern="0" cap="none" spc="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90</a:t>
            </a:r>
            <a:r>
              <a:rPr lang="zh-CN" altLang="en-US" sz="2800" b="1" i="0" u="none" strike="noStrike" kern="0" cap="none" spc="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秒＝（  ）分（   ）秒</a:t>
            </a:r>
            <a:endParaRPr lang="en-US" altLang="zh-CN" sz="2800" b="1" i="0" u="none" strike="noStrike" kern="0" cap="none" spc="0" baseline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indent="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i="0" u="none" strike="noStrike" kern="0" cap="none" spc="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en-US" sz="2800" b="1" i="0" u="none" strike="noStrike" kern="0" cap="none" spc="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分＝（    ）秒</a:t>
            </a:r>
            <a:endParaRPr lang="en-US" altLang="zh-CN" sz="2800" b="1" i="0" u="none" strike="noStrike" kern="0" cap="none" spc="0" baseline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indent="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i="0" u="none" strike="noStrike" kern="0" cap="none" spc="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120</a:t>
            </a:r>
            <a:r>
              <a:rPr lang="zh-CN" altLang="en-US" sz="2800" b="1" i="0" u="none" strike="noStrike" kern="0" cap="none" spc="0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分＝（  ）小时</a:t>
            </a:r>
            <a:endParaRPr lang="zh-CN" altLang="en-US" sz="2800" b="1" i="0" u="none" strike="noStrike" kern="0" cap="none" spc="0" baseline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1" name="矩形"/>
          <p:cNvSpPr/>
          <p:nvPr/>
        </p:nvSpPr>
        <p:spPr>
          <a:xfrm>
            <a:off x="6048111" y="1757883"/>
            <a:ext cx="1920207" cy="52197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60</a:t>
            </a:r>
            <a:r>
              <a:rPr lang="zh-CN" altLang="en-US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秒＝</a:t>
            </a:r>
            <a:r>
              <a:rPr lang="en-US" altLang="zh-CN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1</a:t>
            </a:r>
            <a:r>
              <a:rPr lang="zh-CN" altLang="en-US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分</a:t>
            </a:r>
            <a:endParaRPr lang="zh-CN" altLang="en-US" sz="28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cxnSp>
        <p:nvCxnSpPr>
          <p:cNvPr id="132" name="直线连接线"/>
          <p:cNvCxnSpPr/>
          <p:nvPr/>
        </p:nvCxnSpPr>
        <p:spPr>
          <a:xfrm>
            <a:off x="5267137" y="2042725"/>
            <a:ext cx="731519" cy="1587"/>
          </a:xfrm>
          <a:prstGeom prst="straightConnector1">
            <a:avLst/>
          </a:prstGeom>
          <a:noFill/>
          <a:ln w="38100" cap="flat" cmpd="sng">
            <a:solidFill>
              <a:srgbClr val="ED7D31"/>
            </a:solidFill>
            <a:prstDash val="solid"/>
            <a:round/>
            <a:tailEnd type="triangle" w="med" len="med"/>
          </a:ln>
        </p:spPr>
      </p:cxnSp>
      <p:sp>
        <p:nvSpPr>
          <p:cNvPr id="133" name="矩形"/>
          <p:cNvSpPr/>
          <p:nvPr/>
        </p:nvSpPr>
        <p:spPr>
          <a:xfrm>
            <a:off x="1963709" y="1811898"/>
            <a:ext cx="610888" cy="52197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1</a:t>
            </a:r>
            <a:endParaRPr lang="zh-CN" altLang="en-US" sz="28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34" name="矩形"/>
          <p:cNvSpPr/>
          <p:nvPr/>
        </p:nvSpPr>
        <p:spPr>
          <a:xfrm>
            <a:off x="3366686" y="1739890"/>
            <a:ext cx="610889" cy="52196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30</a:t>
            </a:r>
            <a:endParaRPr lang="zh-CN" altLang="en-US" sz="28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35" name="矩形"/>
          <p:cNvSpPr/>
          <p:nvPr/>
        </p:nvSpPr>
        <p:spPr>
          <a:xfrm>
            <a:off x="4425375" y="2431574"/>
            <a:ext cx="4718625" cy="52196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1</a:t>
            </a:r>
            <a:r>
              <a:rPr lang="zh-CN" altLang="en-US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分＝</a:t>
            </a:r>
            <a:r>
              <a:rPr lang="en-US" altLang="zh-CN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60</a:t>
            </a:r>
            <a:r>
              <a:rPr lang="zh-CN" altLang="en-US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秒 </a:t>
            </a:r>
            <a:r>
              <a:rPr lang="en-US" altLang="zh-CN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60+60+60</a:t>
            </a:r>
            <a:r>
              <a:rPr lang="zh-CN" altLang="en-US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＝</a:t>
            </a:r>
            <a:r>
              <a:rPr lang="en-US" altLang="zh-CN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180</a:t>
            </a:r>
            <a:endParaRPr lang="zh-CN" altLang="en-US" sz="28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cxnSp>
        <p:nvCxnSpPr>
          <p:cNvPr id="136" name="直线连接线"/>
          <p:cNvCxnSpPr/>
          <p:nvPr/>
        </p:nvCxnSpPr>
        <p:spPr>
          <a:xfrm>
            <a:off x="3510702" y="2693184"/>
            <a:ext cx="731518" cy="1587"/>
          </a:xfrm>
          <a:prstGeom prst="straightConnector1">
            <a:avLst/>
          </a:prstGeom>
          <a:noFill/>
          <a:ln w="38100" cap="flat" cmpd="sng">
            <a:solidFill>
              <a:srgbClr val="ED7D31"/>
            </a:solidFill>
            <a:prstDash val="solid"/>
            <a:round/>
            <a:tailEnd type="triangle" w="med" len="med"/>
          </a:ln>
        </p:spPr>
      </p:cxnSp>
      <p:sp>
        <p:nvSpPr>
          <p:cNvPr id="137" name="矩形"/>
          <p:cNvSpPr/>
          <p:nvPr/>
        </p:nvSpPr>
        <p:spPr>
          <a:xfrm>
            <a:off x="1886222" y="2431574"/>
            <a:ext cx="916334" cy="52196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180</a:t>
            </a:r>
            <a:endParaRPr lang="zh-CN" altLang="en-US" sz="28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38" name="矩形"/>
          <p:cNvSpPr/>
          <p:nvPr/>
        </p:nvSpPr>
        <p:spPr>
          <a:xfrm>
            <a:off x="4740688" y="3074999"/>
            <a:ext cx="4087998" cy="52196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60</a:t>
            </a:r>
            <a:r>
              <a:rPr lang="zh-CN" altLang="en-US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分＝</a:t>
            </a:r>
            <a:r>
              <a:rPr lang="en-US" altLang="zh-CN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1</a:t>
            </a:r>
            <a:r>
              <a:rPr lang="zh-CN" altLang="en-US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小时</a:t>
            </a:r>
            <a:endParaRPr lang="zh-CN" altLang="en-US" sz="28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cxnSp>
        <p:nvCxnSpPr>
          <p:cNvPr id="139" name="直线连接线"/>
          <p:cNvCxnSpPr/>
          <p:nvPr/>
        </p:nvCxnSpPr>
        <p:spPr>
          <a:xfrm>
            <a:off x="3783156" y="3396074"/>
            <a:ext cx="731518" cy="1587"/>
          </a:xfrm>
          <a:prstGeom prst="straightConnector1">
            <a:avLst/>
          </a:prstGeom>
          <a:noFill/>
          <a:ln w="38100" cap="flat" cmpd="sng">
            <a:solidFill>
              <a:srgbClr val="ED7D31"/>
            </a:solidFill>
            <a:prstDash val="solid"/>
            <a:round/>
            <a:tailEnd type="triangle" w="med" len="med"/>
          </a:ln>
        </p:spPr>
      </p:cxnSp>
      <p:sp>
        <p:nvSpPr>
          <p:cNvPr id="140" name="矩形"/>
          <p:cNvSpPr/>
          <p:nvPr/>
        </p:nvSpPr>
        <p:spPr>
          <a:xfrm>
            <a:off x="2179733" y="3016870"/>
            <a:ext cx="610888" cy="52196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2</a:t>
            </a:r>
            <a:endParaRPr lang="zh-CN" altLang="en-US" sz="28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2" grpId="0" animBg="1"/>
      <p:bldP spid="133" grpId="0"/>
      <p:bldP spid="134" grpId="0"/>
      <p:bldP spid="136" grpId="0" animBg="1"/>
      <p:bldP spid="137" grpId="0"/>
      <p:bldP spid="139" grpId="0" animBg="1"/>
      <p:bldP spid="1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矩形"/>
          <p:cNvSpPr/>
          <p:nvPr/>
        </p:nvSpPr>
        <p:spPr>
          <a:xfrm>
            <a:off x="969563" y="1609973"/>
            <a:ext cx="4033192" cy="52196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3</a:t>
            </a: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时＝（    ）分</a:t>
            </a:r>
            <a:endParaRPr lang="zh-CN" altLang="en-US" sz="28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42" name="矩形"/>
          <p:cNvSpPr/>
          <p:nvPr/>
        </p:nvSpPr>
        <p:spPr>
          <a:xfrm>
            <a:off x="4473040" y="1600612"/>
            <a:ext cx="4033192" cy="52196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3</a:t>
            </a: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分＝（    ）秒</a:t>
            </a:r>
            <a:endParaRPr lang="zh-CN" altLang="en-US" sz="28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43" name="矩形"/>
          <p:cNvSpPr/>
          <p:nvPr/>
        </p:nvSpPr>
        <p:spPr>
          <a:xfrm>
            <a:off x="942054" y="2559975"/>
            <a:ext cx="6116592" cy="52196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150</a:t>
            </a: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秒－</a:t>
            </a:r>
            <a:r>
              <a:rPr lang="en-US" altLang="zh-CN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30</a:t>
            </a: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秒＝（    ）分</a:t>
            </a:r>
            <a:endParaRPr lang="zh-CN" altLang="en-US" sz="28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44" name="矩形"/>
          <p:cNvSpPr/>
          <p:nvPr/>
        </p:nvSpPr>
        <p:spPr>
          <a:xfrm>
            <a:off x="969563" y="3471467"/>
            <a:ext cx="5074891" cy="52196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1</a:t>
            </a: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时</a:t>
            </a:r>
            <a:r>
              <a:rPr lang="en-US" altLang="zh-CN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25</a:t>
            </a: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分＝（    ）分</a:t>
            </a:r>
            <a:endParaRPr lang="zh-CN" altLang="en-US" sz="28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45" name="矩形"/>
          <p:cNvSpPr/>
          <p:nvPr/>
        </p:nvSpPr>
        <p:spPr>
          <a:xfrm>
            <a:off x="2132308" y="1614915"/>
            <a:ext cx="1141511" cy="52196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180</a:t>
            </a:r>
            <a:endParaRPr lang="zh-CN" altLang="en-US" sz="28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46" name="矩形"/>
          <p:cNvSpPr/>
          <p:nvPr/>
        </p:nvSpPr>
        <p:spPr>
          <a:xfrm>
            <a:off x="5640602" y="1600400"/>
            <a:ext cx="1148372" cy="52196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180</a:t>
            </a:r>
            <a:endParaRPr lang="zh-CN" altLang="en-US" sz="28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47" name="矩形"/>
          <p:cNvSpPr/>
          <p:nvPr/>
        </p:nvSpPr>
        <p:spPr>
          <a:xfrm>
            <a:off x="2976355" y="3472771"/>
            <a:ext cx="848815" cy="52197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85</a:t>
            </a:r>
            <a:endParaRPr lang="zh-CN" altLang="en-US" sz="28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48" name="矩形"/>
          <p:cNvSpPr/>
          <p:nvPr/>
        </p:nvSpPr>
        <p:spPr>
          <a:xfrm>
            <a:off x="3844574" y="2531607"/>
            <a:ext cx="556122" cy="52196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2</a:t>
            </a:r>
            <a:endParaRPr lang="zh-CN" altLang="en-US" sz="2800" b="1" i="0" u="none" strike="noStrike" kern="1200" cap="none" spc="0" baseline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149" name="矩形"/>
          <p:cNvSpPr/>
          <p:nvPr/>
        </p:nvSpPr>
        <p:spPr>
          <a:xfrm>
            <a:off x="429149" y="655932"/>
            <a:ext cx="5943227" cy="734377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填一填。</a:t>
            </a:r>
            <a:endParaRPr lang="zh-CN" altLang="en-US" sz="2800" b="1" i="0" u="none" strike="noStrike" kern="1200" cap="none" spc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1055</Words>
  <Application>WPS 演示</Application>
  <PresentationFormat>全屏显示(16:9)</PresentationFormat>
  <Paragraphs>189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黑体</vt:lpstr>
      <vt:lpstr>Calibri</vt:lpstr>
      <vt:lpstr>等线</vt:lpstr>
      <vt:lpstr>楷体</vt:lpstr>
      <vt:lpstr>汉仪雅酷黑简</vt:lpstr>
      <vt:lpstr>Calibri</vt:lpstr>
      <vt:lpstr>微软雅黑</vt:lpstr>
      <vt:lpstr>Wingdings</vt:lpstr>
      <vt:lpstr>等线</vt:lpstr>
      <vt:lpstr>等线 Light</vt:lpstr>
      <vt:lpstr>Arial Unicode MS</vt:lpstr>
      <vt:lpstr>Cambria</vt:lpstr>
      <vt:lpstr>Arial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55</cp:revision>
  <dcterms:created xsi:type="dcterms:W3CDTF">2019-09-02T08:53:00Z</dcterms:created>
  <dcterms:modified xsi:type="dcterms:W3CDTF">2023-09-28T13:40:07Z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6A1E3681FADF4ADA9524320358146539_12</vt:lpwstr>
  </property>
</Properties>
</file>