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43"/>
  </p:notesMasterIdLst>
  <p:handoutMasterIdLst>
    <p:handoutMasterId r:id="rId44"/>
  </p:handoutMasterIdLst>
  <p:sldIdLst>
    <p:sldId id="477" r:id="rId4"/>
    <p:sldId id="478" r:id="rId5"/>
    <p:sldId id="257" r:id="rId6"/>
    <p:sldId id="400" r:id="rId7"/>
    <p:sldId id="481" r:id="rId8"/>
    <p:sldId id="485" r:id="rId9"/>
    <p:sldId id="486" r:id="rId10"/>
    <p:sldId id="487" r:id="rId11"/>
    <p:sldId id="488" r:id="rId12"/>
    <p:sldId id="489" r:id="rId13"/>
    <p:sldId id="490" r:id="rId14"/>
    <p:sldId id="492" r:id="rId15"/>
    <p:sldId id="491" r:id="rId16"/>
    <p:sldId id="493" r:id="rId17"/>
    <p:sldId id="494" r:id="rId18"/>
    <p:sldId id="495" r:id="rId19"/>
    <p:sldId id="496" r:id="rId20"/>
    <p:sldId id="499" r:id="rId21"/>
    <p:sldId id="498" r:id="rId22"/>
    <p:sldId id="501" r:id="rId23"/>
    <p:sldId id="500" r:id="rId24"/>
    <p:sldId id="502" r:id="rId25"/>
    <p:sldId id="503" r:id="rId26"/>
    <p:sldId id="482" r:id="rId27"/>
    <p:sldId id="483" r:id="rId28"/>
    <p:sldId id="504" r:id="rId29"/>
    <p:sldId id="505" r:id="rId30"/>
    <p:sldId id="506" r:id="rId31"/>
    <p:sldId id="507" r:id="rId32"/>
    <p:sldId id="508" r:id="rId33"/>
    <p:sldId id="511" r:id="rId34"/>
    <p:sldId id="513" r:id="rId35"/>
    <p:sldId id="509" r:id="rId36"/>
    <p:sldId id="514" r:id="rId37"/>
    <p:sldId id="510" r:id="rId38"/>
    <p:sldId id="480" r:id="rId39"/>
    <p:sldId id="484" r:id="rId40"/>
    <p:sldId id="454" r:id="rId41"/>
    <p:sldId id="520" r:id="rId42"/>
  </p:sldIdLst>
  <p:sldSz cx="9144000" cy="5143500"/>
  <p:notesSz cx="6858000" cy="9144000"/>
  <p:custDataLst>
    <p:tags r:id="rId4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3E4A40"/>
    <a:srgbClr val="77593D"/>
    <a:srgbClr val="C8C99B"/>
    <a:srgbClr val="B7B97E"/>
    <a:srgbClr val="AFC59E"/>
    <a:srgbClr val="A77D55"/>
    <a:srgbClr val="D6CD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727"/>
    <p:restoredTop sz="94660"/>
  </p:normalViewPr>
  <p:slideViewPr>
    <p:cSldViewPr showGuides="1">
      <p:cViewPr varScale="1">
        <p:scale>
          <a:sx n="145" d="100"/>
          <a:sy n="145" d="100"/>
        </p:scale>
        <p:origin x="138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005F03-DD7B-4801-8D8E-DA93C74EB7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D0CAC63-E5B9-494B-9747-58FAD0FAF01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34A69D-A8AB-4595-8DD5-93C1E0F953A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B649F6-6C9F-410E-AAD8-B124E8B9637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1322889-9F60-4262-89F6-DE949CB91205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20.xml"/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.png"/><Relationship Id="rId2" Type="http://schemas.openxmlformats.org/officeDocument/2006/relationships/image" Target="../media/image14.tiff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image" Target="../media/image11.jpeg"/><Relationship Id="rId1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hyperlink" Target="&#27611;&#27611;&#34411;&#21464;&#25104;&#34676;&#34678;.mp4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2"/>
          <p:cNvGrpSpPr/>
          <p:nvPr/>
        </p:nvGrpSpPr>
        <p:grpSpPr>
          <a:xfrm>
            <a:off x="1350963" y="1500188"/>
            <a:ext cx="2524125" cy="1182687"/>
            <a:chOff x="1130012" y="2299746"/>
            <a:chExt cx="2523963" cy="1182727"/>
          </a:xfrm>
        </p:grpSpPr>
        <p:pic>
          <p:nvPicPr>
            <p:cNvPr id="5127" name="图片 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0012" y="2299746"/>
              <a:ext cx="2523963" cy="11827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8" name="矩形 1">
              <a:hlinkClick r:id="rId2" action="ppaction://hlinksldjump"/>
            </p:cNvPr>
            <p:cNvSpPr/>
            <p:nvPr/>
          </p:nvSpPr>
          <p:spPr>
            <a:xfrm>
              <a:off x="1409928" y="2669361"/>
              <a:ext cx="1806273" cy="6467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485B6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solidFill>
                    <a:srgbClr val="485B6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600" b="1" dirty="0">
                  <a:solidFill>
                    <a:srgbClr val="485B6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600" b="1" dirty="0">
                <a:solidFill>
                  <a:srgbClr val="485B6A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124" name="组合 38"/>
          <p:cNvGrpSpPr/>
          <p:nvPr/>
        </p:nvGrpSpPr>
        <p:grpSpPr>
          <a:xfrm>
            <a:off x="4356100" y="1851025"/>
            <a:ext cx="2524125" cy="1182688"/>
            <a:chOff x="1130012" y="2299746"/>
            <a:chExt cx="2523963" cy="1182727"/>
          </a:xfrm>
        </p:grpSpPr>
        <p:pic>
          <p:nvPicPr>
            <p:cNvPr id="5125" name="图片 3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0012" y="2299746"/>
              <a:ext cx="2523963" cy="11827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矩形 1">
              <a:hlinkClick r:id="rId4" action="ppaction://hlinksldjump"/>
            </p:cNvPr>
            <p:cNvSpPr/>
            <p:nvPr/>
          </p:nvSpPr>
          <p:spPr>
            <a:xfrm>
              <a:off x="1409928" y="2669361"/>
              <a:ext cx="1806273" cy="6467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485B6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3600" b="1" dirty="0">
                  <a:solidFill>
                    <a:srgbClr val="485B6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600" b="1" dirty="0">
                  <a:solidFill>
                    <a:srgbClr val="485B6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3600" b="1" dirty="0">
                <a:solidFill>
                  <a:srgbClr val="485B6A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00113" y="484188"/>
            <a:ext cx="7127875" cy="1998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结合插图，对照小毛虫的成长过程再读课文，用自己的话说说小毛虫成长的三个阶段。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838" y="2784475"/>
            <a:ext cx="2243137" cy="159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8363" y="2789238"/>
            <a:ext cx="2244725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475" y="2784475"/>
            <a:ext cx="2339975" cy="159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4"/>
          <p:cNvSpPr/>
          <p:nvPr/>
        </p:nvSpPr>
        <p:spPr>
          <a:xfrm>
            <a:off x="755650" y="195263"/>
            <a:ext cx="52800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3E4A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朗读指导，聚焦“成长”</a:t>
            </a:r>
            <a:endParaRPr lang="zh-CN" altLang="en-US" sz="3600" dirty="0">
              <a:solidFill>
                <a:srgbClr val="3E4A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0938" y="1203325"/>
            <a:ext cx="6842125" cy="2455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自由朗读课文第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1—2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自然段，说一说：这是一只怎样的小毛虫？画出相关句子。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27088" y="700088"/>
            <a:ext cx="7632700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只有它，这个可怜的小毛虫，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不会唱，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不会跑，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不会飞。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742950" indent="-7429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当它笨拙地从一片叶子爬到另一片叶子上时，它觉得自己仿佛周游了整个世界。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2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2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63713" y="411163"/>
            <a:ext cx="52800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其他小动物是怎样的呢？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6100" y="1203325"/>
            <a:ext cx="80518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大大小小的昆虫又是唱，又是跳，跑的跑，飞的飞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到处生机勃勃。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9588" y="1868488"/>
            <a:ext cx="2220912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7119" t="48601" r="11696" b="3799"/>
          <a:stretch>
            <a:fillRect/>
          </a:stretch>
        </p:blipFill>
        <p:spPr>
          <a:xfrm>
            <a:off x="1087438" y="2781300"/>
            <a:ext cx="2051050" cy="1519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9270" t="10316" r="9270" b="15277"/>
          <a:stretch>
            <a:fillRect/>
          </a:stretch>
        </p:blipFill>
        <p:spPr>
          <a:xfrm>
            <a:off x="3538538" y="2754313"/>
            <a:ext cx="2051050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14003" r="22585"/>
          <a:stretch>
            <a:fillRect/>
          </a:stretch>
        </p:blipFill>
        <p:spPr>
          <a:xfrm>
            <a:off x="5926138" y="2781300"/>
            <a:ext cx="2052637" cy="1519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95738" y="117475"/>
            <a:ext cx="3816350" cy="7556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8C99B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想一想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8C99B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6725" y="852488"/>
            <a:ext cx="8210550" cy="3992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与其他小动物的“又是唱，又是跳，跑的跑，飞的飞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”进行对比，想象补白：小毛虫还会看到怎样生机勃勃的景象呢？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小毛虫没有悲观失望，它是怎么想的？又是怎么做的？和同学们交流一下吧。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843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113" y="-131762"/>
            <a:ext cx="1131887" cy="113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358775" y="700088"/>
            <a:ext cx="8424863" cy="328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 eaLnBrk="1" hangingPunct="1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它懂得：每个人都有自己该做的事情。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742950" indent="-742950" eaLnBrk="1" hangingPunct="1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小毛虫一刻也没有迟疑，尽心竭力地工作着。它织啊，织啊，最后把自己从头到脚裹进了温暖的茧屋里</a:t>
            </a:r>
            <a:r>
              <a:rPr lang="en-US" altLang="en-US" sz="3600" b="1" dirty="0">
                <a:latin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1563" y="1514475"/>
            <a:ext cx="2038350" cy="828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尽心竭力</a:t>
            </a:r>
            <a:endParaRPr lang="zh-CN" altLang="en-US" sz="36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"/>
          <p:cNvSpPr/>
          <p:nvPr/>
        </p:nvSpPr>
        <p:spPr>
          <a:xfrm>
            <a:off x="684213" y="100013"/>
            <a:ext cx="388778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3E4A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4000" b="1" dirty="0">
              <a:solidFill>
                <a:srgbClr val="3E4A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3" name="组合 12"/>
          <p:cNvGrpSpPr/>
          <p:nvPr/>
        </p:nvGrpSpPr>
        <p:grpSpPr>
          <a:xfrm>
            <a:off x="1187450" y="987425"/>
            <a:ext cx="7164388" cy="2968625"/>
            <a:chOff x="1655676" y="1347614"/>
            <a:chExt cx="7164796" cy="2969309"/>
          </a:xfrm>
        </p:grpSpPr>
        <p:grpSp>
          <p:nvGrpSpPr>
            <p:cNvPr id="20486" name="组合 7"/>
            <p:cNvGrpSpPr/>
            <p:nvPr/>
          </p:nvGrpSpPr>
          <p:grpSpPr>
            <a:xfrm>
              <a:off x="1655676" y="1347614"/>
              <a:ext cx="1672634" cy="2969309"/>
              <a:chOff x="2007491" y="1087094"/>
              <a:chExt cx="1672634" cy="2969309"/>
            </a:xfrm>
          </p:grpSpPr>
          <p:pic>
            <p:nvPicPr>
              <p:cNvPr id="20490" name="图片 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007491" y="1087094"/>
                <a:ext cx="1672634" cy="29693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1" name="矩形 4"/>
              <p:cNvSpPr/>
              <p:nvPr/>
            </p:nvSpPr>
            <p:spPr>
              <a:xfrm>
                <a:off x="2245175" y="2057649"/>
                <a:ext cx="1111202" cy="1200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7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尽</a:t>
                </a:r>
                <a:endParaRPr lang="zh-CN" altLang="en-US" sz="7200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6" name="左大括号 5"/>
            <p:cNvSpPr/>
            <p:nvPr/>
          </p:nvSpPr>
          <p:spPr>
            <a:xfrm>
              <a:off x="3333760" y="1924010"/>
              <a:ext cx="603284" cy="1872093"/>
            </a:xfrm>
            <a:prstGeom prst="leftBrace">
              <a:avLst>
                <a:gd name="adj1" fmla="val 38665"/>
                <a:gd name="adj2" fmla="val 5000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88" name="TextBox 36"/>
            <p:cNvSpPr txBox="1"/>
            <p:nvPr/>
          </p:nvSpPr>
          <p:spPr>
            <a:xfrm>
              <a:off x="3883508" y="1589259"/>
              <a:ext cx="4648932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800" b="1" dirty="0">
                  <a:latin typeface="宋体" panose="02010600030101010101" pitchFamily="2" charset="-122"/>
                </a:rPr>
                <a:t>jìn</a:t>
              </a:r>
              <a:r>
                <a:rPr lang="zh-CN" altLang="en-US" sz="4800" b="1" dirty="0">
                  <a:latin typeface="宋体" panose="02010600030101010101" pitchFamily="2" charset="-122"/>
                </a:rPr>
                <a:t>（      ）</a:t>
              </a:r>
              <a:endParaRPr lang="en-US" altLang="zh-CN" sz="4800" b="1" dirty="0">
                <a:latin typeface="宋体" panose="02010600030101010101" pitchFamily="2" charset="-122"/>
              </a:endParaRPr>
            </a:p>
          </p:txBody>
        </p:sp>
        <p:sp>
          <p:nvSpPr>
            <p:cNvPr id="20489" name="TextBox 36"/>
            <p:cNvSpPr txBox="1"/>
            <p:nvPr/>
          </p:nvSpPr>
          <p:spPr>
            <a:xfrm>
              <a:off x="3883508" y="3102999"/>
              <a:ext cx="4936964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800" b="1" dirty="0">
                  <a:latin typeface="宋体" panose="02010600030101010101" pitchFamily="2" charset="-122"/>
                </a:rPr>
                <a:t>jǐn</a:t>
              </a:r>
              <a:r>
                <a:rPr lang="zh-CN" altLang="en-US" sz="4800" b="1" dirty="0">
                  <a:latin typeface="宋体" panose="02010600030101010101" pitchFamily="2" charset="-122"/>
                </a:rPr>
                <a:t>（      ）</a:t>
              </a:r>
              <a:endParaRPr lang="en-US" altLang="zh-CN" sz="48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1" name="矩形 2"/>
          <p:cNvSpPr/>
          <p:nvPr/>
        </p:nvSpPr>
        <p:spPr>
          <a:xfrm>
            <a:off x="5292725" y="2743200"/>
            <a:ext cx="1438275" cy="90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F466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尽管</a:t>
            </a:r>
            <a:endParaRPr lang="en-US" altLang="zh-CN" sz="4400" b="1" dirty="0">
              <a:solidFill>
                <a:srgbClr val="F466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2"/>
          <p:cNvSpPr/>
          <p:nvPr/>
        </p:nvSpPr>
        <p:spPr>
          <a:xfrm>
            <a:off x="5221288" y="1228725"/>
            <a:ext cx="1439862" cy="90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F466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尽量</a:t>
            </a:r>
            <a:endParaRPr lang="en-US" altLang="zh-CN" sz="4400" b="1" dirty="0">
              <a:solidFill>
                <a:srgbClr val="F466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1276350"/>
            <a:ext cx="73787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齐读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3—4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自然段，想象小毛虫是怎样坚持的，是怎样的不容易。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773113" y="1203325"/>
            <a:ext cx="75977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</a:rPr>
              <a:t>最后小毛虫变成了一只美丽的蝴蝶。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7625" y="0"/>
            <a:ext cx="9191625" cy="5143500"/>
            <a:chOff x="-46842" y="0"/>
            <a:chExt cx="9190842" cy="5143500"/>
          </a:xfrm>
        </p:grpSpPr>
        <p:pic>
          <p:nvPicPr>
            <p:cNvPr id="22532" name="图片 4"/>
            <p:cNvPicPr>
              <a:picLocks noChangeAspect="1"/>
            </p:cNvPicPr>
            <p:nvPr/>
          </p:nvPicPr>
          <p:blipFill>
            <a:blip r:embed="rId1"/>
            <a:srcRect l="1501" t="1973" r="1958" b="12579"/>
            <a:stretch>
              <a:fillRect/>
            </a:stretch>
          </p:blipFill>
          <p:spPr>
            <a:xfrm>
              <a:off x="-46842" y="0"/>
              <a:ext cx="9190841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3" name="文本框 5"/>
            <p:cNvSpPr txBox="1"/>
            <p:nvPr/>
          </p:nvSpPr>
          <p:spPr>
            <a:xfrm>
              <a:off x="-46842" y="0"/>
              <a:ext cx="9190842" cy="5143500"/>
            </a:xfrm>
            <a:prstGeom prst="rect">
              <a:avLst/>
            </a:prstGeom>
            <a:solidFill>
              <a:schemeClr val="bg1">
                <a:alpha val="65097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22534" name="矩形 6"/>
            <p:cNvSpPr/>
            <p:nvPr/>
          </p:nvSpPr>
          <p:spPr>
            <a:xfrm>
              <a:off x="333857" y="242939"/>
              <a:ext cx="8784975" cy="46576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时辰到了，它清醒了过来，再也不是以前那条笨手笨脚的小毛虫。它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灵巧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地从茧子里挣脱出来，惊奇地发现自己身上生出了一对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轻盈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的翅膀，上面布满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色彩斑斓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的花纹。它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愉快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地舞动了一下双翅，如绒毛一般，从叶子上飘然而起。它飞啊飞，渐渐地消失在蓝色的雾霭之中。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700088"/>
            <a:ext cx="8281988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假设你就是那只小毛虫，你从开始的那只笨手笨脚的小毛虫变成了一只灵巧的、漂亮的蝴蝶。此时，你的心情是怎样的？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19"/>
          <p:cNvGrpSpPr/>
          <p:nvPr/>
        </p:nvGrpSpPr>
        <p:grpSpPr>
          <a:xfrm>
            <a:off x="107950" y="295275"/>
            <a:ext cx="2420938" cy="1079500"/>
            <a:chOff x="2039212" y="906787"/>
            <a:chExt cx="2421785" cy="1078823"/>
          </a:xfrm>
        </p:grpSpPr>
        <p:grpSp>
          <p:nvGrpSpPr>
            <p:cNvPr id="21" name="组合 20"/>
            <p:cNvGrpSpPr/>
            <p:nvPr/>
          </p:nvGrpSpPr>
          <p:grpSpPr>
            <a:xfrm>
              <a:off x="2039212" y="906787"/>
              <a:ext cx="2421785" cy="1078823"/>
              <a:chOff x="1704326" y="724007"/>
              <a:chExt cx="2421785" cy="1078823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椭圆 22"/>
              <p:cNvSpPr/>
              <p:nvPr/>
            </p:nvSpPr>
            <p:spPr>
              <a:xfrm>
                <a:off x="2578729" y="1071466"/>
                <a:ext cx="652946" cy="6529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椭圆 23">
                <a:hlinkClick r:id=""/>
              </p:cNvPr>
              <p:cNvSpPr/>
              <p:nvPr/>
            </p:nvSpPr>
            <p:spPr>
              <a:xfrm>
                <a:off x="1704326" y="1226617"/>
                <a:ext cx="576213" cy="57621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椭圆 24">
                <a:hlinkClick r:id=""/>
              </p:cNvPr>
              <p:cNvSpPr/>
              <p:nvPr/>
            </p:nvSpPr>
            <p:spPr>
              <a:xfrm>
                <a:off x="2029257" y="840048"/>
                <a:ext cx="936104" cy="9361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椭圆 25">
                <a:hlinkClick r:id=""/>
              </p:cNvPr>
              <p:cNvSpPr/>
              <p:nvPr/>
            </p:nvSpPr>
            <p:spPr>
              <a:xfrm>
                <a:off x="2752550" y="724007"/>
                <a:ext cx="904767" cy="9047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椭圆 26">
                <a:hlinkClick r:id=""/>
              </p:cNvPr>
              <p:cNvSpPr/>
              <p:nvPr/>
            </p:nvSpPr>
            <p:spPr>
              <a:xfrm>
                <a:off x="3165025" y="1116240"/>
                <a:ext cx="652946" cy="6529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椭圆 27">
                <a:hlinkClick r:id=""/>
              </p:cNvPr>
              <p:cNvSpPr/>
              <p:nvPr/>
            </p:nvSpPr>
            <p:spPr>
              <a:xfrm>
                <a:off x="3691385" y="731447"/>
                <a:ext cx="434726" cy="4347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2267744" y="1203598"/>
              <a:ext cx="1806905" cy="646331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1200" cap="none" spc="0" normalizeH="0" baseline="0" noProof="0" dirty="0">
                  <a:solidFill>
                    <a:schemeClr val="accent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1" lang="en-US" altLang="zh-CN" sz="3600" b="1" i="0" u="none" strike="noStrike" kern="1200" cap="none" spc="0" normalizeH="0" baseline="0" noProof="0" dirty="0">
                  <a:solidFill>
                    <a:schemeClr val="accent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1" lang="zh-CN" altLang="en-US" sz="3600" b="1" i="0" u="none" strike="noStrike" kern="1200" cap="none" spc="0" normalizeH="0" baseline="0" noProof="0" dirty="0">
                  <a:solidFill>
                    <a:schemeClr val="accent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600" b="1" i="0" u="none" strike="noStrike" kern="1200" cap="none" spc="0" normalizeH="0" baseline="0" noProof="0" dirty="0">
                <a:solidFill>
                  <a:schemeClr val="accent3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6154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标题 1"/>
            <p:cNvSpPr txBox="1"/>
            <p:nvPr/>
          </p:nvSpPr>
          <p:spPr>
            <a:xfrm>
              <a:off x="6804248" y="456167"/>
              <a:ext cx="1871292" cy="777875"/>
            </a:xfrm>
            <a:prstGeom prst="rect">
              <a:avLst/>
            </a:prstGeom>
            <a:noFill/>
            <a:ln w="12700">
              <a:noFill/>
            </a:ln>
          </p:spPr>
          <p:txBody>
            <a:bodyPr/>
            <a:p>
              <a:pPr algn="ctr" eaLnBrk="1" hangingPunct="1"/>
              <a:r>
                <a:rPr lang="zh-CN" altLang="en-US" sz="44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 蝶</a:t>
              </a:r>
              <a:endParaRPr lang="zh-CN" altLang="en-US" sz="4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0" y="0"/>
            <a:ext cx="9144000" cy="5143500"/>
            <a:chOff x="179512" y="2548492"/>
            <a:chExt cx="9144000" cy="51435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/>
            <a:srcRect l="1878" t="9012" r="2996" b="13303"/>
            <a:stretch>
              <a:fillRect/>
            </a:stretch>
          </p:blipFill>
          <p:spPr>
            <a:xfrm>
              <a:off x="179512" y="2548492"/>
              <a:ext cx="9144000" cy="51435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153" name="标题 1"/>
            <p:cNvSpPr txBox="1"/>
            <p:nvPr/>
          </p:nvSpPr>
          <p:spPr>
            <a:xfrm>
              <a:off x="467544" y="3867894"/>
              <a:ext cx="1871292" cy="777875"/>
            </a:xfrm>
            <a:prstGeom prst="rect">
              <a:avLst/>
            </a:prstGeom>
            <a:noFill/>
            <a:ln w="12700">
              <a:noFill/>
            </a:ln>
          </p:spPr>
          <p:txBody>
            <a:bodyPr/>
            <a:p>
              <a:pPr algn="ctr" eaLnBrk="1" hangingPunct="1"/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小毛虫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1025" y="2946400"/>
            <a:ext cx="7735888" cy="1481138"/>
            <a:chOff x="580354" y="2946385"/>
            <a:chExt cx="7736062" cy="1481137"/>
          </a:xfrm>
        </p:grpSpPr>
        <p:pic>
          <p:nvPicPr>
            <p:cNvPr id="6150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0354" y="2946385"/>
              <a:ext cx="7736062" cy="14811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矩形 18"/>
            <p:cNvSpPr/>
            <p:nvPr/>
          </p:nvSpPr>
          <p:spPr>
            <a:xfrm>
              <a:off x="1475724" y="3297223"/>
              <a:ext cx="6207265" cy="6461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小毛虫是怎么变成蝴蝶的呢？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1"/>
          <p:cNvSpPr/>
          <p:nvPr/>
        </p:nvSpPr>
        <p:spPr>
          <a:xfrm>
            <a:off x="706438" y="128588"/>
            <a:ext cx="18065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3E4A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3E4A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3E4A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 dirty="0">
              <a:solidFill>
                <a:srgbClr val="3E4A40"/>
              </a:solidFill>
              <a:latin typeface="Calibri" panose="020F050202020403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03575" y="-92075"/>
            <a:ext cx="2816225" cy="2079625"/>
            <a:chOff x="3459837" y="-56049"/>
            <a:chExt cx="2816596" cy="2078916"/>
          </a:xfrm>
        </p:grpSpPr>
        <p:pic>
          <p:nvPicPr>
            <p:cNvPr id="2458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59837" y="-56049"/>
              <a:ext cx="2816596" cy="20789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" name="矩形 28"/>
            <p:cNvSpPr/>
            <p:nvPr/>
          </p:nvSpPr>
          <p:spPr bwMode="auto">
            <a:xfrm>
              <a:off x="3925036" y="810430"/>
              <a:ext cx="2032268" cy="6458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复习词语</a:t>
              </a:r>
              <a:endParaRPr kumimoji="0" lang="zh-CN" altLang="en-US" sz="36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24580" name="矩形 4"/>
          <p:cNvSpPr/>
          <p:nvPr/>
        </p:nvSpPr>
        <p:spPr>
          <a:xfrm>
            <a:off x="1239838" y="1624013"/>
            <a:ext cx="7040562" cy="271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毛虫　叶子　目光　周游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纺织　编织　怎样　声音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花纹　消失　挣脱　尽心竭力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67175" y="161925"/>
            <a:ext cx="38163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8C99B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连一连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8C99B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971550" y="1519238"/>
            <a:ext cx="75612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  笨手  与世  悲观  色彩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矩形 3"/>
          <p:cNvSpPr/>
          <p:nvPr/>
        </p:nvSpPr>
        <p:spPr>
          <a:xfrm>
            <a:off x="971550" y="3303588"/>
            <a:ext cx="75612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隔绝  失望  斑斓  笨脚  勃勃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1692275" y="2225675"/>
            <a:ext cx="5903913" cy="1138238"/>
          </a:xfrm>
          <a:prstGeom prst="straightConnector1">
            <a:avLst/>
          </a:prstGeom>
          <a:ln w="38100">
            <a:solidFill>
              <a:srgbClr val="C8C99B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059113" y="2197100"/>
            <a:ext cx="3025775" cy="1166813"/>
          </a:xfrm>
          <a:prstGeom prst="straightConnector1">
            <a:avLst/>
          </a:prstGeom>
          <a:ln w="38100">
            <a:solidFill>
              <a:srgbClr val="C8C99B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25603" idx="2"/>
          </p:cNvCxnSpPr>
          <p:nvPr/>
        </p:nvCxnSpPr>
        <p:spPr>
          <a:xfrm flipH="1">
            <a:off x="1700213" y="2225675"/>
            <a:ext cx="3051175" cy="1168400"/>
          </a:xfrm>
          <a:prstGeom prst="straightConnector1">
            <a:avLst/>
          </a:prstGeom>
          <a:ln w="38100">
            <a:solidFill>
              <a:srgbClr val="C8C99B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3122613" y="2166938"/>
            <a:ext cx="3078163" cy="1257300"/>
          </a:xfrm>
          <a:prstGeom prst="straightConnector1">
            <a:avLst/>
          </a:prstGeom>
          <a:ln w="38100">
            <a:solidFill>
              <a:srgbClr val="C8C99B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5011738" y="2166938"/>
            <a:ext cx="2705100" cy="1257300"/>
          </a:xfrm>
          <a:prstGeom prst="straightConnector1">
            <a:avLst/>
          </a:prstGeom>
          <a:ln w="38100">
            <a:solidFill>
              <a:srgbClr val="C8C99B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10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1975" y="-69850"/>
            <a:ext cx="1131888" cy="113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650" y="484188"/>
            <a:ext cx="7632700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朗读第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1—2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自然段，从哪些地方可以感受到小毛虫的“可怜”？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8975" y="3519488"/>
            <a:ext cx="763270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练习用“既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也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”说话。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5488" y="2005013"/>
            <a:ext cx="7734300" cy="1395412"/>
            <a:chOff x="725146" y="2273736"/>
            <a:chExt cx="7735286" cy="1394940"/>
          </a:xfrm>
        </p:grpSpPr>
        <p:sp>
          <p:nvSpPr>
            <p:cNvPr id="26629" name="矩形 2"/>
            <p:cNvSpPr/>
            <p:nvPr/>
          </p:nvSpPr>
          <p:spPr>
            <a:xfrm>
              <a:off x="755576" y="2335041"/>
              <a:ext cx="7704856" cy="13336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只有它，这个可怜的小毛虫，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既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不会唱，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也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不会跑，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更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不会飞。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30" name="图片 5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647569">
              <a:off x="725146" y="2273736"/>
              <a:ext cx="680152" cy="7556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71550" y="1058863"/>
            <a:ext cx="7416800" cy="2749550"/>
            <a:chOff x="1043608" y="972564"/>
            <a:chExt cx="7416824" cy="2750248"/>
          </a:xfrm>
        </p:grpSpPr>
        <p:pic>
          <p:nvPicPr>
            <p:cNvPr id="27653" name="图片 5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647569">
              <a:off x="1252360" y="972564"/>
              <a:ext cx="680152" cy="7556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4" name="矩形 2"/>
            <p:cNvSpPr/>
            <p:nvPr/>
          </p:nvSpPr>
          <p:spPr>
            <a:xfrm>
              <a:off x="1043608" y="1059582"/>
              <a:ext cx="7416824" cy="2663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小毛虫费了九牛二虎之力，才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挪动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了一点点。当它笨拙地从一片叶子爬到另一片叶子上时，它觉得自己仿佛周游了整个世界。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84650" y="1201738"/>
            <a:ext cx="29654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九牛二虎之力</a:t>
            </a:r>
            <a:endParaRPr lang="zh-CN" altLang="en-US" sz="36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2225" y="1862138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笨拙</a:t>
            </a:r>
            <a:endParaRPr lang="zh-CN" altLang="en-US" sz="36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24300" y="98425"/>
            <a:ext cx="38163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8C99B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说一说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8C99B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611188" y="1131888"/>
            <a:ext cx="770413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用“九牛二虎之力”说一句话。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8" y="1909763"/>
            <a:ext cx="8353425" cy="1998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marR="0" lvl="0" indent="-7429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用自己的话说一说：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小毛虫真可怜，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小毛虫真笨拙，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867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113" y="-131762"/>
            <a:ext cx="1131887" cy="113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4"/>
          <p:cNvSpPr/>
          <p:nvPr/>
        </p:nvSpPr>
        <p:spPr>
          <a:xfrm>
            <a:off x="755650" y="123825"/>
            <a:ext cx="435451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3E4A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精读感悟，重点突破</a:t>
            </a:r>
            <a:endParaRPr lang="zh-CN" altLang="en-US" sz="3600" dirty="0">
              <a:solidFill>
                <a:srgbClr val="3E4A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213" y="1563688"/>
            <a:ext cx="8029575" cy="1625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可怜的小毛虫接下来是怎么想的？又是怎么做的？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701675" y="627063"/>
            <a:ext cx="7740650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①它懂得：每个人都有自己该做的事情。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②小毛虫一刻也没有迟疑，尽心竭力地工作着。它织啊，织啊，最后把自己从头到脚裹进了温暖的茧屋里</a:t>
            </a:r>
            <a:r>
              <a:rPr lang="zh-CN" altLang="en-US" sz="3600" b="1" dirty="0">
                <a:latin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6363" y="627063"/>
            <a:ext cx="4525962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每个人都有自己该做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1675" y="1284288"/>
            <a:ext cx="169227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的事情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692275" y="771525"/>
            <a:ext cx="6262688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每个人都有自己该做的事情。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550" y="1758950"/>
            <a:ext cx="7704138" cy="1625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marR="0" lvl="0" indent="-7429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小毛虫该做的事情是什么？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其他小昆虫该做的事情是什么？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1547813" y="334963"/>
            <a:ext cx="4967287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>
              <a:lnSpc>
                <a:spcPct val="150000"/>
              </a:lnSpc>
              <a:buAutoNum type="circleNumDbPlain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蚂蚁忙着搬运食物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4625" y="2254250"/>
            <a:ext cx="1490663" cy="148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938" y="20638"/>
            <a:ext cx="1231900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388" y="1101725"/>
            <a:ext cx="1276350" cy="1354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b="5775"/>
          <a:stretch>
            <a:fillRect/>
          </a:stretch>
        </p:blipFill>
        <p:spPr>
          <a:xfrm rot="223592">
            <a:off x="5159375" y="3571875"/>
            <a:ext cx="1635125" cy="153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"/>
          <p:cNvSpPr/>
          <p:nvPr/>
        </p:nvSpPr>
        <p:spPr>
          <a:xfrm>
            <a:off x="1547813" y="1457325"/>
            <a:ext cx="4967287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>
              <a:lnSpc>
                <a:spcPct val="150000"/>
              </a:lnSpc>
              <a:buAutoNum type="circleNumDbPlain" startAt="2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蜜蜂忙着采蜜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"/>
          <p:cNvSpPr/>
          <p:nvPr/>
        </p:nvSpPr>
        <p:spPr>
          <a:xfrm>
            <a:off x="1547813" y="2557463"/>
            <a:ext cx="4967287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>
              <a:lnSpc>
                <a:spcPct val="150000"/>
              </a:lnSpc>
              <a:buAutoNum type="circleNumDbPlain" startAt="3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蜘蛛忙着结网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"/>
          <p:cNvSpPr/>
          <p:nvPr/>
        </p:nvSpPr>
        <p:spPr>
          <a:xfrm>
            <a:off x="1547813" y="3676650"/>
            <a:ext cx="4967287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>
              <a:lnSpc>
                <a:spcPct val="150000"/>
              </a:lnSpc>
              <a:buAutoNum type="circleNumDbPlain" startAt="4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知了忙着唱歌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00213" y="555625"/>
            <a:ext cx="57435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万事万物都有自己的规律。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650" y="1758950"/>
            <a:ext cx="8785225" cy="1625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春天，小树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；秋天，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早上，太阳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；傍晚，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/>
          <p:cNvSpPr/>
          <p:nvPr/>
        </p:nvSpPr>
        <p:spPr>
          <a:xfrm>
            <a:off x="3348038" y="2124075"/>
            <a:ext cx="719138" cy="720725"/>
          </a:xfrm>
          <a:prstGeom prst="ellipse">
            <a:avLst/>
          </a:prstGeom>
          <a:solidFill>
            <a:srgbClr val="F59701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172" name="标题 1"/>
          <p:cNvSpPr txBox="1"/>
          <p:nvPr/>
        </p:nvSpPr>
        <p:spPr>
          <a:xfrm>
            <a:off x="2627313" y="2066925"/>
            <a:ext cx="4043362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小毛虫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"/>
          <p:cNvPicPr>
            <a:picLocks noChangeAspect="1"/>
          </p:cNvPicPr>
          <p:nvPr/>
        </p:nvPicPr>
        <p:blipFill>
          <a:blip r:embed="rId3"/>
          <a:srcRect l="36086"/>
          <a:stretch>
            <a:fillRect/>
          </a:stretch>
        </p:blipFill>
        <p:spPr>
          <a:xfrm>
            <a:off x="468313" y="4227513"/>
            <a:ext cx="2293937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87450" y="771525"/>
            <a:ext cx="7704138" cy="793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你觉得这是一只怎样的小毛虫？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700" y="2068513"/>
            <a:ext cx="7848600" cy="1624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坚强，不悲观失望，不羡慕别人，尽心竭力地做好自己事情的小毛虫。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l="-14" t="6500" b="37466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>
            <a:hlinkClick r:id="rId1" action="ppaction://hlinkfile"/>
          </p:cNvPr>
          <p:cNvSpPr/>
          <p:nvPr/>
        </p:nvSpPr>
        <p:spPr>
          <a:xfrm>
            <a:off x="5940152" y="1059582"/>
            <a:ext cx="224292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FZSSK--GBK1-0"/>
                <a:ea typeface="宋体" panose="02010600030101010101" pitchFamily="2" charset="-122"/>
                <a:cs typeface="+mn-cs"/>
              </a:rPr>
              <a:t>化茧成蝶</a:t>
            </a:r>
            <a:endParaRPr kumimoji="0" lang="zh-CN" altLang="en-US" sz="4000" b="1" i="0" u="none" strike="noStrike" kern="1200" cap="none" spc="0" normalizeH="0" baseline="0" noProof="0" dirty="0"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5844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4011613"/>
            <a:ext cx="3571875" cy="912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57213" y="1058863"/>
            <a:ext cx="8029575" cy="1625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自由朗读第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自然段，画出小毛虫变成蝴蝶后的样子。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2225" y="-1587"/>
            <a:ext cx="9155113" cy="5145087"/>
            <a:chOff x="-21772" y="-1588"/>
            <a:chExt cx="9154886" cy="5145088"/>
          </a:xfrm>
        </p:grpSpPr>
        <p:pic>
          <p:nvPicPr>
            <p:cNvPr id="36871" name="图片 3"/>
            <p:cNvPicPr>
              <a:picLocks noChangeAspect="1"/>
            </p:cNvPicPr>
            <p:nvPr/>
          </p:nvPicPr>
          <p:blipFill>
            <a:blip r:embed="rId1"/>
            <a:srcRect b="6523"/>
            <a:stretch>
              <a:fillRect/>
            </a:stretch>
          </p:blipFill>
          <p:spPr>
            <a:xfrm>
              <a:off x="-21772" y="-1588"/>
              <a:ext cx="9144000" cy="51450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2" name="文本框 4"/>
            <p:cNvSpPr txBox="1"/>
            <p:nvPr/>
          </p:nvSpPr>
          <p:spPr>
            <a:xfrm>
              <a:off x="-10886" y="0"/>
              <a:ext cx="9144000" cy="5143500"/>
            </a:xfrm>
            <a:prstGeom prst="rect">
              <a:avLst/>
            </a:prstGeom>
            <a:solidFill>
              <a:schemeClr val="bg1">
                <a:alpha val="72156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36873" name="Text Box 6"/>
            <p:cNvSpPr txBox="1"/>
            <p:nvPr/>
          </p:nvSpPr>
          <p:spPr>
            <a:xfrm>
              <a:off x="330885" y="242145"/>
              <a:ext cx="8460458" cy="46576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  <a:spcBef>
                  <a:spcPts val="1200"/>
                </a:spcBef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时辰到了，它清醒了过来，再也不是以前那条笨手笨脚的小毛虫。它灵巧地从茧子里挣脱出来，惊奇地发现自己身上生出了一对轻盈的翅膀，上面布满色彩斑斓的花纹。它愉快地舞动了一下双翅，如绒毛一般，从叶子上飘然而起。它飞啊飞，渐渐地消失在蓝色的雾霭之中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68313" y="2859088"/>
            <a:ext cx="8118475" cy="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8313" y="3579813"/>
            <a:ext cx="1582738" cy="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235825" y="2211388"/>
            <a:ext cx="1350963" cy="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95738" y="55563"/>
            <a:ext cx="3816350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8C99B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讲故事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8C99B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288" y="1560513"/>
            <a:ext cx="8569325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这是一条小毛虫的故事。这个故事先讲小毛虫趴在叶子上的样子，接着告诉我们它怎样织茧，最后讲它变成了蝴蝶。</a:t>
            </a:r>
            <a:endParaRPr lang="en-US" altLang="zh-CN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7892" name="矩形 4"/>
          <p:cNvSpPr/>
          <p:nvPr/>
        </p:nvSpPr>
        <p:spPr>
          <a:xfrm>
            <a:off x="293688" y="852488"/>
            <a:ext cx="614203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课文讲了一个什么故事呢？</a:t>
            </a:r>
            <a:endParaRPr lang="en-US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113" y="-131762"/>
            <a:ext cx="1131887" cy="113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287338" y="915988"/>
            <a:ext cx="8569325" cy="199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我们可以像这样</a:t>
            </a:r>
            <a:r>
              <a:rPr lang="zh-CN" altLang="en-US" sz="3600" b="1" dirty="0">
                <a:solidFill>
                  <a:srgbClr val="FF00FF"/>
                </a:solidFill>
                <a:latin typeface="宋体" panose="02010600030101010101" pitchFamily="2" charset="-122"/>
              </a:rPr>
              <a:t>通过关键词句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来提取信息，理清故事的思路。在讲故事时，如果能用上文中的词语就更好了。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450" y="3290888"/>
            <a:ext cx="714057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和同桌一起，试着自己讲一讲吧！</a:t>
            </a:r>
            <a:endParaRPr lang="en-US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4"/>
          <p:cNvSpPr/>
          <p:nvPr/>
        </p:nvSpPr>
        <p:spPr>
          <a:xfrm>
            <a:off x="666750" y="195263"/>
            <a:ext cx="4354513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3E4A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认真观察，指导生字</a:t>
            </a:r>
            <a:endParaRPr lang="zh-CN" altLang="en-US" sz="3600" dirty="0">
              <a:solidFill>
                <a:srgbClr val="3E4A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939" name="组合 7"/>
          <p:cNvGrpSpPr/>
          <p:nvPr/>
        </p:nvGrpSpPr>
        <p:grpSpPr>
          <a:xfrm>
            <a:off x="163513" y="1571625"/>
            <a:ext cx="836612" cy="882650"/>
            <a:chOff x="1209675" y="1716088"/>
            <a:chExt cx="836613" cy="882650"/>
          </a:xfrm>
        </p:grpSpPr>
        <p:grpSp>
          <p:nvGrpSpPr>
            <p:cNvPr id="39983" name="组合 7"/>
            <p:cNvGrpSpPr/>
            <p:nvPr/>
          </p:nvGrpSpPr>
          <p:grpSpPr>
            <a:xfrm>
              <a:off x="1209675" y="1747838"/>
              <a:ext cx="836613" cy="850900"/>
              <a:chOff x="2437" y="2032"/>
              <a:chExt cx="1244" cy="1264"/>
            </a:xfrm>
          </p:grpSpPr>
          <p:sp>
            <p:nvSpPr>
              <p:cNvPr id="3998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98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98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9984" name="文本框 64"/>
            <p:cNvSpPr txBox="1"/>
            <p:nvPr/>
          </p:nvSpPr>
          <p:spPr>
            <a:xfrm>
              <a:off x="1235075" y="1716088"/>
              <a:ext cx="8112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940" name="组合 10"/>
          <p:cNvGrpSpPr/>
          <p:nvPr/>
        </p:nvGrpSpPr>
        <p:grpSpPr>
          <a:xfrm>
            <a:off x="1258888" y="1570038"/>
            <a:ext cx="836612" cy="884237"/>
            <a:chOff x="2305050" y="1714500"/>
            <a:chExt cx="836613" cy="884238"/>
          </a:xfrm>
        </p:grpSpPr>
        <p:grpSp>
          <p:nvGrpSpPr>
            <p:cNvPr id="39978" name="组合 7"/>
            <p:cNvGrpSpPr/>
            <p:nvPr/>
          </p:nvGrpSpPr>
          <p:grpSpPr>
            <a:xfrm>
              <a:off x="2305050" y="1747838"/>
              <a:ext cx="836613" cy="850900"/>
              <a:chOff x="2437" y="2032"/>
              <a:chExt cx="1244" cy="1264"/>
            </a:xfrm>
          </p:grpSpPr>
          <p:sp>
            <p:nvSpPr>
              <p:cNvPr id="3998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98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98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9979" name="文本框 64"/>
            <p:cNvSpPr txBox="1"/>
            <p:nvPr/>
          </p:nvSpPr>
          <p:spPr>
            <a:xfrm>
              <a:off x="2330450" y="1714500"/>
              <a:ext cx="811213" cy="8302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抽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941" name="组合 11"/>
          <p:cNvGrpSpPr/>
          <p:nvPr/>
        </p:nvGrpSpPr>
        <p:grpSpPr>
          <a:xfrm>
            <a:off x="2338388" y="1571625"/>
            <a:ext cx="836612" cy="882650"/>
            <a:chOff x="3384550" y="1716088"/>
            <a:chExt cx="836613" cy="882650"/>
          </a:xfrm>
        </p:grpSpPr>
        <p:grpSp>
          <p:nvGrpSpPr>
            <p:cNvPr id="39973" name="组合 7"/>
            <p:cNvGrpSpPr/>
            <p:nvPr/>
          </p:nvGrpSpPr>
          <p:grpSpPr>
            <a:xfrm>
              <a:off x="3384550" y="1747838"/>
              <a:ext cx="836613" cy="850900"/>
              <a:chOff x="2437" y="2032"/>
              <a:chExt cx="1244" cy="1264"/>
            </a:xfrm>
          </p:grpSpPr>
          <p:sp>
            <p:nvSpPr>
              <p:cNvPr id="3997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97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97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9974" name="文本框 64"/>
            <p:cNvSpPr txBox="1"/>
            <p:nvPr/>
          </p:nvSpPr>
          <p:spPr>
            <a:xfrm>
              <a:off x="3409950" y="1716088"/>
              <a:ext cx="8112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纺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942" name="组合 12"/>
          <p:cNvGrpSpPr/>
          <p:nvPr/>
        </p:nvGrpSpPr>
        <p:grpSpPr>
          <a:xfrm>
            <a:off x="3419475" y="1563688"/>
            <a:ext cx="836613" cy="890587"/>
            <a:chOff x="4465638" y="1708150"/>
            <a:chExt cx="836612" cy="890588"/>
          </a:xfrm>
        </p:grpSpPr>
        <p:grpSp>
          <p:nvGrpSpPr>
            <p:cNvPr id="39968" name="组合 7"/>
            <p:cNvGrpSpPr/>
            <p:nvPr/>
          </p:nvGrpSpPr>
          <p:grpSpPr>
            <a:xfrm>
              <a:off x="4465638" y="1747838"/>
              <a:ext cx="836612" cy="850900"/>
              <a:chOff x="2437" y="2032"/>
              <a:chExt cx="1244" cy="1264"/>
            </a:xfrm>
          </p:grpSpPr>
          <p:sp>
            <p:nvSpPr>
              <p:cNvPr id="3997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97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97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9969" name="文本框 64"/>
            <p:cNvSpPr txBox="1"/>
            <p:nvPr/>
          </p:nvSpPr>
          <p:spPr>
            <a:xfrm>
              <a:off x="4483100" y="1708150"/>
              <a:ext cx="811213" cy="8302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织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943" name="组合 15"/>
          <p:cNvGrpSpPr/>
          <p:nvPr/>
        </p:nvGrpSpPr>
        <p:grpSpPr>
          <a:xfrm>
            <a:off x="4508500" y="1574800"/>
            <a:ext cx="836613" cy="882650"/>
            <a:chOff x="5526088" y="1716088"/>
            <a:chExt cx="836612" cy="882650"/>
          </a:xfrm>
        </p:grpSpPr>
        <p:grpSp>
          <p:nvGrpSpPr>
            <p:cNvPr id="39963" name="组合 7"/>
            <p:cNvGrpSpPr/>
            <p:nvPr/>
          </p:nvGrpSpPr>
          <p:grpSpPr>
            <a:xfrm>
              <a:off x="5526088" y="1747838"/>
              <a:ext cx="836612" cy="850900"/>
              <a:chOff x="2437" y="2032"/>
              <a:chExt cx="1244" cy="1264"/>
            </a:xfrm>
          </p:grpSpPr>
          <p:sp>
            <p:nvSpPr>
              <p:cNvPr id="3996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96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96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9964" name="文本框 64"/>
            <p:cNvSpPr txBox="1"/>
            <p:nvPr/>
          </p:nvSpPr>
          <p:spPr>
            <a:xfrm>
              <a:off x="5551488" y="1716088"/>
              <a:ext cx="811212" cy="8318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编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944" name="组合 16"/>
          <p:cNvGrpSpPr/>
          <p:nvPr/>
        </p:nvGrpSpPr>
        <p:grpSpPr>
          <a:xfrm>
            <a:off x="5589588" y="1573213"/>
            <a:ext cx="836612" cy="884237"/>
            <a:chOff x="6607175" y="1714500"/>
            <a:chExt cx="836613" cy="884238"/>
          </a:xfrm>
        </p:grpSpPr>
        <p:grpSp>
          <p:nvGrpSpPr>
            <p:cNvPr id="39958" name="组合 7"/>
            <p:cNvGrpSpPr/>
            <p:nvPr/>
          </p:nvGrpSpPr>
          <p:grpSpPr>
            <a:xfrm>
              <a:off x="6607175" y="1747838"/>
              <a:ext cx="836613" cy="850900"/>
              <a:chOff x="2437" y="2032"/>
              <a:chExt cx="1244" cy="1264"/>
            </a:xfrm>
          </p:grpSpPr>
          <p:sp>
            <p:nvSpPr>
              <p:cNvPr id="3996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96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96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9959" name="文本框 64"/>
            <p:cNvSpPr txBox="1"/>
            <p:nvPr/>
          </p:nvSpPr>
          <p:spPr>
            <a:xfrm>
              <a:off x="6632575" y="1714500"/>
              <a:ext cx="811213" cy="8318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945" name="组合 17"/>
          <p:cNvGrpSpPr/>
          <p:nvPr/>
        </p:nvGrpSpPr>
        <p:grpSpPr>
          <a:xfrm>
            <a:off x="6678613" y="1574800"/>
            <a:ext cx="836612" cy="882650"/>
            <a:chOff x="7696200" y="1716088"/>
            <a:chExt cx="836613" cy="882650"/>
          </a:xfrm>
        </p:grpSpPr>
        <p:grpSp>
          <p:nvGrpSpPr>
            <p:cNvPr id="39953" name="组合 7"/>
            <p:cNvGrpSpPr/>
            <p:nvPr/>
          </p:nvGrpSpPr>
          <p:grpSpPr>
            <a:xfrm>
              <a:off x="7696200" y="1747838"/>
              <a:ext cx="836613" cy="850900"/>
              <a:chOff x="2437" y="2032"/>
              <a:chExt cx="1244" cy="1264"/>
            </a:xfrm>
          </p:grpSpPr>
          <p:sp>
            <p:nvSpPr>
              <p:cNvPr id="3995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95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95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9954" name="文本框 64"/>
            <p:cNvSpPr txBox="1"/>
            <p:nvPr/>
          </p:nvSpPr>
          <p:spPr>
            <a:xfrm>
              <a:off x="7721600" y="1716088"/>
              <a:ext cx="8112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布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946" name="组合 53"/>
          <p:cNvGrpSpPr/>
          <p:nvPr/>
        </p:nvGrpSpPr>
        <p:grpSpPr>
          <a:xfrm>
            <a:off x="7764463" y="1566863"/>
            <a:ext cx="838200" cy="882650"/>
            <a:chOff x="7696200" y="1716088"/>
            <a:chExt cx="836613" cy="882650"/>
          </a:xfrm>
        </p:grpSpPr>
        <p:grpSp>
          <p:nvGrpSpPr>
            <p:cNvPr id="39948" name="组合 7"/>
            <p:cNvGrpSpPr/>
            <p:nvPr/>
          </p:nvGrpSpPr>
          <p:grpSpPr>
            <a:xfrm>
              <a:off x="7696200" y="1747838"/>
              <a:ext cx="836613" cy="850900"/>
              <a:chOff x="2437" y="2032"/>
              <a:chExt cx="1244" cy="1264"/>
            </a:xfrm>
          </p:grpSpPr>
          <p:sp>
            <p:nvSpPr>
              <p:cNvPr id="3995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95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95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9949" name="文本框 64"/>
            <p:cNvSpPr txBox="1"/>
            <p:nvPr/>
          </p:nvSpPr>
          <p:spPr>
            <a:xfrm>
              <a:off x="7721600" y="1716088"/>
              <a:ext cx="8112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消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矩形 4"/>
          <p:cNvSpPr/>
          <p:nvPr/>
        </p:nvSpPr>
        <p:spPr>
          <a:xfrm>
            <a:off x="801688" y="2798763"/>
            <a:ext cx="74422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仔细观察田字格中的生字，找一找有相同特点的生字。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12788" y="365125"/>
            <a:ext cx="525621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纺、织、编、消、抽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200150" y="1054100"/>
            <a:ext cx="7920038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左窄右宽，“消”第七笔改撇为竖。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95325" y="1717675"/>
            <a:ext cx="525621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</a:t>
            </a:r>
            <a:endParaRPr lang="en-US" altLang="zh-CN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95325" y="2386013"/>
            <a:ext cx="5256213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95325" y="3033713"/>
            <a:ext cx="16573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endParaRPr lang="en-US" altLang="zh-CN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95325" y="3724275"/>
            <a:ext cx="5256213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巾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992313" y="1714500"/>
            <a:ext cx="561657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上部分写紧凑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992313" y="2386013"/>
            <a:ext cx="302418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上窄下宽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958975" y="3044825"/>
            <a:ext cx="719137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半包围结构，左上部分要写得宽。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992313" y="3724275"/>
            <a:ext cx="2513012" cy="757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要写得窄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24300" y="141288"/>
            <a:ext cx="3816350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8C99B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抄写词语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8C99B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1987" name="矩形 2"/>
          <p:cNvSpPr/>
          <p:nvPr/>
        </p:nvSpPr>
        <p:spPr>
          <a:xfrm>
            <a:off x="611188" y="1150938"/>
            <a:ext cx="8208962" cy="2555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毛虫  叶子  目光  周游  纺织</a:t>
            </a:r>
            <a:endParaRPr lang="en-US" altLang="zh-CN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编织　怎样　声音　花纹　消失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8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113" y="-131762"/>
            <a:ext cx="1131887" cy="113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6"/>
          <p:cNvSpPr txBox="1"/>
          <p:nvPr/>
        </p:nvSpPr>
        <p:spPr>
          <a:xfrm>
            <a:off x="12700" y="1598613"/>
            <a:ext cx="71437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小毛虫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684213" y="1276350"/>
            <a:ext cx="63087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小毛虫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  笨拙  不悲观失望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596900" y="1408113"/>
            <a:ext cx="274638" cy="2109788"/>
          </a:xfrm>
          <a:prstGeom prst="leftBrace">
            <a:avLst>
              <a:gd name="adj1" fmla="val 46814"/>
              <a:gd name="adj2" fmla="val 50000"/>
            </a:avLst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 flipH="1">
            <a:off x="6464300" y="1408113"/>
            <a:ext cx="311150" cy="2165350"/>
          </a:xfrm>
          <a:prstGeom prst="leftBrace">
            <a:avLst>
              <a:gd name="adj1" fmla="val 46814"/>
              <a:gd name="adj2" fmla="val 50000"/>
            </a:avLst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43700" y="1670050"/>
            <a:ext cx="2265363" cy="1585913"/>
            <a:chOff x="6672284" y="2313852"/>
            <a:chExt cx="2265371" cy="1584176"/>
          </a:xfrm>
        </p:grpSpPr>
        <p:sp>
          <p:nvSpPr>
            <p:cNvPr id="7" name="心形 6"/>
            <p:cNvSpPr/>
            <p:nvPr/>
          </p:nvSpPr>
          <p:spPr>
            <a:xfrm>
              <a:off x="6672284" y="2313852"/>
              <a:ext cx="2265371" cy="1584176"/>
            </a:xfrm>
            <a:prstGeom prst="hear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020" name="Text Box 6"/>
            <p:cNvSpPr txBox="1"/>
            <p:nvPr/>
          </p:nvSpPr>
          <p:spPr>
            <a:xfrm>
              <a:off x="6868866" y="2426752"/>
              <a:ext cx="1951606" cy="10762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乐观向上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收获成功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/>
          <p:nvPr/>
        </p:nvSpPr>
        <p:spPr>
          <a:xfrm>
            <a:off x="1428750" y="2090738"/>
            <a:ext cx="23891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抽丝织茧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831850" y="3049588"/>
            <a:ext cx="57737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灵巧  轻盈  色彩斑斓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36663" y="1879600"/>
            <a:ext cx="0" cy="1073150"/>
          </a:xfrm>
          <a:prstGeom prst="straightConnector1">
            <a:avLst/>
          </a:prstGeom>
          <a:ln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784225" y="117822"/>
            <a:ext cx="2349713" cy="64717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7593D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板书设计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7593D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4"/>
          <p:cNvSpPr/>
          <p:nvPr/>
        </p:nvSpPr>
        <p:spPr>
          <a:xfrm>
            <a:off x="539750" y="195263"/>
            <a:ext cx="43529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3E4A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初读课文，走进故事</a:t>
            </a:r>
            <a:endParaRPr lang="zh-CN" altLang="en-US" sz="3600" dirty="0">
              <a:solidFill>
                <a:srgbClr val="3E4A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矩形 5"/>
          <p:cNvSpPr/>
          <p:nvPr/>
        </p:nvSpPr>
        <p:spPr>
          <a:xfrm>
            <a:off x="468313" y="1563688"/>
            <a:ext cx="799147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自由读课文，读通读顺，初步认识生字新词。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7"/>
          <p:cNvSpPr txBox="1"/>
          <p:nvPr/>
        </p:nvSpPr>
        <p:spPr>
          <a:xfrm>
            <a:off x="692150" y="963613"/>
            <a:ext cx="7993063" cy="3878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昆虫   可怜   挪动   仿佛   整个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尽管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任何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抽丝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纺织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编织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竭力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等待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挣脱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布满     愉快     绒毛     消失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19" name="组合 27"/>
          <p:cNvGrpSpPr/>
          <p:nvPr/>
        </p:nvGrpSpPr>
        <p:grpSpPr>
          <a:xfrm>
            <a:off x="3621088" y="123825"/>
            <a:ext cx="1901825" cy="560388"/>
            <a:chOff x="2414672" y="257447"/>
            <a:chExt cx="1819492" cy="494475"/>
          </a:xfrm>
        </p:grpSpPr>
        <p:sp>
          <p:nvSpPr>
            <p:cNvPr id="104" name="矩形: 圆角 28"/>
            <p:cNvSpPr/>
            <p:nvPr/>
          </p:nvSpPr>
          <p:spPr bwMode="auto">
            <a:xfrm rot="21177325">
              <a:off x="2414672" y="257447"/>
              <a:ext cx="564984" cy="472063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5" name="矩形: 圆角 29"/>
            <p:cNvSpPr/>
            <p:nvPr/>
          </p:nvSpPr>
          <p:spPr bwMode="auto">
            <a:xfrm rot="432022">
              <a:off x="3043445" y="267253"/>
              <a:ext cx="566502" cy="47066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6" name="矩形: 圆角 30"/>
            <p:cNvSpPr/>
            <p:nvPr/>
          </p:nvSpPr>
          <p:spPr bwMode="auto">
            <a:xfrm rot="21188383">
              <a:off x="3667661" y="279859"/>
              <a:ext cx="566503" cy="472063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7" name="TextBox 7"/>
          <p:cNvSpPr txBox="1"/>
          <p:nvPr/>
        </p:nvSpPr>
        <p:spPr>
          <a:xfrm>
            <a:off x="692150" y="962025"/>
            <a:ext cx="7993063" cy="3878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虫   可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动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整个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管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抽丝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编织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布满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快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绒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毛     消失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Box 36"/>
          <p:cNvSpPr txBox="1"/>
          <p:nvPr/>
        </p:nvSpPr>
        <p:spPr>
          <a:xfrm>
            <a:off x="755650" y="723900"/>
            <a:ext cx="10271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kūn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9" name="TextBox 36"/>
          <p:cNvSpPr txBox="1"/>
          <p:nvPr/>
        </p:nvSpPr>
        <p:spPr>
          <a:xfrm>
            <a:off x="2760663" y="723900"/>
            <a:ext cx="10271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lián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0" name="TextBox 36"/>
          <p:cNvSpPr txBox="1"/>
          <p:nvPr/>
        </p:nvSpPr>
        <p:spPr>
          <a:xfrm>
            <a:off x="3944938" y="700088"/>
            <a:ext cx="1025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nuó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1" name="TextBox 36"/>
          <p:cNvSpPr txBox="1"/>
          <p:nvPr/>
        </p:nvSpPr>
        <p:spPr>
          <a:xfrm>
            <a:off x="5445125" y="720725"/>
            <a:ext cx="10271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fǎnɡ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" name="TextBox 36"/>
          <p:cNvSpPr txBox="1"/>
          <p:nvPr/>
        </p:nvSpPr>
        <p:spPr>
          <a:xfrm>
            <a:off x="755650" y="1654175"/>
            <a:ext cx="10271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jǐn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3" name="TextBox 36"/>
          <p:cNvSpPr txBox="1"/>
          <p:nvPr/>
        </p:nvSpPr>
        <p:spPr>
          <a:xfrm>
            <a:off x="2252663" y="1654175"/>
            <a:ext cx="10271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rèn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4" name="TextBox 36"/>
          <p:cNvSpPr txBox="1"/>
          <p:nvPr/>
        </p:nvSpPr>
        <p:spPr>
          <a:xfrm>
            <a:off x="2905125" y="1671638"/>
            <a:ext cx="10271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hé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5" name="TextBox 36"/>
          <p:cNvSpPr txBox="1"/>
          <p:nvPr/>
        </p:nvSpPr>
        <p:spPr>
          <a:xfrm>
            <a:off x="5524500" y="1692275"/>
            <a:ext cx="10271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fǎnɡ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6" name="TextBox 36"/>
          <p:cNvSpPr txBox="1"/>
          <p:nvPr/>
        </p:nvSpPr>
        <p:spPr>
          <a:xfrm>
            <a:off x="763588" y="2652713"/>
            <a:ext cx="1130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jié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7" name="TextBox 36"/>
          <p:cNvSpPr txBox="1"/>
          <p:nvPr/>
        </p:nvSpPr>
        <p:spPr>
          <a:xfrm>
            <a:off x="6140450" y="2654300"/>
            <a:ext cx="10271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dài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8" name="TextBox 36"/>
          <p:cNvSpPr txBox="1"/>
          <p:nvPr/>
        </p:nvSpPr>
        <p:spPr>
          <a:xfrm>
            <a:off x="6237288" y="723900"/>
            <a:ext cx="10271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fú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9" name="TextBox 36"/>
          <p:cNvSpPr txBox="1"/>
          <p:nvPr/>
        </p:nvSpPr>
        <p:spPr>
          <a:xfrm>
            <a:off x="3932238" y="2652713"/>
            <a:ext cx="1130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ɡuī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0" name="TextBox 36"/>
          <p:cNvSpPr txBox="1"/>
          <p:nvPr/>
        </p:nvSpPr>
        <p:spPr>
          <a:xfrm>
            <a:off x="4652963" y="2636838"/>
            <a:ext cx="8493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lǜ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1" name="TextBox 36"/>
          <p:cNvSpPr txBox="1"/>
          <p:nvPr/>
        </p:nvSpPr>
        <p:spPr>
          <a:xfrm>
            <a:off x="7027863" y="2652713"/>
            <a:ext cx="13795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zhènɡ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" name="TextBox 36"/>
          <p:cNvSpPr txBox="1"/>
          <p:nvPr/>
        </p:nvSpPr>
        <p:spPr>
          <a:xfrm>
            <a:off x="2728913" y="3638550"/>
            <a:ext cx="13795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yú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3" name="TextBox 36"/>
          <p:cNvSpPr txBox="1"/>
          <p:nvPr/>
        </p:nvSpPr>
        <p:spPr>
          <a:xfrm>
            <a:off x="4795838" y="3633788"/>
            <a:ext cx="13795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rónɡ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  <p:bldP spid="113" grpId="1"/>
      <p:bldP spid="114" grpId="0"/>
      <p:bldP spid="114" grpId="1"/>
      <p:bldP spid="115" grpId="0"/>
      <p:bldP spid="115" grpId="1"/>
      <p:bldP spid="116" grpId="0"/>
      <p:bldP spid="116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39863" y="692150"/>
            <a:ext cx="3816350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7593D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偏旁归类识记：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7593D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9863" y="3003550"/>
            <a:ext cx="3024188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7593D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形近字识记：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77593D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0563" y="3005138"/>
            <a:ext cx="1800225" cy="1335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仿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52975" y="692150"/>
            <a:ext cx="2771775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怜、愉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纺、织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抽、挪、挣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51275" y="123825"/>
            <a:ext cx="2160588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认读词语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267" name="矩形 2"/>
          <p:cNvSpPr/>
          <p:nvPr/>
        </p:nvSpPr>
        <p:spPr>
          <a:xfrm>
            <a:off x="684213" y="1347788"/>
            <a:ext cx="7921625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>
              <a:lnSpc>
                <a:spcPct val="150000"/>
              </a:lnSpc>
              <a:buAutoNum type="circleNumDbPlain"/>
            </a:pPr>
            <a:r>
              <a:rPr lang="zh-CN" altLang="en-US" sz="3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  挪动  笨拙  九牛二虎之力</a:t>
            </a:r>
            <a:endParaRPr lang="zh-CN" altLang="en-US" sz="36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742950" indent="-742950">
              <a:lnSpc>
                <a:spcPct val="150000"/>
              </a:lnSpc>
              <a:buAutoNum type="circleNumDbPlain"/>
            </a:pPr>
            <a:r>
              <a:rPr lang="zh-CN" altLang="en-US" sz="3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抽丝  纺织  尽心竭力  与世隔绝</a:t>
            </a:r>
            <a:endParaRPr lang="zh-CN" altLang="en-US" sz="36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742950" indent="-742950">
              <a:lnSpc>
                <a:spcPct val="150000"/>
              </a:lnSpc>
              <a:buAutoNum type="circleNumDbPlain"/>
            </a:pPr>
            <a:r>
              <a:rPr lang="zh-CN" altLang="en-US" sz="36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挣脱  愉快  轻盈  色彩斑斓</a:t>
            </a:r>
            <a:endParaRPr lang="zh-CN" altLang="en-US" sz="36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238" y="-88900"/>
            <a:ext cx="1131887" cy="113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4"/>
          <p:cNvSpPr/>
          <p:nvPr/>
        </p:nvSpPr>
        <p:spPr>
          <a:xfrm>
            <a:off x="684213" y="144463"/>
            <a:ext cx="52800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3E4A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梳理情节，话说“成长”</a:t>
            </a:r>
            <a:endParaRPr lang="zh-CN" altLang="en-US" sz="3600" dirty="0">
              <a:solidFill>
                <a:srgbClr val="3E4A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1096963"/>
            <a:ext cx="713263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分组读词语，说说你有什么发现？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292" name="矩形 3"/>
          <p:cNvSpPr/>
          <p:nvPr/>
        </p:nvSpPr>
        <p:spPr>
          <a:xfrm>
            <a:off x="254000" y="1851025"/>
            <a:ext cx="7272338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>
              <a:lnSpc>
                <a:spcPct val="15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可怜  挪动  笨拙  九牛二虎之力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742950" indent="-742950">
              <a:lnSpc>
                <a:spcPct val="15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抽丝  纺织  尽心竭力  与世隔绝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742950" indent="-742950">
              <a:lnSpc>
                <a:spcPct val="150000"/>
              </a:lnSpc>
              <a:buAutoNum type="circleNumDbPlain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挣脱  愉快  轻盈  色彩斑斓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8850" y="2022475"/>
            <a:ext cx="15732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小毛虫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8388" y="2668588"/>
            <a:ext cx="6477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茧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40588" y="3424238"/>
            <a:ext cx="11112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蝴蝶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9750" y="123825"/>
            <a:ext cx="8280400" cy="14208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小毛虫在成长过程中经历了哪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些变化？再读课文，圈画出关键词句。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76413"/>
            <a:ext cx="2244725" cy="159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125" y="1778000"/>
            <a:ext cx="2243138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63" y="1776413"/>
            <a:ext cx="2339975" cy="159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65100" y="3367088"/>
            <a:ext cx="25923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可怜、笨拙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11513" y="3411538"/>
            <a:ext cx="20510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尽心竭力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4988" y="3362325"/>
            <a:ext cx="3540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轻盈、色彩斑斓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2283</Words>
  <Application>WPS 演示</Application>
  <PresentationFormat>全屏显示(16:9)</PresentationFormat>
  <Paragraphs>296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FZSSK--GBK1-0</vt:lpstr>
      <vt:lpstr>Segoe Print</vt:lpstr>
      <vt:lpstr>Cambria</vt:lpstr>
      <vt:lpstr>Arial</vt:lpstr>
      <vt:lpstr>等线</vt:lpstr>
      <vt:lpstr>小凤主题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2016-10-29T08:56:00Z</dcterms:created>
  <dcterms:modified xsi:type="dcterms:W3CDTF">2023-11-13T15:30:14Z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E1ECAC104FC04FC58F87A2CCDD0C3AA3_13</vt:lpwstr>
  </property>
  <property fmtid="{D5CDD505-2E9C-101B-9397-08002B2CF9AE}" pid="4" name="KSOProductBuildVer">
    <vt:lpwstr>2052-12.1.0.15374</vt:lpwstr>
  </property>
</Properties>
</file>