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32"/>
  </p:notesMasterIdLst>
  <p:handoutMasterIdLst>
    <p:handoutMasterId r:id="rId33"/>
  </p:handoutMasterIdLst>
  <p:sldIdLst>
    <p:sldId id="263" r:id="rId6"/>
    <p:sldId id="258" r:id="rId7"/>
    <p:sldId id="261" r:id="rId8"/>
    <p:sldId id="259" r:id="rId9"/>
    <p:sldId id="260" r:id="rId10"/>
    <p:sldId id="266" r:id="rId11"/>
    <p:sldId id="267" r:id="rId12"/>
    <p:sldId id="270" r:id="rId13"/>
    <p:sldId id="272" r:id="rId14"/>
    <p:sldId id="269" r:id="rId15"/>
    <p:sldId id="271" r:id="rId16"/>
    <p:sldId id="268" r:id="rId17"/>
    <p:sldId id="318" r:id="rId18"/>
    <p:sldId id="319" r:id="rId19"/>
    <p:sldId id="320" r:id="rId20"/>
    <p:sldId id="296" r:id="rId21"/>
    <p:sldId id="295" r:id="rId22"/>
    <p:sldId id="311" r:id="rId23"/>
    <p:sldId id="315" r:id="rId24"/>
    <p:sldId id="284" r:id="rId25"/>
    <p:sldId id="322" r:id="rId26"/>
    <p:sldId id="280" r:id="rId27"/>
    <p:sldId id="281" r:id="rId28"/>
    <p:sldId id="282" r:id="rId29"/>
    <p:sldId id="283" r:id="rId30"/>
    <p:sldId id="331" r:id="rId31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90" y="-240"/>
      </p:cViewPr>
      <p:guideLst>
        <p:guide orient="horz" pos="2160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amond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/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/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/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/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9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9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9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7.xml"/><Relationship Id="rId2" Type="http://schemas.openxmlformats.org/officeDocument/2006/relationships/slide" Target="slide11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9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5121" descr="imag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4337" descr="image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5361" descr="image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6385" descr="image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7">
            <a:hlinkClick r:id="rId2" action="ppaction://hlinksldjump"/>
          </p:cNvPr>
          <p:cNvSpPr/>
          <p:nvPr/>
        </p:nvSpPr>
        <p:spPr>
          <a:xfrm>
            <a:off x="8072438" y="4929188"/>
            <a:ext cx="1071562" cy="1928812"/>
          </a:xfrm>
          <a:prstGeom prst="rect">
            <a:avLst/>
          </a:prstGeom>
          <a:solidFill>
            <a:srgbClr val="CC0000">
              <a:alpha val="0"/>
            </a:srgbClr>
          </a:solidFill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395288" y="1628775"/>
            <a:ext cx="679291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自然段：我想用大半缸雨水来养小虾。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395288" y="2349500"/>
            <a:ext cx="7777162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自然段：我捉了些小虾来养，并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观察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虾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的外形。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395288" y="3502025"/>
            <a:ext cx="46529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自然段：小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虾非常有趣。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468313" y="5086350"/>
            <a:ext cx="42957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自然段：小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虾的繁殖。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395288" y="4294188"/>
            <a:ext cx="53673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我对小虾细心照顾。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6" name="文本框 41995"/>
          <p:cNvSpPr txBox="1"/>
          <p:nvPr/>
        </p:nvSpPr>
        <p:spPr>
          <a:xfrm>
            <a:off x="323850" y="5734050"/>
            <a:ext cx="55467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第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自然段：落叶时小虾的状态。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7" name="文本框 41996"/>
          <p:cNvSpPr txBox="1"/>
          <p:nvPr/>
        </p:nvSpPr>
        <p:spPr>
          <a:xfrm>
            <a:off x="179388" y="561975"/>
            <a:ext cx="62563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初读课文，简短概括每一自然段的大意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41992" grpId="0"/>
      <p:bldP spid="41993" grpId="0"/>
      <p:bldP spid="41994" grpId="0"/>
      <p:bldP spid="41995" grpId="0"/>
      <p:bldP spid="41996" grpId="0"/>
      <p:bldP spid="419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矩形 7">
            <a:hlinkClick r:id="rId2" action="ppaction://hlinksldjump"/>
          </p:cNvPr>
          <p:cNvSpPr/>
          <p:nvPr/>
        </p:nvSpPr>
        <p:spPr>
          <a:xfrm>
            <a:off x="8072438" y="4929188"/>
            <a:ext cx="1071562" cy="1928812"/>
          </a:xfrm>
          <a:prstGeom prst="rect">
            <a:avLst/>
          </a:prstGeom>
          <a:solidFill>
            <a:srgbClr val="CC0000">
              <a:alpha val="0"/>
            </a:srgbClr>
          </a:solidFill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43011"/>
          <p:cNvSpPr txBox="1"/>
          <p:nvPr/>
        </p:nvSpPr>
        <p:spPr>
          <a:xfrm>
            <a:off x="336550" y="546100"/>
            <a:ext cx="6383338" cy="590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院子里的葡萄架下，一口缸闲着。夏天，积了大半缸雨水，从葡萄架的空隙漏下的阳光，洒落在水面上，像许多大大小小的圆镜儿。我想，这缸不正好用来养小鱼小虾吗？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我和邻居阿成哥跑到村边小溪里，在竹荫下静水处，轻轻掀开小石块，或者把手伸到大石块下，捉了一些小虾，带回家养在缸里。这些小虾，有的通体透明，像玻璃似的，这是才长大的；有的稍带灰黑色，甚至背上、尾巴还积着泥，长着青苔，这是老的，大家叫它千年虾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3013" name="直接连接符 43012"/>
          <p:cNvSpPr/>
          <p:nvPr/>
        </p:nvSpPr>
        <p:spPr>
          <a:xfrm>
            <a:off x="4356100" y="1412875"/>
            <a:ext cx="2087563" cy="0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014" name="直接连接符 43013"/>
          <p:cNvSpPr/>
          <p:nvPr/>
        </p:nvSpPr>
        <p:spPr>
          <a:xfrm>
            <a:off x="444500" y="1844675"/>
            <a:ext cx="5999163" cy="0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015" name="直接连接符 43014"/>
          <p:cNvSpPr/>
          <p:nvPr/>
        </p:nvSpPr>
        <p:spPr>
          <a:xfrm flipV="1">
            <a:off x="444500" y="2239963"/>
            <a:ext cx="2927350" cy="26987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016" name="直接连接符 43015"/>
          <p:cNvSpPr/>
          <p:nvPr/>
        </p:nvSpPr>
        <p:spPr>
          <a:xfrm>
            <a:off x="1104900" y="3284538"/>
            <a:ext cx="5340350" cy="14287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017" name="直接连接符 43016"/>
          <p:cNvSpPr/>
          <p:nvPr/>
        </p:nvSpPr>
        <p:spPr>
          <a:xfrm>
            <a:off x="444500" y="3716338"/>
            <a:ext cx="5999163" cy="15875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018" name="直接连接符 43017"/>
          <p:cNvSpPr/>
          <p:nvPr/>
        </p:nvSpPr>
        <p:spPr>
          <a:xfrm>
            <a:off x="444500" y="4156075"/>
            <a:ext cx="6000750" cy="1588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019" name="直接连接符 43018"/>
          <p:cNvSpPr/>
          <p:nvPr/>
        </p:nvSpPr>
        <p:spPr>
          <a:xfrm>
            <a:off x="444500" y="4594225"/>
            <a:ext cx="2620963" cy="14288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7">
            <a:hlinkClick r:id="rId2" action="ppaction://hlinksldjump"/>
          </p:cNvPr>
          <p:cNvSpPr/>
          <p:nvPr/>
        </p:nvSpPr>
        <p:spPr>
          <a:xfrm>
            <a:off x="8072438" y="4929188"/>
            <a:ext cx="1071562" cy="1928812"/>
          </a:xfrm>
          <a:prstGeom prst="rect">
            <a:avLst/>
          </a:prstGeom>
          <a:solidFill>
            <a:srgbClr val="CC0000">
              <a:alpha val="0"/>
            </a:srgbClr>
          </a:solidFill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44035"/>
          <p:cNvSpPr txBox="1"/>
          <p:nvPr/>
        </p:nvSpPr>
        <p:spPr>
          <a:xfrm>
            <a:off x="539750" y="620713"/>
            <a:ext cx="5715000" cy="5076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           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这些小虾，</a:t>
            </a: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通体透明，像玻璃似的，这是才长大的；</a:t>
            </a: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稍带灰黑色，甚至背上、尾巴还积着泥，长着青苔，这是老的，大家叫它千年虾。</a:t>
            </a:r>
            <a:endParaRPr lang="zh-CN" altLang="en-US" sz="36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diamond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3553" descr="qs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383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直接连接符 23558"/>
          <p:cNvSpPr/>
          <p:nvPr/>
        </p:nvSpPr>
        <p:spPr>
          <a:xfrm>
            <a:off x="2771775" y="708025"/>
            <a:ext cx="3776663" cy="0"/>
          </a:xfrm>
          <a:prstGeom prst="line">
            <a:avLst/>
          </a:prstGeom>
          <a:ln w="57150" cap="flat" cmpd="thinThick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7" name="Text Box 3"/>
          <p:cNvSpPr txBox="1"/>
          <p:nvPr/>
        </p:nvSpPr>
        <p:spPr>
          <a:xfrm>
            <a:off x="1838325" y="142875"/>
            <a:ext cx="7213600" cy="6588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缸里的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虾十分有趣。它们有的独自荡来荡去，有的互相追逐，有的紧贴住缸壁。要是你用小竹枝去动动那些正在休息的小虾，它们会立即向别的安静的角落蹦去，一路上像生了气似的，不停地舞动着前面那双细长的腿，腿末端那副钳子一张一张的， 胡须也一翘一翘的，连眼珠子也一突一突的。如果这时碰到正在闲游的同伴，说不定就要打起来。小虾的搏斗很激烈，蹦出水面是常有的事，有时还会蹦到缸外的地面上。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7649" descr="qs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327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27650"/>
          <p:cNvSpPr txBox="1"/>
          <p:nvPr/>
        </p:nvSpPr>
        <p:spPr>
          <a:xfrm>
            <a:off x="2743200" y="593725"/>
            <a:ext cx="5562600" cy="2860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           </a:t>
            </a:r>
            <a:r>
              <a:rPr lang="zh-CN" altLang="en-US" sz="4000">
                <a:latin typeface="Arial" panose="020B0604020202020204" pitchFamily="34" charset="0"/>
                <a:ea typeface="楷体_GB2312" pitchFamily="49" charset="-122"/>
              </a:rPr>
              <a:t>它们有的独自荡来荡去，有的互相追逐，有的紧贴住缸壁。</a:t>
            </a:r>
            <a:endParaRPr lang="zh-CN" altLang="en-US" sz="40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2" name="直接连接符 27651"/>
          <p:cNvSpPr/>
          <p:nvPr/>
        </p:nvSpPr>
        <p:spPr>
          <a:xfrm>
            <a:off x="5138738" y="1509713"/>
            <a:ext cx="914400" cy="0"/>
          </a:xfrm>
          <a:prstGeom prst="line">
            <a:avLst/>
          </a:prstGeom>
          <a:ln w="57150" cap="flat" cmpd="thinThick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3" name="直接连接符 27652"/>
          <p:cNvSpPr/>
          <p:nvPr/>
        </p:nvSpPr>
        <p:spPr>
          <a:xfrm>
            <a:off x="4402138" y="2384425"/>
            <a:ext cx="914400" cy="0"/>
          </a:xfrm>
          <a:prstGeom prst="line">
            <a:avLst/>
          </a:prstGeom>
          <a:ln w="57150" cap="flat" cmpd="thinThick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4" name="直接连接符 27653"/>
          <p:cNvSpPr/>
          <p:nvPr/>
        </p:nvSpPr>
        <p:spPr>
          <a:xfrm>
            <a:off x="2895600" y="3314700"/>
            <a:ext cx="914400" cy="0"/>
          </a:xfrm>
          <a:prstGeom prst="line">
            <a:avLst/>
          </a:prstGeom>
          <a:ln w="57150" cap="flat" cmpd="thinThick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6" name="文本框 27655"/>
          <p:cNvSpPr txBox="1"/>
          <p:nvPr/>
        </p:nvSpPr>
        <p:spPr>
          <a:xfrm>
            <a:off x="3279775" y="4141788"/>
            <a:ext cx="176847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还有的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7" name="直接连接符 27656"/>
          <p:cNvSpPr/>
          <p:nvPr/>
        </p:nvSpPr>
        <p:spPr>
          <a:xfrm>
            <a:off x="4865688" y="4791075"/>
            <a:ext cx="24479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8" name="文本框 27657"/>
          <p:cNvSpPr txBox="1"/>
          <p:nvPr/>
        </p:nvSpPr>
        <p:spPr>
          <a:xfrm>
            <a:off x="7385050" y="435768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animBg="1"/>
      <p:bldP spid="276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9697" descr="qs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9738" y="0"/>
            <a:ext cx="2354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29698"/>
          <p:cNvSpPr/>
          <p:nvPr/>
        </p:nvSpPr>
        <p:spPr>
          <a:xfrm>
            <a:off x="76200" y="288925"/>
            <a:ext cx="6713538" cy="6489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要是你用小竹枝去动动那些正在休息的小虾，它们会立即向别的安静的角落蹦去，一路上像生了气似的，不停地舞动着前面那双细长的腿，腿末端那副钳子一张一张的， 胡须也一翘一翘的，连眼珠子也一突一突的。如果这时碰到正在闲游的同伴，说不定就要打起来。小虾的搏斗很激烈，蹦出水面是常有的事，有时还会蹦到缸外的地面上。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2135188" y="1670050"/>
            <a:ext cx="5921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蹦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2549525" y="231140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舞动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4159250" y="2935288"/>
            <a:ext cx="181610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一张一张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1319213" y="3590925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一翘一翘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76200" y="4246563"/>
            <a:ext cx="1408113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突一突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9775" y="3590925"/>
            <a:ext cx="5921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一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27" grpId="0" animBg="1"/>
      <p:bldP spid="30728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 Box 6"/>
          <p:cNvSpPr txBox="1"/>
          <p:nvPr/>
        </p:nvSpPr>
        <p:spPr>
          <a:xfrm>
            <a:off x="684213" y="549275"/>
            <a:ext cx="5472112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小虾的搏斗很（猛烈），蹦出水面是常有的事。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Text Box 9"/>
          <p:cNvSpPr txBox="1"/>
          <p:nvPr/>
        </p:nvSpPr>
        <p:spPr>
          <a:xfrm>
            <a:off x="611188" y="2276475"/>
            <a:ext cx="5329237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小虾的搏斗很（激烈），蹦出水面是常有的事。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Text Box 10"/>
          <p:cNvSpPr txBox="1"/>
          <p:nvPr/>
        </p:nvSpPr>
        <p:spPr>
          <a:xfrm>
            <a:off x="539750" y="4076700"/>
            <a:ext cx="6481763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猛烈：气势大，力量大。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激烈：（语言、动作）剧烈。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矩形 7">
            <a:hlinkClick r:id="rId2" action="ppaction://hlinksldjump"/>
          </p:cNvPr>
          <p:cNvSpPr/>
          <p:nvPr/>
        </p:nvSpPr>
        <p:spPr>
          <a:xfrm>
            <a:off x="8072438" y="4929188"/>
            <a:ext cx="1071562" cy="1928812"/>
          </a:xfrm>
          <a:prstGeom prst="rect">
            <a:avLst/>
          </a:prstGeom>
          <a:solidFill>
            <a:srgbClr val="CC0000">
              <a:alpha val="0"/>
            </a:srgbClr>
          </a:solidFill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6145" descr="图片14"/>
          <p:cNvPicPr>
            <a:picLocks noChangeAspect="1"/>
          </p:cNvPicPr>
          <p:nvPr/>
        </p:nvPicPr>
        <p:blipFill>
          <a:blip r:embed="rId1"/>
          <a:srcRect b="6935"/>
          <a:stretch>
            <a:fillRect/>
          </a:stretch>
        </p:blipFill>
        <p:spPr>
          <a:xfrm>
            <a:off x="0" y="0"/>
            <a:ext cx="9144000" cy="678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矩形 6146"/>
          <p:cNvSpPr/>
          <p:nvPr/>
        </p:nvSpPr>
        <p:spPr>
          <a:xfrm>
            <a:off x="539750" y="404813"/>
            <a:ext cx="3095625" cy="13477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2778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0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猜谜语</a:t>
            </a:r>
            <a:endParaRPr lang="zh-CN" altLang="en-US" sz="40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矩形 6147"/>
          <p:cNvSpPr/>
          <p:nvPr/>
        </p:nvSpPr>
        <p:spPr>
          <a:xfrm>
            <a:off x="2286000" y="1700213"/>
            <a:ext cx="4572000" cy="3381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驼背老公公，</a:t>
            </a:r>
            <a:endParaRPr lang="zh-CN" altLang="en-US" sz="54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胡须翘松松，</a:t>
            </a:r>
            <a:endParaRPr lang="zh-CN" altLang="en-US" sz="54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爬到锅台中，</a:t>
            </a:r>
            <a:endParaRPr lang="zh-CN" altLang="en-US" sz="54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全身红通通。</a:t>
            </a:r>
            <a:endParaRPr lang="zh-CN" altLang="en-US" sz="54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4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云形 2">
            <a:hlinkClick r:id="rId2" action="ppaction://hlinksldjump"/>
          </p:cNvPr>
          <p:cNvSpPr/>
          <p:nvPr/>
        </p:nvSpPr>
        <p:spPr>
          <a:xfrm>
            <a:off x="1143000" y="4857750"/>
            <a:ext cx="1285875" cy="857250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1284812" y="428628"/>
              </a:cxn>
              <a:cxn ang="5898240">
                <a:pos x="642942" y="856343"/>
              </a:cxn>
              <a:cxn ang="11796480">
                <a:pos x="3989" y="428628"/>
              </a:cxn>
              <a:cxn ang="17694720">
                <a:pos x="642942" y="49014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4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样子</a:t>
            </a:r>
            <a:endParaRPr lang="zh-CN" altLang="en-US" sz="24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云形 4">
            <a:hlinkClick r:id="rId3" action="ppaction://hlinksldjump"/>
          </p:cNvPr>
          <p:cNvSpPr/>
          <p:nvPr/>
        </p:nvSpPr>
        <p:spPr>
          <a:xfrm>
            <a:off x="7072313" y="4572000"/>
            <a:ext cx="1285875" cy="857250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1284812" y="428628"/>
              </a:cxn>
              <a:cxn ang="5898240">
                <a:pos x="642942" y="856343"/>
              </a:cxn>
              <a:cxn ang="11796480">
                <a:pos x="3989" y="428628"/>
              </a:cxn>
              <a:cxn ang="17694720">
                <a:pos x="642942" y="49014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24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有趣</a:t>
            </a:r>
            <a:endParaRPr lang="zh-CN" altLang="en-US" sz="24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7">
            <a:hlinkClick r:id="rId2" action="ppaction://hlinksldjump"/>
          </p:cNvPr>
          <p:cNvSpPr/>
          <p:nvPr/>
        </p:nvSpPr>
        <p:spPr>
          <a:xfrm>
            <a:off x="8072438" y="4929188"/>
            <a:ext cx="1071562" cy="1928812"/>
          </a:xfrm>
          <a:prstGeom prst="rect">
            <a:avLst/>
          </a:prstGeom>
          <a:solidFill>
            <a:srgbClr val="CC0000">
              <a:alpha val="0"/>
            </a:srgbClr>
          </a:solidFill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48133"/>
          <p:cNvSpPr txBox="1"/>
          <p:nvPr/>
        </p:nvSpPr>
        <p:spPr>
          <a:xfrm>
            <a:off x="971550" y="1196975"/>
            <a:ext cx="525621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矩形 48135"/>
          <p:cNvSpPr/>
          <p:nvPr/>
        </p:nvSpPr>
        <p:spPr>
          <a:xfrm>
            <a:off x="179388" y="1889125"/>
            <a:ext cx="6902450" cy="2989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5000"/>
              </a:lnSpc>
              <a:spcBef>
                <a:spcPct val="2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   围绕一句话把文章写具体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5000"/>
              </a:lnSpc>
              <a:spcBef>
                <a:spcPct val="2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是一种常见的写作方法，请同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5000"/>
              </a:lnSpc>
              <a:spcBef>
                <a:spcPct val="2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学们对以下片段进行评价。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矩形 48136"/>
          <p:cNvSpPr/>
          <p:nvPr/>
        </p:nvSpPr>
        <p:spPr>
          <a:xfrm>
            <a:off x="0" y="1889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小结</a:t>
            </a:r>
            <a:endParaRPr lang="zh-CN" altLang="en-US" sz="4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3481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anchor="ctr" anchorCtr="0"/>
          <a:p>
            <a:r>
              <a:rPr lang="zh-CN" altLang="en-US" sz="4000"/>
              <a:t>片段一</a:t>
            </a:r>
            <a:endParaRPr lang="zh-CN" altLang="en-US" sz="4000"/>
          </a:p>
        </p:txBody>
      </p:sp>
      <p:sp>
        <p:nvSpPr>
          <p:cNvPr id="34819" name="内容占位符 3481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sz="4400"/>
              <a:t>泥鳅的性格真古怪。它有时很老实，趴在缸底的沙石上一动不动，可是要是你用细棒碰它一下，它就会在缸中快速地游来游去，显得很生气。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358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anchor="ctr" anchorCtr="0"/>
          <a:p>
            <a:r>
              <a:rPr lang="zh-CN" altLang="en-US" sz="4000"/>
              <a:t>片段二</a:t>
            </a:r>
            <a:endParaRPr lang="zh-CN" altLang="en-US" sz="4000"/>
          </a:p>
        </p:txBody>
      </p:sp>
      <p:sp>
        <p:nvSpPr>
          <p:cNvPr id="28674" name="文本占位符 3584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泥鳅的性格</a:t>
            </a:r>
            <a:r>
              <a:rPr lang="zh-CN" altLang="en-US">
                <a:solidFill>
                  <a:srgbClr val="CC0000"/>
                </a:solidFill>
              </a:rPr>
              <a:t>实在</a:t>
            </a:r>
            <a:r>
              <a:rPr lang="zh-CN" altLang="en-US"/>
              <a:t>有些古怪。说它老实吧，它</a:t>
            </a:r>
            <a:r>
              <a:rPr lang="zh-CN" altLang="en-US">
                <a:solidFill>
                  <a:schemeClr val="accent2"/>
                </a:solidFill>
              </a:rPr>
              <a:t>有时</a:t>
            </a:r>
            <a:r>
              <a:rPr lang="zh-CN" altLang="en-US"/>
              <a:t>的确很乖，它会趴在缸底的沙石上一动不动，</a:t>
            </a:r>
            <a:r>
              <a:rPr lang="zh-CN" altLang="en-US">
                <a:solidFill>
                  <a:schemeClr val="accent2"/>
                </a:solidFill>
              </a:rPr>
              <a:t>任凭</a:t>
            </a:r>
            <a:r>
              <a:rPr lang="zh-CN" altLang="en-US"/>
              <a:t>我们在教室里大声朗读，放声歌唱。</a:t>
            </a:r>
            <a:r>
              <a:rPr lang="zh-CN" altLang="en-US">
                <a:solidFill>
                  <a:schemeClr val="accent2"/>
                </a:solidFill>
              </a:rPr>
              <a:t>可是</a:t>
            </a:r>
            <a:r>
              <a:rPr lang="zh-CN" altLang="en-US"/>
              <a:t>要是你用细棒轻轻地碰它一下，它就会</a:t>
            </a:r>
            <a:r>
              <a:rPr lang="zh-CN" altLang="en-US">
                <a:solidFill>
                  <a:srgbClr val="CC0000"/>
                </a:solidFill>
              </a:rPr>
              <a:t>暴躁地</a:t>
            </a:r>
            <a:r>
              <a:rPr lang="zh-CN" altLang="en-US"/>
              <a:t>扭动身子，在缸中快速地</a:t>
            </a:r>
            <a:r>
              <a:rPr lang="zh-CN" altLang="en-US">
                <a:solidFill>
                  <a:srgbClr val="CC0000"/>
                </a:solidFill>
              </a:rPr>
              <a:t>游来游去</a:t>
            </a:r>
            <a:r>
              <a:rPr lang="zh-CN" altLang="en-US"/>
              <a:t>，顿时，</a:t>
            </a:r>
            <a:r>
              <a:rPr lang="zh-CN" altLang="en-US">
                <a:solidFill>
                  <a:srgbClr val="CC0000"/>
                </a:solidFill>
              </a:rPr>
              <a:t>水花四溅</a:t>
            </a:r>
            <a:r>
              <a:rPr lang="zh-CN" altLang="en-US"/>
              <a:t>，连它嘴边的胡须也</a:t>
            </a:r>
            <a:r>
              <a:rPr lang="zh-CN" altLang="en-US">
                <a:solidFill>
                  <a:srgbClr val="CC0000"/>
                </a:solidFill>
              </a:rPr>
              <a:t>一翘一翘</a:t>
            </a:r>
            <a:r>
              <a:rPr lang="zh-CN" altLang="en-US"/>
              <a:t>的。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/>
              <a:t>练习（扩写句子）</a:t>
            </a:r>
            <a:endParaRPr lang="zh-CN" altLang="en-US"/>
          </a:p>
        </p:txBody>
      </p:sp>
      <p:sp>
        <p:nvSpPr>
          <p:cNvPr id="36867" name="内容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一只小猫。</a:t>
            </a:r>
            <a:endParaRPr lang="zh-CN" altLang="en-US"/>
          </a:p>
          <a:p>
            <a:r>
              <a:rPr lang="zh-CN" altLang="en-US">
                <a:solidFill>
                  <a:schemeClr val="accent2"/>
                </a:solidFill>
              </a:rPr>
              <a:t>邻居王大妈家</a:t>
            </a:r>
            <a:r>
              <a:rPr lang="zh-CN" altLang="en-US"/>
              <a:t>有一只</a:t>
            </a:r>
            <a:r>
              <a:rPr lang="zh-CN" altLang="en-US">
                <a:solidFill>
                  <a:schemeClr val="accent2"/>
                </a:solidFill>
              </a:rPr>
              <a:t>可爱的</a:t>
            </a:r>
            <a:r>
              <a:rPr lang="zh-CN" altLang="en-US"/>
              <a:t>小</a:t>
            </a:r>
            <a:r>
              <a:rPr lang="zh-CN" altLang="en-US">
                <a:solidFill>
                  <a:schemeClr val="accent2"/>
                </a:solidFill>
              </a:rPr>
              <a:t>花</a:t>
            </a:r>
            <a:r>
              <a:rPr lang="zh-CN" altLang="en-US"/>
              <a:t>猫。</a:t>
            </a:r>
            <a:endParaRPr lang="zh-CN" altLang="en-US"/>
          </a:p>
          <a:p>
            <a:r>
              <a:rPr lang="zh-CN" altLang="en-US">
                <a:solidFill>
                  <a:srgbClr val="00FF00"/>
                </a:solidFill>
              </a:rPr>
              <a:t>今天早上</a:t>
            </a:r>
            <a:r>
              <a:rPr lang="zh-CN" altLang="en-US">
                <a:solidFill>
                  <a:srgbClr val="FF9900"/>
                </a:solidFill>
              </a:rPr>
              <a:t>我</a:t>
            </a:r>
            <a:r>
              <a:rPr lang="zh-CN" altLang="en-US">
                <a:solidFill>
                  <a:schemeClr val="accent2"/>
                </a:solidFill>
              </a:rPr>
              <a:t>在花园里</a:t>
            </a:r>
            <a:r>
              <a:rPr lang="zh-CN" altLang="en-US">
                <a:solidFill>
                  <a:srgbClr val="3366FF"/>
                </a:solidFill>
              </a:rPr>
              <a:t>看见</a:t>
            </a:r>
            <a:r>
              <a:rPr lang="zh-CN" altLang="en-US"/>
              <a:t>一只</a:t>
            </a:r>
            <a:r>
              <a:rPr lang="zh-CN" altLang="en-US">
                <a:solidFill>
                  <a:srgbClr val="3366FF"/>
                </a:solidFill>
              </a:rPr>
              <a:t>没人要的灰色</a:t>
            </a:r>
            <a:r>
              <a:rPr lang="zh-CN" altLang="en-US"/>
              <a:t>小猫。</a:t>
            </a:r>
            <a:endParaRPr lang="zh-CN" altLang="en-US"/>
          </a:p>
          <a:p>
            <a:r>
              <a:rPr lang="zh-CN" altLang="en-US"/>
              <a:t>天空中飘着风筝。</a:t>
            </a:r>
            <a:endParaRPr lang="zh-CN" altLang="en-US"/>
          </a:p>
          <a:p>
            <a:r>
              <a:rPr lang="zh-CN" altLang="en-US">
                <a:solidFill>
                  <a:srgbClr val="CC0000"/>
                </a:solidFill>
              </a:rPr>
              <a:t>蔚蓝的</a:t>
            </a:r>
            <a:r>
              <a:rPr lang="zh-CN" altLang="en-US"/>
              <a:t>天空中飘着</a:t>
            </a:r>
            <a:r>
              <a:rPr lang="zh-CN" altLang="en-US">
                <a:solidFill>
                  <a:srgbClr val="CC0000"/>
                </a:solidFill>
              </a:rPr>
              <a:t>各式各样的</a:t>
            </a:r>
            <a:r>
              <a:rPr lang="zh-CN" altLang="en-US"/>
              <a:t>风筝，</a:t>
            </a:r>
            <a:r>
              <a:rPr lang="zh-CN" altLang="en-US">
                <a:solidFill>
                  <a:srgbClr val="CC0000"/>
                </a:solidFill>
              </a:rPr>
              <a:t>美丽极了。</a:t>
            </a:r>
            <a:endParaRPr lang="zh-CN" altLang="en-US">
              <a:solidFill>
                <a:srgbClr val="CC0000"/>
              </a:solidFill>
            </a:endParaRPr>
          </a:p>
          <a:p>
            <a:endParaRPr lang="zh-CN" altLang="en-US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6867">
                                            <p:txEl>
                                              <p:charRg st="23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867">
                                            <p:txEl>
                                              <p:charRg st="2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6867">
                                            <p:txEl>
                                              <p:charRg st="2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6867">
                                            <p:txEl>
                                              <p:charRg st="2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86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67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55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36867">
                                            <p:txEl>
                                              <p:charRg st="55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378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/>
              <a:t>课堂总结</a:t>
            </a:r>
            <a:endParaRPr lang="zh-CN" altLang="en-US"/>
          </a:p>
        </p:txBody>
      </p:sp>
      <p:sp>
        <p:nvSpPr>
          <p:cNvPr id="30722" name="文本占位符 3789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sz="4800"/>
              <a:t>今天我们不但认识了可爱的小生灵</a:t>
            </a:r>
            <a:r>
              <a:rPr lang="en-US" altLang="zh-CN" sz="4800"/>
              <a:t>——</a:t>
            </a:r>
            <a:r>
              <a:rPr lang="zh-CN" altLang="en-US" sz="4800"/>
              <a:t>小虾，而且学会了围绕中心句写作，收获真不小！</a:t>
            </a:r>
            <a:endParaRPr lang="zh-CN" altLang="en-US" sz="4800"/>
          </a:p>
        </p:txBody>
      </p:sp>
      <p:pic>
        <p:nvPicPr>
          <p:cNvPr id="30723" name="图片 37891" descr="0130000082825812710730536786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4076700"/>
            <a:ext cx="3313112" cy="2484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4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WordArt 5"/>
          <p:cNvSpPr>
            <a:spLocks noTextEdit="1"/>
          </p:cNvSpPr>
          <p:nvPr/>
        </p:nvSpPr>
        <p:spPr>
          <a:xfrm>
            <a:off x="2555875" y="765175"/>
            <a:ext cx="4103688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</a:rPr>
              <a:t>小虾</a:t>
            </a:r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 dirty="0"/>
          </a:p>
        </p:txBody>
      </p:sp>
      <p:sp>
        <p:nvSpPr>
          <p:cNvPr id="9218" name="文本占位符 819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en-US" dirty="0"/>
          </a:p>
        </p:txBody>
      </p:sp>
      <p:pic>
        <p:nvPicPr>
          <p:cNvPr id="9219" name="图片 8195" descr="虾 齐白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4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Host Control  92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0241" descr="image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1265" descr="image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2289" descr="image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3313" descr="image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>在屏幕上显示</PresentationFormat>
  <Paragraphs>93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Wingdings</vt:lpstr>
      <vt:lpstr>华文中宋</vt:lpstr>
      <vt:lpstr>微软雅黑</vt:lpstr>
      <vt:lpstr>Arial Unicode MS</vt:lpstr>
      <vt:lpstr>Calibri</vt:lpstr>
      <vt:lpstr>楷体_GB2312</vt:lpstr>
      <vt:lpstr>新宋体</vt:lpstr>
      <vt:lpstr>华文行楷</vt:lpstr>
      <vt:lpstr>Times New Roman</vt:lpstr>
      <vt:lpstr>Cambria</vt:lpstr>
      <vt:lpstr>黑体</vt:lpstr>
      <vt:lpstr>Arial</vt:lpstr>
      <vt:lpstr>等线</vt:lpstr>
      <vt:lpstr>默认设计模板</vt:lpstr>
      <vt:lpstr>默认设计模板_2</vt:lpstr>
      <vt:lpstr>默认设计模板_3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片段一</vt:lpstr>
      <vt:lpstr>片段二</vt:lpstr>
      <vt:lpstr>练习（扩写句子）</vt:lpstr>
      <vt:lpstr>课堂总结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12</cp:revision>
  <dcterms:created xsi:type="dcterms:W3CDTF">2012-02-19T11:58:00Z</dcterms:created>
  <dcterms:modified xsi:type="dcterms:W3CDTF">2023-11-13T12:49:53Z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E38338C49A044835A7A5AAD454F283AD_13</vt:lpwstr>
  </property>
</Properties>
</file>