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7"/>
  </p:notesMasterIdLst>
  <p:handoutMasterIdLst>
    <p:handoutMasterId r:id="rId47"/>
  </p:handoutMasterIdLst>
  <p:sldIdLst>
    <p:sldId id="256" r:id="rId4"/>
    <p:sldId id="357" r:id="rId5"/>
    <p:sldId id="308" r:id="rId6"/>
    <p:sldId id="339" r:id="rId8"/>
    <p:sldId id="358" r:id="rId9"/>
    <p:sldId id="375" r:id="rId10"/>
    <p:sldId id="376" r:id="rId11"/>
    <p:sldId id="359" r:id="rId12"/>
    <p:sldId id="360" r:id="rId13"/>
    <p:sldId id="377" r:id="rId14"/>
    <p:sldId id="378" r:id="rId15"/>
    <p:sldId id="379" r:id="rId16"/>
    <p:sldId id="380" r:id="rId17"/>
    <p:sldId id="382" r:id="rId18"/>
    <p:sldId id="383" r:id="rId19"/>
    <p:sldId id="385" r:id="rId20"/>
    <p:sldId id="384" r:id="rId21"/>
    <p:sldId id="386" r:id="rId22"/>
    <p:sldId id="387" r:id="rId23"/>
    <p:sldId id="388" r:id="rId24"/>
    <p:sldId id="389" r:id="rId25"/>
    <p:sldId id="390" r:id="rId26"/>
    <p:sldId id="391" r:id="rId27"/>
    <p:sldId id="381" r:id="rId28"/>
    <p:sldId id="368" r:id="rId29"/>
    <p:sldId id="341" r:id="rId30"/>
    <p:sldId id="392" r:id="rId31"/>
    <p:sldId id="356" r:id="rId32"/>
    <p:sldId id="393" r:id="rId33"/>
    <p:sldId id="394" r:id="rId34"/>
    <p:sldId id="395" r:id="rId35"/>
    <p:sldId id="396" r:id="rId36"/>
    <p:sldId id="397" r:id="rId37"/>
    <p:sldId id="398" r:id="rId38"/>
    <p:sldId id="399" r:id="rId39"/>
    <p:sldId id="400" r:id="rId40"/>
    <p:sldId id="401" r:id="rId41"/>
    <p:sldId id="402" r:id="rId42"/>
    <p:sldId id="364" r:id="rId43"/>
    <p:sldId id="403" r:id="rId44"/>
    <p:sldId id="404" r:id="rId45"/>
    <p:sldId id="411" r:id="rId46"/>
  </p:sldIdLst>
  <p:sldSz cx="9144000" cy="5143500"/>
  <p:notesSz cx="6858000" cy="9144000"/>
  <p:custDataLst>
    <p:tags r:id="rId5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398" autoAdjust="0"/>
    <p:restoredTop sz="95531" autoAdjust="0"/>
  </p:normalViewPr>
  <p:slideViewPr>
    <p:cSldViewPr>
      <p:cViewPr varScale="1">
        <p:scale>
          <a:sx n="145" d="100"/>
          <a:sy n="145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10C047D-3552-4439-8B23-5A0445827E0E}" type="datetime">
              <a:rPr lang="zh-CN" altLang="en-US" sz="1200"/>
            </a:fld>
            <a:endParaRPr lang="zh-CN" altLang="en-US" sz="1200"/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5702177-4724-440E-BE80-A25995A7BE72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3AE748B-36E8-4B51-BC77-BBC788738B92}" type="datetime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64C49A8-6EDF-4270-A650-B3903627FC3D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1126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1269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35844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35845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41988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41989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350"/>
            <a:ext cx="9144000" cy="5156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350"/>
            <a:ext cx="9144000" cy="51323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10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7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25.xml"/><Relationship Id="rId2" Type="http://schemas.openxmlformats.org/officeDocument/2006/relationships/slide" Target="slide3.xml"/><Relationship Id="rId1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3635375" y="1820863"/>
            <a:ext cx="4176713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语文园地六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3"/>
          <p:cNvPicPr>
            <a:picLocks noChangeAspect="1"/>
          </p:cNvPicPr>
          <p:nvPr/>
        </p:nvPicPr>
        <p:blipFill>
          <a:blip r:embed="rId2"/>
          <a:srcRect l="1274" r="9322"/>
          <a:stretch>
            <a:fillRect/>
          </a:stretch>
        </p:blipFill>
        <p:spPr>
          <a:xfrm>
            <a:off x="238125" y="160338"/>
            <a:ext cx="349408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574675" y="987425"/>
            <a:ext cx="7993063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交流平台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中所说的场景描写起到了什么作用？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8435" name="矩形: 圆角 2"/>
          <p:cNvSpPr/>
          <p:nvPr/>
        </p:nvSpPr>
        <p:spPr>
          <a:xfrm>
            <a:off x="574675" y="2571750"/>
            <a:ext cx="7993063" cy="1417638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spc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拓展：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找出本单元课文中其他描写场面的句段，分析其作用。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1"/>
          <p:cNvSpPr txBox="1"/>
          <p:nvPr/>
        </p:nvSpPr>
        <p:spPr>
          <a:xfrm>
            <a:off x="574675" y="555625"/>
            <a:ext cx="79930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BA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BA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体会细节描写在表达情感上的作用。</a:t>
            </a:r>
            <a:endParaRPr lang="zh-CN" altLang="en-US" sz="3200" b="1">
              <a:solidFill>
                <a:srgbClr val="BA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TextBox 1"/>
          <p:cNvSpPr txBox="1"/>
          <p:nvPr/>
        </p:nvSpPr>
        <p:spPr>
          <a:xfrm>
            <a:off x="574675" y="1274763"/>
            <a:ext cx="7993063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细节描写是指抓住生活中细微而又具体的富有特色的细枝末节，加以生动细致的描绘，它具体渗透在对人物、景物或场面的描写之中。没有细节描写，就没有活生生、有血有肉、个性鲜明的人物形象。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574675" y="915988"/>
            <a:ext cx="7993063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交流平台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中所说的细节描写起到了什么作用？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0483" name="矩形: 圆角 2"/>
          <p:cNvSpPr/>
          <p:nvPr/>
        </p:nvSpPr>
        <p:spPr>
          <a:xfrm>
            <a:off x="574675" y="2500313"/>
            <a:ext cx="7993063" cy="141763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spc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拓展：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找出本单元课文中其他描写细节的句段，分析其作用。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1"/>
          <p:cNvSpPr txBox="1"/>
          <p:nvPr/>
        </p:nvSpPr>
        <p:spPr>
          <a:xfrm>
            <a:off x="574675" y="2571750"/>
            <a:ext cx="7993063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慈母情深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的结尾：就这样，我有了第一本长篇小说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6"/>
          <p:cNvSpPr/>
          <p:nvPr/>
        </p:nvSpPr>
        <p:spPr>
          <a:xfrm>
            <a:off x="576263" y="842963"/>
            <a:ext cx="601186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三、词句段运用。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TextBox 1"/>
          <p:cNvSpPr txBox="1"/>
          <p:nvPr/>
        </p:nvSpPr>
        <p:spPr>
          <a:xfrm>
            <a:off x="574675" y="1679575"/>
            <a:ext cx="79930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BA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BA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体会课文结尾的特点。</a:t>
            </a:r>
            <a:endParaRPr lang="zh-CN" altLang="en-US" sz="3200" b="1">
              <a:solidFill>
                <a:srgbClr val="BA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574675" y="1203325"/>
            <a:ext cx="7993063" cy="2562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这种自然收束式的结尾是对全文内容的总结，简洁凝练，不拖泥带水。更主要的是，它能给读者无限的想象空间，令读者在回味中感受到作者那复杂的情感。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1"/>
          <p:cNvSpPr txBox="1"/>
          <p:nvPr/>
        </p:nvSpPr>
        <p:spPr>
          <a:xfrm>
            <a:off x="574675" y="915988"/>
            <a:ext cx="7993063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桂花雨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的结尾：于是，我又想起了在故乡童年时代的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摇花乐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，还有那摇落的阵阵桂花雨。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2212975"/>
            <a:ext cx="3505200" cy="22304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573088" y="1290638"/>
            <a:ext cx="7993062" cy="2562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这样的结尾，在结构上与课文的开头相照应，使文章的结构更加严谨；在内容上，它进一步突出了桂花雨在作者心目中的地位，表达了作者对故乡的留恋和热爱。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Box 1"/>
          <p:cNvSpPr txBox="1"/>
          <p:nvPr/>
        </p:nvSpPr>
        <p:spPr>
          <a:xfrm>
            <a:off x="574675" y="987425"/>
            <a:ext cx="7993063" cy="3201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的结尾：我从心底里知道，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也好，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也好，这两个极端的断言有一个共同的出发点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那就是爱。在爱的鼓舞下，我努力地向前驶去。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573088" y="987425"/>
            <a:ext cx="7993062" cy="3201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结尾揭示了这两种看来截然相反的评价所蕴含的共同点：那就是爱。母亲的爱是慈祥的爱、鼓励的爱；父亲的爱是严厉的爱、深沉的爱。这样结尾总结了全文，使文章的主题鲜明突出。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Box 1"/>
          <p:cNvSpPr txBox="1"/>
          <p:nvPr/>
        </p:nvSpPr>
        <p:spPr>
          <a:xfrm>
            <a:off x="574675" y="1519238"/>
            <a:ext cx="7993063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成功的结尾，能使读者更深入、更透彻地理解文章内容，进一步领会文章的主旨。精彩的结尾，能唤起读者的思考与共鸣，增强文章的感染力。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TextBox 1"/>
          <p:cNvSpPr txBox="1"/>
          <p:nvPr/>
        </p:nvSpPr>
        <p:spPr>
          <a:xfrm>
            <a:off x="574675" y="627063"/>
            <a:ext cx="529272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BA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BA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延伸拓展。</a:t>
            </a:r>
            <a:endParaRPr lang="zh-CN" altLang="en-US" sz="3200" b="1">
              <a:solidFill>
                <a:srgbClr val="BA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5"/>
          <p:cNvGrpSpPr/>
          <p:nvPr/>
        </p:nvGrpSpPr>
        <p:grpSpPr>
          <a:xfrm>
            <a:off x="1403350" y="555625"/>
            <a:ext cx="2736850" cy="2520950"/>
            <a:chOff x="1403648" y="555526"/>
            <a:chExt cx="2736304" cy="2520280"/>
          </a:xfrm>
        </p:grpSpPr>
        <p:pic>
          <p:nvPicPr>
            <p:cNvPr id="9222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3648" y="555526"/>
              <a:ext cx="2520280" cy="252028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9223" name="文本框 4">
              <a:hlinkClick r:id="rId2" action="ppaction://hlinksldjump"/>
            </p:cNvPr>
            <p:cNvSpPr txBox="1"/>
            <p:nvPr/>
          </p:nvSpPr>
          <p:spPr>
            <a:xfrm>
              <a:off x="1835696" y="1523278"/>
              <a:ext cx="230425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19" name="组合 6"/>
          <p:cNvGrpSpPr/>
          <p:nvPr/>
        </p:nvGrpSpPr>
        <p:grpSpPr>
          <a:xfrm>
            <a:off x="4211638" y="1347788"/>
            <a:ext cx="2736850" cy="2519362"/>
            <a:chOff x="1403648" y="555526"/>
            <a:chExt cx="2736304" cy="2520280"/>
          </a:xfrm>
        </p:grpSpPr>
        <p:pic>
          <p:nvPicPr>
            <p:cNvPr id="9220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3648" y="555526"/>
              <a:ext cx="2520280" cy="252028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9221" name="文本框 8">
              <a:hlinkClick r:id="rId3" action="ppaction://hlinksldjump"/>
            </p:cNvPr>
            <p:cNvSpPr txBox="1"/>
            <p:nvPr/>
          </p:nvSpPr>
          <p:spPr>
            <a:xfrm>
              <a:off x="1835696" y="1523278"/>
              <a:ext cx="230425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Box 1"/>
          <p:cNvSpPr txBox="1"/>
          <p:nvPr/>
        </p:nvSpPr>
        <p:spPr>
          <a:xfrm>
            <a:off x="574675" y="650875"/>
            <a:ext cx="7993063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常见的结尾方法有：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）自然结束法。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在把内容表达完了之后，自然而然地收束全文，而不去设计意蕴深刻的哲理语句，这样的结尾称为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自然结束法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。它完全避免了画蛇添足、无病呻吟的毛病，显得单纯明快、朴素无华。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1"/>
          <p:cNvSpPr txBox="1"/>
          <p:nvPr/>
        </p:nvSpPr>
        <p:spPr>
          <a:xfrm>
            <a:off x="574675" y="915988"/>
            <a:ext cx="7993063" cy="3201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）画龙点睛法。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这种结尾方式，就是在文章结束时，以全文的内容为依托，运用简洁的语言，把主题思想明确地表达出来，或者在全文即将结尾时，把写作意旨交代清楚，所以这种结尾方法又称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卒章显志法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Box 1"/>
          <p:cNvSpPr txBox="1"/>
          <p:nvPr/>
        </p:nvSpPr>
        <p:spPr>
          <a:xfrm>
            <a:off x="574675" y="411163"/>
            <a:ext cx="7993063" cy="420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0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）抒情议论法。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用抒情议论的方式收束文章，能够表达作者心中的情绪，激起读者情感的波澜，引起读者的共鸣，有着强烈的艺术感染力。抒情议论式结尾的形式是多种多样的，所以采取这种方式结尾比较自由，好的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抒情议论式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结尾必然产生真情，给读者以真实感、充足感。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Box 1"/>
          <p:cNvSpPr txBox="1"/>
          <p:nvPr/>
        </p:nvSpPr>
        <p:spPr>
          <a:xfrm>
            <a:off x="574675" y="700088"/>
            <a:ext cx="7993063" cy="3201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）首尾呼应法。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结尾与开头相呼应，写出既呼应开头又不简单重复的语句，这种结尾方式是各类文章极常见的收束方法。这种收束方法能唤起读者心理上的美感，产生一种首尾呼应、浑然一体的感觉。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TextBox 1"/>
          <p:cNvSpPr txBox="1"/>
          <p:nvPr/>
        </p:nvSpPr>
        <p:spPr>
          <a:xfrm>
            <a:off x="574675" y="3946525"/>
            <a:ext cx="79930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）梦境结尾法、呼唤号召法</a:t>
            </a:r>
            <a:r>
              <a:rPr lang="en-US" altLang="zh-CN" sz="3200" b="1">
                <a:solidFill>
                  <a:srgbClr val="BA2A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solidFill>
                <a:srgbClr val="BA2A3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6"/>
          <p:cNvSpPr/>
          <p:nvPr/>
        </p:nvSpPr>
        <p:spPr>
          <a:xfrm>
            <a:off x="576263" y="627063"/>
            <a:ext cx="601186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四、布置作业。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1" name="TextBox 1"/>
          <p:cNvSpPr txBox="1">
            <a:spLocks noChangeArrowheads="1"/>
          </p:cNvSpPr>
          <p:nvPr/>
        </p:nvSpPr>
        <p:spPr bwMode="auto">
          <a:xfrm>
            <a:off x="574675" y="1312863"/>
            <a:ext cx="7993063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latin typeface="宋体" panose="02010600030101010101" pitchFamily="2" charset="-122"/>
              </a:rPr>
              <a:t>找出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父爱之舟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中描写父亲背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上学的场景，品析它的好处。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latin typeface="宋体" panose="02010600030101010101" pitchFamily="2" charset="-122"/>
              </a:rPr>
              <a:t>找出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慈母情深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中描写母亲劳动动作的细节，品析它的好处。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latin typeface="宋体" panose="02010600030101010101" pitchFamily="2" charset="-122"/>
              </a:rPr>
              <a:t>给习作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我想对您说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设计两种结尾。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2"/>
          <p:cNvSpPr/>
          <p:nvPr/>
        </p:nvSpPr>
        <p:spPr>
          <a:xfrm>
            <a:off x="576263" y="1265238"/>
            <a:ext cx="52911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一、回顾导入。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TextBox 1"/>
          <p:cNvSpPr txBox="1">
            <a:spLocks noChangeArrowheads="1"/>
          </p:cNvSpPr>
          <p:nvPr/>
        </p:nvSpPr>
        <p:spPr bwMode="auto">
          <a:xfrm>
            <a:off x="574675" y="1938338"/>
            <a:ext cx="7993063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你还记得有哪些好的方法能帮助我们体会作者的思想感情吗？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33796" name="组合 5"/>
          <p:cNvGrpSpPr/>
          <p:nvPr/>
        </p:nvGrpSpPr>
        <p:grpSpPr>
          <a:xfrm>
            <a:off x="684213" y="3370263"/>
            <a:ext cx="7704137" cy="714375"/>
            <a:chOff x="683568" y="3291830"/>
            <a:chExt cx="7704856" cy="713669"/>
          </a:xfrm>
        </p:grpSpPr>
        <p:sp>
          <p:nvSpPr>
            <p:cNvPr id="33799" name="矩形: 圆角 6"/>
            <p:cNvSpPr/>
            <p:nvPr/>
          </p:nvSpPr>
          <p:spPr>
            <a:xfrm>
              <a:off x="683568" y="3291830"/>
              <a:ext cx="7704856" cy="713669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BA2934"/>
                </a:solidFill>
              </a:endParaRPr>
            </a:p>
          </p:txBody>
        </p:sp>
        <p:sp>
          <p:nvSpPr>
            <p:cNvPr id="33800" name="TextBox 1"/>
            <p:cNvSpPr txBox="1"/>
            <p:nvPr/>
          </p:nvSpPr>
          <p:spPr>
            <a:xfrm>
              <a:off x="683568" y="3312455"/>
              <a:ext cx="7704856" cy="6416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场景描写、细节描写</a:t>
              </a:r>
              <a:r>
                <a:rPr lang="en-US" altLang="zh-CN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3200" b="1">
                <a:solidFill>
                  <a:srgbClr val="BA293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797" name="图片 7"/>
          <p:cNvPicPr>
            <a:picLocks noChangeAspect="1"/>
          </p:cNvPicPr>
          <p:nvPr/>
        </p:nvPicPr>
        <p:blipFill>
          <a:blip r:embed="rId1"/>
          <a:srcRect t="23334"/>
          <a:stretch>
            <a:fillRect/>
          </a:stretch>
        </p:blipFill>
        <p:spPr>
          <a:xfrm>
            <a:off x="2916238" y="-20637"/>
            <a:ext cx="3240087" cy="1655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8" name="文本框 8"/>
          <p:cNvSpPr txBox="1"/>
          <p:nvPr/>
        </p:nvSpPr>
        <p:spPr>
          <a:xfrm>
            <a:off x="3595688" y="255588"/>
            <a:ext cx="230346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26"/>
          <p:cNvSpPr/>
          <p:nvPr/>
        </p:nvSpPr>
        <p:spPr>
          <a:xfrm>
            <a:off x="576263" y="2089150"/>
            <a:ext cx="7991475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空间非常低矮，低矮得使人感到压抑。不足二百平米的厂房，四壁潮湿颓败。七八十台破缝纫机一行行排列着，七八十个都不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576263" y="736600"/>
            <a:ext cx="7991475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二、读语段，想象画面，说说场景描写在文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中所起的作用。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26"/>
          <p:cNvSpPr/>
          <p:nvPr/>
        </p:nvSpPr>
        <p:spPr>
          <a:xfrm>
            <a:off x="576263" y="1058863"/>
            <a:ext cx="7991475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算年轻的女人忙碌在自己的缝纫机旁。因为光线阴暗，每个女人的头上方都吊着一只灯泡。正是酷暑炎夏，窗不能开，七八十个女人的身体和七八十只灯泡所散发的热量，使我感到犹如身在蒸笼。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573088" y="1290638"/>
            <a:ext cx="7993062" cy="2562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作者不惜笔墨，浓墨重彩地写母亲的工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作环境，突出了母亲的工作环境极其简陋，相当恶劣。着力渲染这一环境，烘托出母亲挣钱的不容易，为突出母亲的形象做了铺垫。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26"/>
          <p:cNvSpPr/>
          <p:nvPr/>
        </p:nvSpPr>
        <p:spPr>
          <a:xfrm>
            <a:off x="576263" y="771525"/>
            <a:ext cx="7991475" cy="3843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我看各样彩排着的戏人边走边唱，看踩高跷走路，看虾兵、蚌精、牛头、马面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人山人海，卖小吃的挤得密密层层，各式各样的糖果点心、鸡鸭鱼肉都有。我和父亲都饿了，我多馋啊！但不敢，也不忍心叫父亲买。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6"/>
          <p:cNvSpPr/>
          <p:nvPr/>
        </p:nvSpPr>
        <p:spPr>
          <a:xfrm>
            <a:off x="709613" y="1131888"/>
            <a:ext cx="601186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一、回顾课文，导入新课。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709613" y="1776413"/>
            <a:ext cx="77041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本单元我们学习的三篇课文是什么？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0244" name="组合 8"/>
          <p:cNvGrpSpPr/>
          <p:nvPr/>
        </p:nvGrpSpPr>
        <p:grpSpPr>
          <a:xfrm>
            <a:off x="719138" y="2671763"/>
            <a:ext cx="7704137" cy="1333500"/>
            <a:chOff x="683568" y="3291830"/>
            <a:chExt cx="7704856" cy="1333579"/>
          </a:xfrm>
        </p:grpSpPr>
        <p:sp>
          <p:nvSpPr>
            <p:cNvPr id="10247" name="矩形: 圆角 9"/>
            <p:cNvSpPr/>
            <p:nvPr/>
          </p:nvSpPr>
          <p:spPr>
            <a:xfrm>
              <a:off x="683568" y="3291830"/>
              <a:ext cx="7704856" cy="1333579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BA2934"/>
                </a:solidFill>
              </a:endParaRPr>
            </a:p>
          </p:txBody>
        </p:sp>
        <p:sp>
          <p:nvSpPr>
            <p:cNvPr id="10248" name="TextBox 1"/>
            <p:cNvSpPr txBox="1"/>
            <p:nvPr/>
          </p:nvSpPr>
          <p:spPr>
            <a:xfrm>
              <a:off x="683568" y="3312455"/>
              <a:ext cx="7704856" cy="131295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《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慈母情深</a:t>
              </a:r>
              <a:r>
                <a:rPr lang="en-US" altLang="zh-CN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父爱之舟</a:t>
              </a:r>
              <a:r>
                <a:rPr lang="en-US" altLang="zh-CN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lang="en-US" altLang="zh-CN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精彩极了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糟糕透了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en-US" altLang="zh-CN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>
                <a:solidFill>
                  <a:srgbClr val="BA293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5" name="图片 1"/>
          <p:cNvPicPr>
            <a:picLocks noChangeAspect="1"/>
          </p:cNvPicPr>
          <p:nvPr/>
        </p:nvPicPr>
        <p:blipFill>
          <a:blip r:embed="rId1"/>
          <a:srcRect t="23334"/>
          <a:stretch>
            <a:fillRect/>
          </a:stretch>
        </p:blipFill>
        <p:spPr>
          <a:xfrm>
            <a:off x="2916238" y="-20637"/>
            <a:ext cx="3240087" cy="1655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6" name="文本框 2"/>
          <p:cNvSpPr txBox="1"/>
          <p:nvPr/>
        </p:nvSpPr>
        <p:spPr>
          <a:xfrm>
            <a:off x="3654425" y="239713"/>
            <a:ext cx="2303463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573088" y="484188"/>
            <a:ext cx="7993062" cy="414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这样的场景描写至少起到两个作用：一是童年的小事进入了作者的梦乡，说明了这样的事情，在作者的脑海里留下了深刻的印象，表现了作者对童年的留恋；二是这一场景突出了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家境的贫寒，在如此贫寒的境况下，父亲还想办法满足孩子，可见父爱是何等的深沉、真挚和浓厚。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26"/>
          <p:cNvSpPr/>
          <p:nvPr/>
        </p:nvSpPr>
        <p:spPr>
          <a:xfrm>
            <a:off x="576263" y="2284413"/>
            <a:ext cx="799147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那一天我第一次发现，母亲原来是那么瘦小！那一天我第一次觉得自己长大了，应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该是一个大人了。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2"/>
          <p:cNvSpPr/>
          <p:nvPr/>
        </p:nvSpPr>
        <p:spPr>
          <a:xfrm>
            <a:off x="576263" y="931863"/>
            <a:ext cx="7991475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三、读下面的句子，想象在你的成长中有没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有类似的</a:t>
            </a: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第一次</a:t>
            </a: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，试着写一写。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26"/>
          <p:cNvSpPr/>
          <p:nvPr/>
        </p:nvSpPr>
        <p:spPr>
          <a:xfrm>
            <a:off x="576263" y="915988"/>
            <a:ext cx="799147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这是我第一次真正心酸的哭，与在家里撒娇的哭、发脾气的哭、打架的哭都大不一样，是人生道路中品尝到的新滋味了。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TextBox 1"/>
          <p:cNvSpPr txBox="1">
            <a:spLocks noChangeArrowheads="1"/>
          </p:cNvSpPr>
          <p:nvPr/>
        </p:nvSpPr>
        <p:spPr bwMode="auto">
          <a:xfrm>
            <a:off x="576263" y="2873375"/>
            <a:ext cx="7993062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想一想这样的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第一次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是在什么情况下出现的，表现了作者什么样的心情？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4" name="组合 1"/>
          <p:cNvGrpSpPr/>
          <p:nvPr/>
        </p:nvGrpSpPr>
        <p:grpSpPr>
          <a:xfrm>
            <a:off x="719138" y="771525"/>
            <a:ext cx="7704137" cy="2016125"/>
            <a:chOff x="683568" y="3291828"/>
            <a:chExt cx="7704856" cy="2017262"/>
          </a:xfrm>
        </p:grpSpPr>
        <p:sp>
          <p:nvSpPr>
            <p:cNvPr id="44036" name="矩形: 圆角 2"/>
            <p:cNvSpPr/>
            <p:nvPr/>
          </p:nvSpPr>
          <p:spPr>
            <a:xfrm>
              <a:off x="683568" y="3291828"/>
              <a:ext cx="7704856" cy="2017262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BA2934"/>
                </a:solidFill>
              </a:endParaRPr>
            </a:p>
          </p:txBody>
        </p:sp>
        <p:sp>
          <p:nvSpPr>
            <p:cNvPr id="44037" name="TextBox 1"/>
            <p:cNvSpPr txBox="1"/>
            <p:nvPr/>
          </p:nvSpPr>
          <p:spPr>
            <a:xfrm>
              <a:off x="683568" y="3312455"/>
              <a:ext cx="7704856" cy="19233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这两个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第一次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都说明了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懂得体谅亲人的不易，内心感到愧疚，知道了应该感恩父母、回报父母。</a:t>
              </a:r>
              <a:endParaRPr lang="zh-CN" altLang="en-US" sz="3200" b="1">
                <a:solidFill>
                  <a:srgbClr val="BA293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035" name="TextBox 1"/>
          <p:cNvSpPr txBox="1">
            <a:spLocks noChangeArrowheads="1"/>
          </p:cNvSpPr>
          <p:nvPr/>
        </p:nvSpPr>
        <p:spPr bwMode="auto">
          <a:xfrm>
            <a:off x="576263" y="2801938"/>
            <a:ext cx="7993062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在你的成长中有没有类似的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第一次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？思考一下，和同学们交流，并把你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第一次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的经历写下来。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576263" y="1203325"/>
            <a:ext cx="5291137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四、日积月累。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TextBox 1"/>
          <p:cNvSpPr txBox="1">
            <a:spLocks noChangeArrowheads="1"/>
          </p:cNvSpPr>
          <p:nvPr/>
        </p:nvSpPr>
        <p:spPr bwMode="auto">
          <a:xfrm>
            <a:off x="574675" y="2009775"/>
            <a:ext cx="7993063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在反复诵读的基础上，背诵这几句名言，然后谈谈对句子的理解。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3"/>
          <p:cNvSpPr>
            <a:spLocks noChangeArrowheads="1"/>
          </p:cNvSpPr>
          <p:nvPr/>
        </p:nvSpPr>
        <p:spPr bwMode="auto">
          <a:xfrm>
            <a:off x="593725" y="1978025"/>
            <a:ext cx="8164513" cy="2652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这句话的意思是：有道德修养的人，他们以静思反省来修养身心，以俭朴节约来培养自己高尚的品德。不淡泊名利就无法明确志向，不安定清静就无法实现远大的目标。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矩形 4"/>
          <p:cNvSpPr/>
          <p:nvPr/>
        </p:nvSpPr>
        <p:spPr bwMode="auto">
          <a:xfrm>
            <a:off x="368300" y="700088"/>
            <a:ext cx="8407400" cy="12827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◎夫君子之行，静以修身，俭以养德。非澹泊无以明志，非宁静无以致远。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诸葛亮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1"/>
          <p:cNvSpPr/>
          <p:nvPr/>
        </p:nvSpPr>
        <p:spPr bwMode="auto">
          <a:xfrm>
            <a:off x="368300" y="1281113"/>
            <a:ext cx="8434388" cy="6429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◎居安思危，戒奢以俭。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魏征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7" name="矩形 2"/>
          <p:cNvSpPr>
            <a:spLocks noChangeArrowheads="1"/>
          </p:cNvSpPr>
          <p:nvPr/>
        </p:nvSpPr>
        <p:spPr bwMode="auto">
          <a:xfrm>
            <a:off x="1138238" y="2139950"/>
            <a:ext cx="6867525" cy="201295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这句话的意思是：处在安定的环境中要想到可能出现的危险，戒除奢侈，倡导节俭。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1"/>
          <p:cNvSpPr/>
          <p:nvPr/>
        </p:nvSpPr>
        <p:spPr bwMode="auto">
          <a:xfrm>
            <a:off x="17463" y="1276350"/>
            <a:ext cx="8434387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◎由俭入奢易，由奢入俭难。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司马光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1" name="矩形 2"/>
          <p:cNvSpPr>
            <a:spLocks noChangeArrowheads="1"/>
          </p:cNvSpPr>
          <p:nvPr/>
        </p:nvSpPr>
        <p:spPr bwMode="auto">
          <a:xfrm>
            <a:off x="1584325" y="2211388"/>
            <a:ext cx="6002338" cy="201295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这句话的意思是：从节俭变得奢侈是容易的，从奢侈转到节俭却很困难。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1"/>
          <p:cNvSpPr/>
          <p:nvPr/>
        </p:nvSpPr>
        <p:spPr bwMode="auto">
          <a:xfrm>
            <a:off x="395288" y="700088"/>
            <a:ext cx="8407400" cy="12827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◎一粥一饭，当思来处不易；半丝半缕，恒念物力维艰。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朱用纯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矩形 2"/>
          <p:cNvSpPr>
            <a:spLocks noChangeArrowheads="1"/>
          </p:cNvSpPr>
          <p:nvPr/>
        </p:nvSpPr>
        <p:spPr bwMode="auto">
          <a:xfrm>
            <a:off x="642938" y="1982788"/>
            <a:ext cx="7912100" cy="2652712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这句话的意思是：一粥一饭，都应当想到得来是不容易的；每半根丝、每半缕线，应常想到这些东西生产出来是很艰难的。意指衣食来之不易，不能浪费。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8" name="组合 4"/>
          <p:cNvGrpSpPr/>
          <p:nvPr/>
        </p:nvGrpSpPr>
        <p:grpSpPr>
          <a:xfrm>
            <a:off x="900113" y="1203325"/>
            <a:ext cx="7493000" cy="2563813"/>
            <a:chOff x="953925" y="1059582"/>
            <a:chExt cx="7495396" cy="2562224"/>
          </a:xfrm>
        </p:grpSpPr>
        <p:sp>
          <p:nvSpPr>
            <p:cNvPr id="50179" name="TextBox 1"/>
            <p:cNvSpPr txBox="1"/>
            <p:nvPr/>
          </p:nvSpPr>
          <p:spPr>
            <a:xfrm>
              <a:off x="2832697" y="1059582"/>
              <a:ext cx="5616624" cy="256222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请同学们展示搜集到的其他相关的名言，交流、评论。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选择其中的一句作为座右铭，摘抄到自己的笔记本上。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0180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53925" y="1062828"/>
              <a:ext cx="1885314" cy="255897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684213" y="627063"/>
            <a:ext cx="77041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它们在内容上有哪些共同特点？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2291" name="组合 5"/>
          <p:cNvGrpSpPr/>
          <p:nvPr/>
        </p:nvGrpSpPr>
        <p:grpSpPr>
          <a:xfrm>
            <a:off x="684213" y="1419225"/>
            <a:ext cx="7704137" cy="714375"/>
            <a:chOff x="683568" y="3291830"/>
            <a:chExt cx="7704856" cy="713669"/>
          </a:xfrm>
        </p:grpSpPr>
        <p:sp>
          <p:nvSpPr>
            <p:cNvPr id="12296" name="矩形: 圆角 4"/>
            <p:cNvSpPr/>
            <p:nvPr/>
          </p:nvSpPr>
          <p:spPr>
            <a:xfrm>
              <a:off x="683568" y="3291830"/>
              <a:ext cx="7704856" cy="713669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BA2934"/>
                </a:solidFill>
              </a:endParaRPr>
            </a:p>
          </p:txBody>
        </p:sp>
        <p:sp>
          <p:nvSpPr>
            <p:cNvPr id="12297" name="TextBox 1"/>
            <p:cNvSpPr txBox="1"/>
            <p:nvPr/>
          </p:nvSpPr>
          <p:spPr>
            <a:xfrm>
              <a:off x="683568" y="3312455"/>
              <a:ext cx="7704856" cy="6416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它们写的都是父母之爱。</a:t>
              </a:r>
              <a:endParaRPr lang="zh-CN" altLang="en-US" sz="3200" b="1">
                <a:solidFill>
                  <a:srgbClr val="BA293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92" name="TextBox 1"/>
          <p:cNvSpPr txBox="1">
            <a:spLocks noChangeArrowheads="1"/>
          </p:cNvSpPr>
          <p:nvPr/>
        </p:nvSpPr>
        <p:spPr bwMode="auto">
          <a:xfrm>
            <a:off x="684213" y="2284413"/>
            <a:ext cx="77041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它们是如何表达自己的情感的呢？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2293" name="组合 7"/>
          <p:cNvGrpSpPr/>
          <p:nvPr/>
        </p:nvGrpSpPr>
        <p:grpSpPr>
          <a:xfrm>
            <a:off x="684213" y="3141663"/>
            <a:ext cx="7704137" cy="1301750"/>
            <a:chOff x="683568" y="3291829"/>
            <a:chExt cx="7704856" cy="1302419"/>
          </a:xfrm>
        </p:grpSpPr>
        <p:sp>
          <p:nvSpPr>
            <p:cNvPr id="12294" name="矩形: 圆角 8"/>
            <p:cNvSpPr/>
            <p:nvPr/>
          </p:nvSpPr>
          <p:spPr>
            <a:xfrm>
              <a:off x="683568" y="3291829"/>
              <a:ext cx="7704856" cy="1302419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BA2934"/>
                </a:solidFill>
              </a:endParaRPr>
            </a:p>
          </p:txBody>
        </p:sp>
        <p:sp>
          <p:nvSpPr>
            <p:cNvPr id="12295" name="TextBox 1"/>
            <p:cNvSpPr txBox="1"/>
            <p:nvPr/>
          </p:nvSpPr>
          <p:spPr>
            <a:xfrm>
              <a:off x="683568" y="3312455"/>
              <a:ext cx="7704856" cy="128179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solidFill>
                    <a:srgbClr val="BA293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它们都运用了场景描写和细节描写来表达感情的方法。</a:t>
              </a:r>
              <a:endParaRPr lang="zh-CN" altLang="en-US" sz="3200" b="1">
                <a:solidFill>
                  <a:srgbClr val="BA293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1"/>
          <p:cNvSpPr/>
          <p:nvPr/>
        </p:nvSpPr>
        <p:spPr>
          <a:xfrm>
            <a:off x="576263" y="484188"/>
            <a:ext cx="52911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五、课堂小结。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3" name="TextBox 1"/>
          <p:cNvSpPr txBox="1">
            <a:spLocks noChangeArrowheads="1"/>
          </p:cNvSpPr>
          <p:nvPr/>
        </p:nvSpPr>
        <p:spPr bwMode="auto">
          <a:xfrm>
            <a:off x="576263" y="935038"/>
            <a:ext cx="7993062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本节课我们学习了四个方面的内容：一是体会课文结尾的特点；二是读语段，体会场景描写和细节描写在文中所起的作用；三是读给出的例句，想想在你的成长中有没有类似的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第一次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，试着写一写；四是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日积月累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6"/>
          <p:cNvSpPr/>
          <p:nvPr/>
        </p:nvSpPr>
        <p:spPr>
          <a:xfrm>
            <a:off x="665163" y="987425"/>
            <a:ext cx="60118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六、课后作业。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7" name="TextBox 1"/>
          <p:cNvSpPr txBox="1">
            <a:spLocks noChangeArrowheads="1"/>
          </p:cNvSpPr>
          <p:nvPr/>
        </p:nvSpPr>
        <p:spPr bwMode="auto">
          <a:xfrm>
            <a:off x="665163" y="1779588"/>
            <a:ext cx="7813675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lvl="0" indent="-514350" eaLnBrk="1" hangingPunct="0">
              <a:lnSpc>
                <a:spcPct val="13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latin typeface="宋体" panose="02010600030101010101" pitchFamily="2" charset="-122"/>
              </a:rPr>
              <a:t>把与你相关的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第一次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的经历整理一下，写到周记本上。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13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latin typeface="宋体" panose="02010600030101010101" pitchFamily="2" charset="-122"/>
              </a:rPr>
              <a:t>默写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日积月累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中的名言。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574675" y="1779588"/>
            <a:ext cx="7993063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阅读本单元的课文，我们会感受到父母子女之间浓得化不开的感情。怎样才能更好地体会作者表达的感情呢？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3315" name="矩形 6"/>
          <p:cNvSpPr/>
          <p:nvPr/>
        </p:nvSpPr>
        <p:spPr>
          <a:xfrm>
            <a:off x="576263" y="906463"/>
            <a:ext cx="601186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007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二、交流平台。</a:t>
            </a:r>
            <a:endParaRPr lang="en-US" altLang="zh-CN" sz="3200" b="1">
              <a:solidFill>
                <a:srgbClr val="007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574675" y="700088"/>
            <a:ext cx="7993063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作者的感情有时会</a:t>
            </a:r>
            <a:r>
              <a:rPr lang="zh-CN" altLang="en-US" sz="3200" b="1" spc="0">
                <a:latin typeface="宋体" panose="02010600030101010101" pitchFamily="2" charset="-122"/>
              </a:rPr>
              <a:t>融入他</a:t>
            </a:r>
            <a:r>
              <a:rPr lang="zh-CN" altLang="en-US" sz="3200" b="1" spc="0">
                <a:latin typeface="宋体" panose="02010600030101010101" pitchFamily="2" charset="-122"/>
              </a:rPr>
              <a:t>描写的场景中，如，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父爱之舟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中描写了</a:t>
            </a:r>
            <a:r>
              <a:rPr lang="zh-CN" altLang="en-US" sz="3200" b="1" spc="0">
                <a:latin typeface="宋体" panose="02010600030101010101" pitchFamily="2" charset="-122"/>
              </a:rPr>
              <a:t>“</a:t>
            </a:r>
            <a:r>
              <a:rPr lang="zh-CN" altLang="en-US" sz="3200" b="1" spc="0">
                <a:latin typeface="宋体" panose="02010600030101010101" pitchFamily="2" charset="-122"/>
              </a:rPr>
              <a:t>我</a:t>
            </a:r>
            <a:r>
              <a:rPr lang="zh-CN" altLang="en-US" sz="3200" b="1" spc="0">
                <a:latin typeface="宋体" panose="02010600030101010101" pitchFamily="2" charset="-122"/>
              </a:rPr>
              <a:t>”</a:t>
            </a:r>
            <a:r>
              <a:rPr lang="zh-CN" altLang="en-US" sz="3200" b="1" spc="0">
                <a:latin typeface="宋体" panose="02010600030101010101" pitchFamily="2" charset="-122"/>
              </a:rPr>
              <a:t>与父亲逛庙会的场景，流露出父子之间的温情。有时，浓厚的感情藏在字里行间，需要用心品味。如，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慈母情深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有一个细节：</a:t>
            </a:r>
            <a:r>
              <a:rPr lang="en-US" altLang="zh-CN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母亲掏衣兜，掏出一卷揉得皱皱的毛票，用龟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574675" y="954088"/>
            <a:ext cx="7993063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裂的手指数着。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从中可以感受到母亲工作的辛苦、挣钱的不易，还可以联系上下文体会到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的羞愧和自责。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阅读时，品味印象深刻的场景、细节，可以帮助我们更好地体会作者的思想感情。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574675" y="484188"/>
            <a:ext cx="799306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如何才能更好地体会文章中表达的感情？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387" name="TextBox 1"/>
          <p:cNvSpPr txBox="1"/>
          <p:nvPr/>
        </p:nvSpPr>
        <p:spPr>
          <a:xfrm>
            <a:off x="574675" y="1206500"/>
            <a:ext cx="79930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BA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BA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体会场景描写在表达情感上的作用。</a:t>
            </a:r>
            <a:endParaRPr lang="zh-CN" altLang="en-US" sz="3200" b="1">
              <a:solidFill>
                <a:srgbClr val="BA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8" name="TextBox 1"/>
          <p:cNvSpPr txBox="1"/>
          <p:nvPr/>
        </p:nvSpPr>
        <p:spPr>
          <a:xfrm>
            <a:off x="574675" y="1924050"/>
            <a:ext cx="7993063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场景描写，就是对一个特定的时间与地点内许多人物活动的总体情况的描写。它往往是叙述、描写、抒情等表达方法的综合运用，是自然景色、社会环境、人物活动等描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1"/>
          <p:cNvSpPr txBox="1"/>
          <p:nvPr/>
        </p:nvSpPr>
        <p:spPr>
          <a:xfrm>
            <a:off x="611188" y="468313"/>
            <a:ext cx="7993062" cy="4206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写对象的集中表现。常见的有劳动场面、战斗场面、运动场面以及各种会议场面等。场景描写要表现出一种特定的气氛，单一的表达方式和写作手法是不够的，要综合运用记叙、描写、抒情、议论等表达方式，以及映衬、象征等多种手法，这样才能使场面变成一幅生动而充满感染力的图画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3370</Words>
  <Application>WPS 演示</Application>
  <PresentationFormat>全屏显示(16:9)</PresentationFormat>
  <Paragraphs>160</Paragraphs>
  <Slides>42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633</cp:revision>
  <dcterms:created xsi:type="dcterms:W3CDTF">2016-10-29T08:56:00Z</dcterms:created>
  <dcterms:modified xsi:type="dcterms:W3CDTF">2023-09-25T17:20:18Z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0C92FAF399D8430DA982B18589AD3627_12</vt:lpwstr>
  </property>
</Properties>
</file>