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22"/>
  </p:notesMasterIdLst>
  <p:handoutMasterIdLst>
    <p:handoutMasterId r:id="rId23"/>
  </p:handoutMasterIdLst>
  <p:sldIdLst>
    <p:sldId id="1189" r:id="rId4"/>
    <p:sldId id="1090" r:id="rId5"/>
    <p:sldId id="1094" r:id="rId6"/>
    <p:sldId id="1095" r:id="rId7"/>
    <p:sldId id="1168" r:id="rId8"/>
    <p:sldId id="1221" r:id="rId9"/>
    <p:sldId id="1220" r:id="rId10"/>
    <p:sldId id="1102" r:id="rId11"/>
    <p:sldId id="1145" r:id="rId12"/>
    <p:sldId id="1110" r:id="rId13"/>
    <p:sldId id="1222" r:id="rId14"/>
    <p:sldId id="1148" r:id="rId15"/>
    <p:sldId id="1149" r:id="rId16"/>
    <p:sldId id="1216" r:id="rId17"/>
    <p:sldId id="1217" r:id="rId18"/>
    <p:sldId id="1155" r:id="rId19"/>
    <p:sldId id="1223" r:id="rId20"/>
    <p:sldId id="1233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微软雅黑" panose="020B0503020204020204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3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71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7" name="TextBox 6"/>
          <p:cNvSpPr txBox="1"/>
          <p:nvPr userDrawn="1"/>
        </p:nvSpPr>
        <p:spPr>
          <a:xfrm>
            <a:off x="282705" y="5147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蝙蝠和雷达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035" y="266065"/>
            <a:ext cx="3334385" cy="28581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3202755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蝙蝠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雷达</a:t>
            </a:r>
            <a:endParaRPr 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683635" y="4269369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第一课时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3555" y="1912620"/>
            <a:ext cx="77343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36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“蝙蝠夜里飞行，靠的不是眼睛，而是用嘴和耳朵配合起来探路的。”</a:t>
            </a:r>
            <a:endParaRPr sz="36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815" y="695960"/>
            <a:ext cx="5175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3.小结：三次试验证明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11250" y="2159000"/>
            <a:ext cx="7316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交流：蝙蝠夜间飞行的秘密是什么？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619760"/>
            <a:ext cx="6250305" cy="3903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9240" y="506095"/>
            <a:ext cx="85407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科学家揭开了蝙蝠夜间飞行的秘密后，就模仿它来发明了雷达。那么雷达是怎样探路的呢？请用同样的方法自读第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自然段，同时也帮老师设计一个雷达探路示意图的板书。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735" y="1851025"/>
            <a:ext cx="521017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670" y="486410"/>
            <a:ext cx="218122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总结拓展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245" y="1050290"/>
            <a:ext cx="88677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400">
                <a:latin typeface="楷体" panose="02010609060101010101" pitchFamily="49" charset="-122"/>
                <a:ea typeface="楷体" panose="02010609060101010101" pitchFamily="49" charset="-122"/>
              </a:rPr>
              <a:t>同学们，蝙蝠和雷达之间有什么联系呀？</a:t>
            </a:r>
            <a:endParaRPr 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像这种人们通过研究生物的结构、功能来创造发明东西，为人类造福，这门学科叫仿生学。</a:t>
            </a:r>
            <a:endParaRPr 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人类仿生发明的东西很多很多，你能再举些例子来吗？</a:t>
            </a:r>
            <a:endParaRPr 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400">
                <a:latin typeface="楷体" panose="02010609060101010101" pitchFamily="49" charset="-122"/>
                <a:ea typeface="楷体" panose="02010609060101010101" pitchFamily="49" charset="-122"/>
              </a:rPr>
              <a:t>当然，大自然中还有许多生物的秘密还未发现，许多地方值得人类利用它来创造发明，为子孙后代造福，这个重任我希望大家能挑起它，有信心吗？</a:t>
            </a:r>
            <a:endParaRPr 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910" y="387985"/>
            <a:ext cx="200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作业巩固</a:t>
            </a:r>
            <a:endParaRPr lang="zh-CN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90" y="1151890"/>
            <a:ext cx="86175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表演题：想象假如有一天，蝙蝠在夜间飞行时偶儿碰到了夜行的飞机，它非常惊讶，就和飞机说起话来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同学们，它们会怎么说呀？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890" y="2531110"/>
            <a:ext cx="8617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1.同桌练习，配以动作。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2.请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同学</a:t>
            </a:r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上台表演。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590" y="664210"/>
            <a:ext cx="83381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</a:rPr>
              <a:t>一、比一比，组词语。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ea typeface="宋体" panose="02010600030101010101" pitchFamily="2" charset="-122"/>
              </a:rPr>
              <a:t>郎（        ）    饿（        ）    蝇（        ）   揭（       ）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/>
            <a:endParaRPr lang="zh-CN" sz="2400" b="0" dirty="0"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ea typeface="宋体" panose="02010600030101010101" pitchFamily="2" charset="-122"/>
              </a:rPr>
              <a:t>朗（        ）    蛾（        ）    绳（        ）   渴（       ）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ea typeface="宋体" panose="02010600030101010101" pitchFamily="2" charset="-122"/>
              </a:rPr>
              <a:t> 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865" y="2157095"/>
            <a:ext cx="85509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</a:rPr>
              <a:t>二、选择关联词语填空。。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/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不仅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……还……  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不是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而是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 </a:t>
            </a:r>
            <a:r>
              <a:rPr sz="24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即使</a:t>
            </a:r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……也……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1024890" y="1011555"/>
            <a:ext cx="1154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货郎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4890" y="175450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晴朗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1465" y="101155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饥饿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3210" y="175450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飞蛾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2965" y="101155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苍蝇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4710" y="175450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绳子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9865" y="2918460"/>
            <a:ext cx="8550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蝙蝠（   ）能在夜里飞行，（   ）能捕捉飞蛾和蚊子。</a:t>
            </a:r>
            <a:endParaRPr lang="zh-CN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）一根极细的电线，它（    ）能灵巧地避开。 </a:t>
            </a:r>
            <a:endParaRPr lang="zh-CN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蝙蝠在夜里飞行，靠的（    ）眼睛，（    ）嘴和耳朵。 </a:t>
            </a:r>
            <a:endParaRPr lang="zh-CN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97305" y="2918460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4455" y="101155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揭开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1435" y="1754505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口渴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39005" y="2918460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   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615" y="3298190"/>
            <a:ext cx="918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                        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32350" y="3298190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2705" y="3678555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99480" y="3606800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2" grpId="0"/>
      <p:bldP spid="14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590" y="664210"/>
            <a:ext cx="8338185" cy="39039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ea typeface="宋体" panose="02010600030101010101" pitchFamily="2" charset="-122"/>
              </a:rPr>
              <a:t>三、</a:t>
            </a:r>
            <a:r>
              <a:rPr lang="zh-CN" altLang="zh-CN" sz="2400" b="1" dirty="0">
                <a:ea typeface="宋体" panose="02010600030101010101" pitchFamily="2" charset="-122"/>
              </a:rPr>
              <a:t>指出下列各句所用的修辞手法。 </a:t>
            </a:r>
            <a:endParaRPr lang="zh-CN" altLang="zh-CN" sz="24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1.</a:t>
            </a:r>
            <a:r>
              <a:rPr lang="zh-CN" altLang="zh-CN" sz="2400" dirty="0">
                <a:ea typeface="宋体" panose="02010600030101010101" pitchFamily="2" charset="-122"/>
              </a:rPr>
              <a:t>在漆黑的夜里，飞机怎么能安全飞行呢？原来是人们从蝙蝠身上得到的启示。（</a:t>
            </a:r>
            <a:r>
              <a:rPr lang="en-US" altLang="zh-CN" sz="2400" dirty="0">
                <a:ea typeface="宋体" panose="02010600030101010101" pitchFamily="2" charset="-122"/>
              </a:rPr>
              <a:t>        </a:t>
            </a:r>
            <a:r>
              <a:rPr lang="zh-CN" altLang="zh-CN" sz="2400" dirty="0">
                <a:ea typeface="宋体" panose="02010600030101010101" pitchFamily="2" charset="-122"/>
              </a:rPr>
              <a:t>） 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2.</a:t>
            </a:r>
            <a:r>
              <a:rPr lang="zh-CN" altLang="zh-CN" sz="2400" dirty="0">
                <a:ea typeface="宋体" panose="02010600030101010101" pitchFamily="2" charset="-122"/>
              </a:rPr>
              <a:t>超声波像波浪一样向前推进。 （</a:t>
            </a:r>
            <a:r>
              <a:rPr lang="en-US" altLang="zh-CN" sz="2400" dirty="0">
                <a:ea typeface="宋体" panose="02010600030101010101" pitchFamily="2" charset="-122"/>
              </a:rPr>
              <a:t>        </a:t>
            </a:r>
            <a:r>
              <a:rPr lang="zh-CN" altLang="zh-CN" sz="2400" dirty="0">
                <a:ea typeface="宋体" panose="02010600030101010101" pitchFamily="2" charset="-122"/>
              </a:rPr>
              <a:t>） 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ea typeface="宋体" panose="02010600030101010101" pitchFamily="2" charset="-122"/>
              </a:rPr>
              <a:t>3.</a:t>
            </a:r>
            <a:r>
              <a:rPr lang="zh-CN" altLang="zh-CN" sz="2400" dirty="0">
                <a:ea typeface="宋体" panose="02010600030101010101" pitchFamily="2" charset="-122"/>
              </a:rPr>
              <a:t>蝙蝠就像没头苍蝇似的到处乱撞，挂在绳子上的铃铛响个不停。 （</a:t>
            </a:r>
            <a:r>
              <a:rPr lang="en-US" altLang="zh-CN" sz="2400" dirty="0">
                <a:ea typeface="宋体" panose="02010600030101010101" pitchFamily="2" charset="-122"/>
              </a:rPr>
              <a:t>        </a:t>
            </a:r>
            <a:r>
              <a:rPr lang="zh-CN" altLang="zh-CN" sz="2400" dirty="0">
                <a:ea typeface="宋体" panose="02010600030101010101" pitchFamily="2" charset="-122"/>
              </a:rPr>
              <a:t>）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 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3131840" y="1851670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设问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5004048" y="2427734"/>
            <a:ext cx="867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403648" y="3507854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03739" y="1174115"/>
            <a:ext cx="8136904" cy="1158240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同学们，你们认识图片上的事物吗？谁来给大家介绍一下它们的情况？蝙蝠和雷达是两种完全不同的事物，那他们之间有什么联系呢？我们一块儿来学习6课。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483235"/>
            <a:ext cx="1694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导入新课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3476"/>
          <a:stretch>
            <a:fillRect/>
          </a:stretch>
        </p:blipFill>
        <p:spPr>
          <a:xfrm>
            <a:off x="1551305" y="2560955"/>
            <a:ext cx="6041390" cy="210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08000" y="3659505"/>
            <a:ext cx="8515985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蝙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蝠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蝇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”的偏旁都是虫字旁；如“</a:t>
            </a:r>
            <a:r>
              <a:rPr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蝙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”不能读成“</a:t>
            </a:r>
            <a:r>
              <a:rPr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piān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”，“</a:t>
            </a:r>
            <a:r>
              <a:rPr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锐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40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翘舌音要读准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“</a:t>
            </a:r>
            <a:r>
              <a:rPr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荧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”要与“</a:t>
            </a:r>
            <a:r>
              <a:rPr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萤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要区别开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193040" y="460375"/>
            <a:ext cx="422275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  <a:scene3d>
              <a:camera prst="orthographicFront"/>
              <a:lightRig rig="threePt" dir="t"/>
            </a:scene3d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记忆字形，指导书写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092280" y="1983026"/>
            <a:ext cx="1456472" cy="1263193"/>
          </a:xfrm>
          <a:prstGeom prst="rect">
            <a:avLst/>
          </a:prstGeom>
        </p:spPr>
      </p:pic>
      <p:sp>
        <p:nvSpPr>
          <p:cNvPr id="16" name="下箭头 15"/>
          <p:cNvSpPr/>
          <p:nvPr/>
        </p:nvSpPr>
        <p:spPr>
          <a:xfrm>
            <a:off x="3666490" y="2599055"/>
            <a:ext cx="893445" cy="97917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313824" y="1250791"/>
            <a:ext cx="6176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蝙、蝠、启、即、锐、系、铛、蝇、证</a:t>
            </a:r>
            <a:r>
              <a:rPr lang="zh-CN" altLang="en-US" sz="3200" dirty="0" smtClean="0"/>
              <a:t>、障</a:t>
            </a:r>
            <a:r>
              <a:rPr lang="zh-CN" altLang="en-US" sz="3200" dirty="0"/>
              <a:t>、荧、屏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6" grpId="0" bldLvl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403324" y="67389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1736045" y="647224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3078769" y="62912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411490" y="60198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5737374" y="581025"/>
            <a:ext cx="99644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7030085" y="57078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398001" y="1871662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绳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1777033" y="1872617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3074269" y="184523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4305664" y="1854517"/>
            <a:ext cx="109551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354740" y="645636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1686032" y="637699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3002085" y="62912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4330993" y="62055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5686885" y="590868"/>
            <a:ext cx="1095518" cy="1139190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7030396" y="570865"/>
            <a:ext cx="1095518" cy="1139190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7" name="组合 7"/>
          <p:cNvGrpSpPr/>
          <p:nvPr/>
        </p:nvGrpSpPr>
        <p:grpSpPr>
          <a:xfrm>
            <a:off x="355608" y="1872298"/>
            <a:ext cx="1095518" cy="1139190"/>
            <a:chOff x="2437" y="2032"/>
            <a:chExt cx="1244" cy="1264"/>
          </a:xfrm>
        </p:grpSpPr>
        <p:sp>
          <p:nvSpPr>
            <p:cNvPr id="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1" name="组合 7"/>
          <p:cNvGrpSpPr/>
          <p:nvPr/>
        </p:nvGrpSpPr>
        <p:grpSpPr>
          <a:xfrm>
            <a:off x="1664514" y="1862614"/>
            <a:ext cx="1095518" cy="1139190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5" name="组合 7"/>
          <p:cNvGrpSpPr/>
          <p:nvPr/>
        </p:nvGrpSpPr>
        <p:grpSpPr>
          <a:xfrm>
            <a:off x="2993425" y="1854041"/>
            <a:ext cx="1095518" cy="1139190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9" name="组合 7"/>
          <p:cNvGrpSpPr/>
          <p:nvPr/>
        </p:nvGrpSpPr>
        <p:grpSpPr>
          <a:xfrm>
            <a:off x="4305664" y="1843564"/>
            <a:ext cx="1095518" cy="1139190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5784449" y="182872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5737260" y="1817846"/>
            <a:ext cx="1095518" cy="1139190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354965" y="3250937"/>
            <a:ext cx="3157855" cy="1483360"/>
          </a:xfrm>
          <a:prstGeom prst="borderCallout2">
            <a:avLst>
              <a:gd name="adj1" fmla="val 34313"/>
              <a:gd name="adj2" fmla="val -4563"/>
              <a:gd name="adj3" fmla="val 37051"/>
              <a:gd name="adj4" fmla="val -4873"/>
              <a:gd name="adj5" fmla="val 34708"/>
              <a:gd name="adj6" fmla="val -500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“绳”去偏旁加一虫字旁变成“蝇”都是左右结构的字，书写时要左窄右宽；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线形标注 2 83"/>
          <p:cNvSpPr/>
          <p:nvPr/>
        </p:nvSpPr>
        <p:spPr>
          <a:xfrm>
            <a:off x="5125720" y="3219822"/>
            <a:ext cx="3501390" cy="1483360"/>
          </a:xfrm>
          <a:prstGeom prst="borderCallout2">
            <a:avLst>
              <a:gd name="adj1" fmla="val 56192"/>
              <a:gd name="adj2" fmla="val 103421"/>
              <a:gd name="adj3" fmla="val 57670"/>
              <a:gd name="adj4" fmla="val 104128"/>
              <a:gd name="adj5" fmla="val 58201"/>
              <a:gd name="adj6" fmla="val 1038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“即”的第五笔是点。“蛾、蚊、科、横、证 都是左右结构的字，书写时要左窄右宽。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7077309" y="183951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究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030120" y="182864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8" grpId="0"/>
      <p:bldP spid="12300" grpId="0"/>
      <p:bldP spid="3" grpId="0"/>
      <p:bldP spid="4" grpId="0"/>
      <p:bldP spid="5" grpId="0"/>
      <p:bldP spid="6" grpId="0"/>
      <p:bldP spid="7" grpId="0"/>
      <p:bldP spid="8" grpId="0"/>
      <p:bldP spid="73" grpId="0"/>
      <p:bldP spid="83" grpId="0" bldLvl="0" animBg="1"/>
      <p:bldP spid="84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6110" y="510540"/>
            <a:ext cx="443992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朗读课文，自主学习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50" y="1508760"/>
            <a:ext cx="7334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请同学们轻声读课文，看看课文中哪几句话直接写出了蝙蝠和雷达之间的关系。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6110" y="2942590"/>
            <a:ext cx="714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提示：看看哪一句话既写了蝙蝠又写了雷达。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3050" y="1508760"/>
            <a:ext cx="84004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课下搜集有关蝙蝠的资料，积累在采蜜集上，下一节课我们一起来欣赏。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035" y="266065"/>
            <a:ext cx="3334385" cy="28581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3202755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蝙蝠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雷达</a:t>
            </a:r>
            <a:endParaRPr 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683635" y="4269369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第二课时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8975" y="471359"/>
            <a:ext cx="75152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br>
              <a:rPr lang="en-US" altLang="zh-CN" sz="3200" b="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听写词语。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975" y="2329180"/>
            <a:ext cx="6561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蚊子</a:t>
            </a:r>
            <a:r>
              <a:rPr lang="zh-CN" sz="28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系着 驾驶 研究 苍蝇 证明 科学</a:t>
            </a:r>
            <a:endParaRPr lang="zh-CN" sz="2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2250" y="602352"/>
            <a:ext cx="8311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二）为了弄清这个问题，一百多年前，意大利科学家斯兰瑞尼已经做了很多试验，接下来，请同学们分学习小组根据表格自学第4、5自然段。把表格补充完整。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187624" y="2355726"/>
          <a:ext cx="5688632" cy="1602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3195"/>
                <a:gridCol w="1437005"/>
                <a:gridCol w="1435100"/>
                <a:gridCol w="1383332"/>
              </a:tblGrid>
              <a:tr h="400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试验顺序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试验方式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试验结果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试验结论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1427</Words>
  <Application>WPS 演示</Application>
  <PresentationFormat>全屏显示(16:9)</PresentationFormat>
  <Paragraphs>171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154</cp:revision>
  <dcterms:created xsi:type="dcterms:W3CDTF">2017-03-17T02:28:00Z</dcterms:created>
  <dcterms:modified xsi:type="dcterms:W3CDTF">2023-09-25T17:02:03Z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08CC4DAAD0714429BF20CD534CB750C7_12</vt:lpwstr>
  </property>
</Properties>
</file>