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24"/>
  </p:notesMasterIdLst>
  <p:handoutMasterIdLst>
    <p:handoutMasterId r:id="rId25"/>
  </p:handoutMasterIdLst>
  <p:sldIdLst>
    <p:sldId id="1189" r:id="rId4"/>
    <p:sldId id="1226" r:id="rId5"/>
    <p:sldId id="1094" r:id="rId6"/>
    <p:sldId id="1095" r:id="rId7"/>
    <p:sldId id="1168" r:id="rId8"/>
    <p:sldId id="1227" r:id="rId9"/>
    <p:sldId id="1228" r:id="rId10"/>
    <p:sldId id="1229" r:id="rId11"/>
    <p:sldId id="1231" r:id="rId12"/>
    <p:sldId id="1230" r:id="rId13"/>
    <p:sldId id="1215" r:id="rId14"/>
    <p:sldId id="1233" r:id="rId15"/>
    <p:sldId id="1232" r:id="rId16"/>
    <p:sldId id="1102" r:id="rId17"/>
    <p:sldId id="1145" r:id="rId18"/>
    <p:sldId id="1110" r:id="rId19"/>
    <p:sldId id="1147" r:id="rId20"/>
    <p:sldId id="1216" r:id="rId21"/>
    <p:sldId id="1217" r:id="rId22"/>
    <p:sldId id="1244" r:id="rId23"/>
  </p:sldIdLst>
  <p:sldSz cx="9144000" cy="5143500" type="screen16x9"/>
  <p:notesSz cx="6858000" cy="9144000"/>
  <p:embeddedFontLst>
    <p:embeddedFont>
      <p:font typeface="黑体" panose="02010609060101010101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微软雅黑" panose="020B0503020204020204" charset="-122"/>
      <p:regular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6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00"/>
    <a:srgbClr val="FF0000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676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80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77600" y="63641"/>
            <a:ext cx="1723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26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6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西门豹治邺</a:t>
            </a:r>
            <a:endParaRPr lang="zh-CN" altLang="zh-CN" sz="1600" dirty="0" smtClean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691680" y="3435846"/>
            <a:ext cx="5832648" cy="1067599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26</a:t>
            </a:r>
            <a:r>
              <a:rPr lang="en-US" altLang="zh-CN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西门豹治邺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773" y="673443"/>
            <a:ext cx="4424462" cy="294669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491880" y="4448068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</a:rPr>
              <a:t>第一课时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491630"/>
            <a:ext cx="73831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b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.抄写本课的生字新词。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.朗读课文。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.继续搜集有关历史故事的资料的资料。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592932" y="627534"/>
            <a:ext cx="167481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lang="zh-CN" altLang="en-US" sz="2800" b="0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685" y="775970"/>
            <a:ext cx="9218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一、读拼音写词语。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175" y="1348105"/>
            <a:ext cx="85197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1．师傅用劲全身的力气把tú  dì(          )推上岸，自己被却洪水yān mò(           )了。 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2．河神qǔ xí fu（         ）的日子到了。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415" y="1348105"/>
            <a:ext cx="714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徒弟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7370" y="1656080"/>
            <a:ext cx="989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淹没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560" y="2499742"/>
            <a:ext cx="4189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、选字组词。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7715" y="1998345"/>
            <a:ext cx="9899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娶媳妇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683569" y="3003798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观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官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               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逼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副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)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)   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) (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)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迫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 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催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                    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旱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早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 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)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毁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(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)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促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   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)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 )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灾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899592" y="3291830"/>
            <a:ext cx="504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4" name="文本框 4"/>
          <p:cNvSpPr txBox="1"/>
          <p:nvPr/>
        </p:nvSpPr>
        <p:spPr>
          <a:xfrm>
            <a:off x="3059832" y="3363838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官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4860032" y="3291830"/>
            <a:ext cx="504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副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5724128" y="3291830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逼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7" name="文本框 4"/>
          <p:cNvSpPr txBox="1"/>
          <p:nvPr/>
        </p:nvSpPr>
        <p:spPr>
          <a:xfrm>
            <a:off x="899592" y="3867894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摧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8" name="文本框 4"/>
          <p:cNvSpPr txBox="1"/>
          <p:nvPr/>
        </p:nvSpPr>
        <p:spPr>
          <a:xfrm>
            <a:off x="2627784" y="3939902"/>
            <a:ext cx="504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催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4"/>
          <p:cNvSpPr txBox="1"/>
          <p:nvPr/>
        </p:nvSpPr>
        <p:spPr>
          <a:xfrm>
            <a:off x="4860032" y="3939902"/>
            <a:ext cx="5040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早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" name="文本框 4"/>
          <p:cNvSpPr txBox="1"/>
          <p:nvPr/>
        </p:nvSpPr>
        <p:spPr>
          <a:xfrm>
            <a:off x="6012160" y="3939902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旱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4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83568" y="69954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把下列词语补充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完整，再选词填空。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685" y="1236752"/>
            <a:ext cx="86163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楷体" panose="02010609060101010101" pitchFamily="49" charset="-122"/>
                <a:ea typeface="楷体" panose="02010609060101010101" pitchFamily="49" charset="-122"/>
              </a:rPr>
              <a:t>人烟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    )(    )   (    )心(    )胆   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    )各(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田地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    )(    )  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    )如(    )色   磕(    )求(    ) 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1539" y="1347614"/>
            <a:ext cx="428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endParaRPr lang="zh-CN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3627" y="1347614"/>
            <a:ext cx="536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3787" y="1275606"/>
            <a:ext cx="584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15915" y="1275606"/>
            <a:ext cx="599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endParaRPr lang="zh-CN" altLang="zh-CN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51619" y="1995686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样</a:t>
            </a:r>
            <a:endParaRPr lang="zh-CN" altLang="zh-CN" sz="2000" b="0" u="none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1499" y="1995686"/>
            <a:ext cx="55331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 u="none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sz="2000" b="0" u="none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3867" y="1995686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endParaRPr lang="zh-CN" altLang="zh-CN" sz="2000" b="0" u="none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19971" y="1995686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芜</a:t>
            </a:r>
            <a:endParaRPr lang="zh-CN" altLang="zh-CN" sz="2000" b="0" u="none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1459" y="2715766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zh-CN" sz="2000" b="0" u="none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07603" y="2715766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endParaRPr lang="zh-CN" altLang="zh-CN" sz="2000" b="0" u="none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23827" y="2787774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zh-CN" sz="2000" b="0" u="none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75955" y="2715766"/>
            <a:ext cx="57976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zh-CN" sz="2000" b="0" u="non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endParaRPr lang="zh-CN" altLang="zh-CN" sz="2000" b="0" u="none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683568" y="329183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这里连年灾害，寸草不生，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   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  )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敌人被我军吓掉了魂，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  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    )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地跑回去了。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3" name="文本框 10"/>
          <p:cNvSpPr txBox="1"/>
          <p:nvPr/>
        </p:nvSpPr>
        <p:spPr>
          <a:xfrm>
            <a:off x="5004048" y="321982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田地荒芜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0"/>
          <p:cNvSpPr txBox="1"/>
          <p:nvPr/>
        </p:nvSpPr>
        <p:spPr>
          <a:xfrm>
            <a:off x="4283968" y="365187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提心吊胆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00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691680" y="3435846"/>
            <a:ext cx="5832648" cy="1067599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26</a:t>
            </a:r>
            <a:r>
              <a:rPr lang="en-US" altLang="zh-CN" sz="6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西门豹治邺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5773" y="673443"/>
            <a:ext cx="4424462" cy="294669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491880" y="4448068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第二课时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699542"/>
            <a:ext cx="3757295" cy="5219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复习旧知，导入新知</a:t>
            </a:r>
            <a:endParaRPr 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1542275"/>
            <a:ext cx="261747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出示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</a:rPr>
              <a:t>词语：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576" y="2355726"/>
            <a:ext cx="824611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面如土色   担心吊胆   旱灾 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磕头求饶   娶媳妇     开凿 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6250" y="567690"/>
            <a:ext cx="1563157" cy="4603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endParaRPr lang="zh-CN" altLang="en-US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4047" y="1164858"/>
            <a:ext cx="2621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讲读课文第一段：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864" y="1626235"/>
            <a:ext cx="77806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20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下面让我们看看西门豹他刚来到邺这个地方看到了什么</a:t>
            </a:r>
            <a:r>
              <a:rPr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  </a:t>
            </a:r>
            <a:endParaRPr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0439" y="2172970"/>
            <a:ext cx="74695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1.读第一自然段，其他同学在课文里画出相关的重点词语。 </a:t>
            </a: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0232" y="2571750"/>
            <a:ext cx="397256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田地荒芜、人烟稀少</a:t>
            </a:r>
            <a:endParaRPr lang="zh-CN" altLang="en-US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345" y="3079933"/>
            <a:ext cx="848169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西门豹为了解原因，摸清底细，找来了当地的一位老大爷来问话，下面就请座位两个同学合作读一读西门豹和老大爷的四问四答，了解那里田地荒芜、人烟稀少的原因吧?</a:t>
            </a:r>
            <a:endParaRPr lang="zh-CN" altLang="en-US"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250" y="4261202"/>
            <a:ext cx="73310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巫婆、官绅给河神取媳妇</a:t>
            </a:r>
            <a:r>
              <a:rPr 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人烟稀少</a:t>
            </a:r>
            <a:r>
              <a:rPr lang="en-US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0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年年闹旱灾</a:t>
            </a:r>
            <a:endParaRPr lang="zh-CN" altLang="en-US" sz="20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5" grpId="0"/>
      <p:bldP spid="100" grpId="0"/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2910" y="1411605"/>
            <a:ext cx="77343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巧妙1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麻烦你先去跟河伯通告一声，说我再要选一个漂亮的，过几天再送过去。”话刚说完，他叫士兵架起巫婆，把她投进了漳河里。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800" y="782955"/>
            <a:ext cx="81216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1.默读课文第二部分，画出能体现西门豹巧妙（或机智）地为民除害的词句。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910" y="2365375"/>
            <a:ext cx="79279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巧妙2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又过了一会儿，西门豹对后头的官绅头子说：“这巫姿怎么还不回来呀，麻烦你再去催催吧。”话说完，又叫士兵把官绅头子也丢进了漳河里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400" y="3425190"/>
            <a:ext cx="79279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巧妙3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那些地方官绅也都提心吊胆，连大气都不敢出，西门豹回头，看着他们说道：“他们怎么还不回来呀，请你们再去催一催吧！”说着又要叫士兵把他们都投下漳河去</a:t>
            </a:r>
            <a:r>
              <a:rPr 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4" y="474375"/>
            <a:ext cx="3024391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精读</a:t>
            </a:r>
            <a:r>
              <a:rPr lang="zh-CN" altLang="en-US" sz="24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课文，深入理解</a:t>
            </a:r>
            <a:endParaRPr lang="zh-CN" altLang="en-US" sz="24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3210" y="1048385"/>
            <a:ext cx="4864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西门豹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的做法妙在哪里?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5477" y="1510050"/>
            <a:ext cx="826262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巧妙一，安排周密。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巧妙二，不动声色。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巧妙三，假戏真做。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巧妙四，讲究策略，区别对待。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685899"/>
            <a:ext cx="82089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西门豹用什么计策来惩治他们的？在三十六计中叫什么计？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7732" y="1324917"/>
            <a:ext cx="14173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将计就计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181" y="2218690"/>
            <a:ext cx="852741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可以叫：以其人之道还治其人之身。你能结合课文内容说说这句话的意思吗？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032" y="3291830"/>
            <a:ext cx="806005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1）以迷信治迷信破迷信；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（2）以巫婆、官绅的河神娶媳妇办法来惩治他们。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577532"/>
            <a:ext cx="1429201" cy="4603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sz="2400" b="1" dirty="0" err="1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布置作业</a:t>
            </a:r>
            <a:endParaRPr sz="24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641" y="1275606"/>
            <a:ext cx="187220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1.说说写写</a:t>
            </a:r>
            <a:endParaRPr sz="24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70" y="1699151"/>
            <a:ext cx="840486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一）文中说，这一天，漳河边上站满了老百姓。如果你也在场，看了事情的经过会说写什么？说一说，再写下来。</a:t>
            </a:r>
            <a:r>
              <a:rPr 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二）西门豹是一个怎样的人？你还知道他的哪些事？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545" y="3484880"/>
            <a:ext cx="823658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.完成小练笔。请展开想像，续写“巫婆和几位官员受到惩处后，其他官员在以后的工作中会怎样做？”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7584" y="516890"/>
            <a:ext cx="346977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谈话激趣，导入新课</a:t>
            </a:r>
            <a:endParaRPr lang="zh-CN" altLang="en-US" sz="28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125" y="1491630"/>
            <a:ext cx="8356600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zh-CN" sz="24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上课前我们先来互相认识一下好吗?自我介绍：我姓×名叫××。你们也能用老师刚才的方式介绍一下自己吗?点名叫几名学生自我介绍。很高兴认识大家，原来我们的姓名都有一个相同的地方，就是我们的姓都是一个字。下面我们就来认识一个古代的人，他的姓有两个字。</a:t>
            </a:r>
            <a:endParaRPr lang="zh-CN" altLang="en-US" sz="24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86410" y="3974053"/>
            <a:ext cx="8334062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徒，读（tú）要读成（dǒu）媳，读（xí）不要读成（xī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），“凿”</a:t>
            </a:r>
            <a:r>
              <a:rPr sz="240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为平舌音</a:t>
            </a: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，“</a:t>
            </a:r>
            <a:r>
              <a:rPr sz="24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绅”为翘舌音，注意读准确</a:t>
            </a:r>
            <a:r>
              <a:rPr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31403" y="1452468"/>
            <a:ext cx="137287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西门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0843" y="1037442"/>
            <a:ext cx="77343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bào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96323" y="1452732"/>
            <a:ext cx="130048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芜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1443" y="1037442"/>
            <a:ext cx="90424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wú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008208" y="1488292"/>
            <a:ext cx="13823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娶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2168" y="1037442"/>
            <a:ext cx="1278255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qǔ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103583" y="1488292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媳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3424" y="1036939"/>
            <a:ext cx="82724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xí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455295" y="362228"/>
            <a:ext cx="379476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  <a:scene3d>
              <a:camera prst="orthographicFront"/>
              <a:lightRig rig="threePt" dir="t"/>
            </a:scene3d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初读课文，自学字词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423864" y="2573957"/>
            <a:ext cx="1058704" cy="918210"/>
          </a:xfrm>
          <a:prstGeom prst="rect">
            <a:avLst/>
          </a:prstGeom>
        </p:spPr>
      </p:pic>
      <p:sp>
        <p:nvSpPr>
          <p:cNvPr id="16" name="下箭头 15"/>
          <p:cNvSpPr/>
          <p:nvPr/>
        </p:nvSpPr>
        <p:spPr>
          <a:xfrm>
            <a:off x="3783330" y="2872328"/>
            <a:ext cx="893445" cy="97917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235153" y="1471782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巫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80079" y="1094089"/>
            <a:ext cx="82724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wū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256233" y="1488292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绅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3889" y="1094089"/>
            <a:ext cx="82724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shēn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073363" y="2261087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3204" y="1933559"/>
            <a:ext cx="82724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hàn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221443" y="2261087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弟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21443" y="1933798"/>
            <a:ext cx="60960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tú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26013" y="2261087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28730" y="1952609"/>
            <a:ext cx="827246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di</a:t>
            </a:r>
            <a:r>
              <a:rPr lang="en-US" altLang="zh-CN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357583" y="2244577"/>
            <a:ext cx="126809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淌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13768" y="1933798"/>
            <a:ext cx="847090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tǎnɡ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417399" y="2228067"/>
            <a:ext cx="930498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凿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46328" y="1952848"/>
            <a:ext cx="610235" cy="35814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000" dirty="0" err="1">
                <a:latin typeface="宋体" panose="02010600030101010101" pitchFamily="2" charset="-122"/>
                <a:ea typeface="宋体" panose="02010600030101010101" pitchFamily="2" charset="-122"/>
              </a:rPr>
              <a:t>záo </a:t>
            </a:r>
            <a:endParaRPr lang="en-US" sz="2000" dirty="0" err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419904" y="2211710"/>
            <a:ext cx="930498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17781" y="1925578"/>
            <a:ext cx="610235" cy="359713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altLang="zh-CN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ɡà</a:t>
            </a:r>
            <a:r>
              <a:rPr lang="en-US" sz="20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2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/>
      <p:bldP spid="3" grpId="0"/>
      <p:bldP spid="4" grpId="0"/>
      <p:bldP spid="5" grpId="0"/>
      <p:bldP spid="8" grpId="0"/>
      <p:bldP spid="9" grpId="0"/>
      <p:bldP spid="12" grpId="0"/>
      <p:bldP spid="13" grpId="0"/>
      <p:bldP spid="16" grpId="0" bldLvl="0" animBg="1"/>
      <p:bldP spid="6" grpId="0"/>
      <p:bldP spid="7" grpId="0"/>
      <p:bldP spid="10" grpId="0"/>
      <p:bldP spid="11" grpId="0"/>
      <p:bldP spid="17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14" grpId="0"/>
      <p:bldP spid="15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323528" y="67389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1624348" y="629126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派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2957069" y="60198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娶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4"/>
          <p:cNvSpPr txBox="1"/>
          <p:nvPr/>
        </p:nvSpPr>
        <p:spPr>
          <a:xfrm>
            <a:off x="4196886" y="651584"/>
            <a:ext cx="99644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媳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5436096" y="64039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6774633" y="631663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淹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8007605" y="63166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逼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323528" y="1854517"/>
            <a:ext cx="109551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354740" y="645636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1547664" y="629126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2876572" y="620554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9" name="组合 7"/>
          <p:cNvGrpSpPr/>
          <p:nvPr/>
        </p:nvGrpSpPr>
        <p:grpSpPr>
          <a:xfrm>
            <a:off x="4196562" y="640472"/>
            <a:ext cx="1095518" cy="1139190"/>
            <a:chOff x="2437" y="2032"/>
            <a:chExt cx="1244" cy="1264"/>
          </a:xfrm>
        </p:grpSpPr>
        <p:sp>
          <p:nvSpPr>
            <p:cNvPr id="5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3" name="组合 7"/>
          <p:cNvGrpSpPr/>
          <p:nvPr/>
        </p:nvGrpSpPr>
        <p:grpSpPr>
          <a:xfrm>
            <a:off x="5436407" y="640472"/>
            <a:ext cx="1095518" cy="1139190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7" name="组合 7"/>
          <p:cNvGrpSpPr/>
          <p:nvPr/>
        </p:nvGrpSpPr>
        <p:grpSpPr>
          <a:xfrm>
            <a:off x="6732240" y="632299"/>
            <a:ext cx="1095518" cy="1139190"/>
            <a:chOff x="2437" y="2032"/>
            <a:chExt cx="1244" cy="1264"/>
          </a:xfrm>
        </p:grpSpPr>
        <p:sp>
          <p:nvSpPr>
            <p:cNvPr id="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5" name="组合 7"/>
          <p:cNvGrpSpPr/>
          <p:nvPr/>
        </p:nvGrpSpPr>
        <p:grpSpPr>
          <a:xfrm>
            <a:off x="7926761" y="640472"/>
            <a:ext cx="1095518" cy="1139190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9" name="组合 7"/>
          <p:cNvGrpSpPr/>
          <p:nvPr/>
        </p:nvGrpSpPr>
        <p:grpSpPr>
          <a:xfrm>
            <a:off x="323528" y="1862614"/>
            <a:ext cx="1095518" cy="1139190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3" name="文本框 64"/>
          <p:cNvSpPr txBox="1"/>
          <p:nvPr/>
        </p:nvSpPr>
        <p:spPr>
          <a:xfrm>
            <a:off x="1533229" y="1911297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1486040" y="1900421"/>
            <a:ext cx="1095518" cy="1139190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1671568" y="3435846"/>
            <a:ext cx="3332480" cy="1351280"/>
          </a:xfrm>
          <a:prstGeom prst="borderCallout2">
            <a:avLst>
              <a:gd name="adj1" fmla="val 34313"/>
              <a:gd name="adj2" fmla="val -4563"/>
              <a:gd name="adj3" fmla="val 37051"/>
              <a:gd name="adj4" fmla="val -4873"/>
              <a:gd name="adj5" fmla="val 34708"/>
              <a:gd name="adj6" fmla="val -500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just"/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“豹”的偏旁是豸旁，“派”的左半部窄，右半部宽。“旱”的上半部是“日”不要错写成“目”。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线形标注 2 83"/>
          <p:cNvSpPr/>
          <p:nvPr/>
        </p:nvSpPr>
        <p:spPr>
          <a:xfrm>
            <a:off x="5116830" y="3460115"/>
            <a:ext cx="3559626" cy="1123315"/>
          </a:xfrm>
          <a:prstGeom prst="borderCallout2">
            <a:avLst>
              <a:gd name="adj1" fmla="val 56192"/>
              <a:gd name="adj2" fmla="val 103421"/>
              <a:gd name="adj3" fmla="val 57670"/>
              <a:gd name="adj4" fmla="val 104128"/>
              <a:gd name="adj5" fmla="val 58201"/>
              <a:gd name="adj6" fmla="val 1038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just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“徒”的偏旁是双人旁。“媳、妇”人女字旁横不出头。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64"/>
          <p:cNvSpPr txBox="1"/>
          <p:nvPr/>
        </p:nvSpPr>
        <p:spPr>
          <a:xfrm>
            <a:off x="2657116" y="1862237"/>
            <a:ext cx="109551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7"/>
          <p:cNvGrpSpPr/>
          <p:nvPr/>
        </p:nvGrpSpPr>
        <p:grpSpPr>
          <a:xfrm>
            <a:off x="2657116" y="1870334"/>
            <a:ext cx="1095518" cy="1139190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5" name="文本框 64"/>
          <p:cNvSpPr txBox="1"/>
          <p:nvPr/>
        </p:nvSpPr>
        <p:spPr>
          <a:xfrm>
            <a:off x="5271668" y="188795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饶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7"/>
          <p:cNvGrpSpPr/>
          <p:nvPr/>
        </p:nvGrpSpPr>
        <p:grpSpPr>
          <a:xfrm>
            <a:off x="5276682" y="1851670"/>
            <a:ext cx="1095518" cy="1139190"/>
            <a:chOff x="2437" y="2032"/>
            <a:chExt cx="1244" cy="1264"/>
          </a:xfrm>
        </p:grpSpPr>
        <p:sp>
          <p:nvSpPr>
            <p:cNvPr id="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0" name="文本框 64"/>
          <p:cNvSpPr txBox="1"/>
          <p:nvPr/>
        </p:nvSpPr>
        <p:spPr>
          <a:xfrm>
            <a:off x="3995936" y="188795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" name="组合 7"/>
          <p:cNvGrpSpPr/>
          <p:nvPr/>
        </p:nvGrpSpPr>
        <p:grpSpPr>
          <a:xfrm>
            <a:off x="4000950" y="1851670"/>
            <a:ext cx="1095518" cy="1139190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5" name="文本框 64"/>
          <p:cNvSpPr txBox="1"/>
          <p:nvPr/>
        </p:nvSpPr>
        <p:spPr>
          <a:xfrm>
            <a:off x="6495804" y="188795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骗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7"/>
          <p:cNvGrpSpPr/>
          <p:nvPr/>
        </p:nvGrpSpPr>
        <p:grpSpPr>
          <a:xfrm>
            <a:off x="6500818" y="1851670"/>
            <a:ext cx="1095518" cy="1139190"/>
            <a:chOff x="2437" y="2032"/>
            <a:chExt cx="1244" cy="1264"/>
          </a:xfrm>
        </p:grpSpPr>
        <p:sp>
          <p:nvSpPr>
            <p:cNvPr id="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7863956" y="188795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灌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7"/>
          <p:cNvGrpSpPr/>
          <p:nvPr/>
        </p:nvGrpSpPr>
        <p:grpSpPr>
          <a:xfrm>
            <a:off x="7868970" y="1851670"/>
            <a:ext cx="1095518" cy="1139190"/>
            <a:chOff x="2437" y="2032"/>
            <a:chExt cx="1244" cy="1264"/>
          </a:xfrm>
        </p:grpSpPr>
        <p:sp>
          <p:nvSpPr>
            <p:cNvPr id="1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5" name="文本框 64"/>
          <p:cNvSpPr txBox="1"/>
          <p:nvPr/>
        </p:nvSpPr>
        <p:spPr>
          <a:xfrm>
            <a:off x="375124" y="3341050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溉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7"/>
          <p:cNvGrpSpPr/>
          <p:nvPr/>
        </p:nvGrpSpPr>
        <p:grpSpPr>
          <a:xfrm>
            <a:off x="380138" y="3304768"/>
            <a:ext cx="1095518" cy="1139190"/>
            <a:chOff x="2437" y="2032"/>
            <a:chExt cx="1244" cy="1264"/>
          </a:xfrm>
        </p:grpSpPr>
        <p:sp>
          <p:nvSpPr>
            <p:cNvPr id="10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1925" y="710565"/>
            <a:ext cx="9162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2.再读课文，把不理解的词语在旁边打个小问号。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616" y="1347614"/>
            <a:ext cx="3834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理解词义。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365" y="2077611"/>
            <a:ext cx="18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面如土色：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4053" y="2085965"/>
            <a:ext cx="5732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脸色呈灰白色。形容惊恐之极。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1855" y="2525256"/>
            <a:ext cx="18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担心吊胆：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7543" y="2525256"/>
            <a:ext cx="5732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形容非常害怕。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1007" y="2999313"/>
            <a:ext cx="18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磕头求饶：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11033" y="3011537"/>
            <a:ext cx="5732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向别人磕头乞求饶恕自己。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835" y="3497818"/>
            <a:ext cx="18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开    凿：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94523" y="3497818"/>
            <a:ext cx="5732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挖掘、开垦。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5345" y="4021038"/>
            <a:ext cx="1872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旱    灾：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78013" y="4056107"/>
            <a:ext cx="5732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长时间不下雨,缺雨,缺水。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7544" y="1203598"/>
            <a:ext cx="814578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中心思想：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通过写两千多年前，西门豹治邺时，破除迷信兴修水利的故事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刻画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西门豹有勇有谋，敢作敢为，与民做主，为民除害的形象。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58494" y="843558"/>
            <a:ext cx="7945953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/>
            <a:r>
              <a:rPr lang="en-US" alt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000" b="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层</a:t>
            </a:r>
            <a:r>
              <a:rPr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</a:rPr>
              <a:t>第1—9自然段）讲西门豹向老大爷了解当地田地荒芜、人烟稀少的原因，摸清了“河神娶媳妇”的底细。</a:t>
            </a:r>
            <a:endParaRPr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6743" y="1896745"/>
            <a:ext cx="759015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第三层（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第16自然段）讲西门豹发动群众兴修水利，庄稼获得了好收成。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411510"/>
            <a:ext cx="6208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段落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结构：全文共十四个自然段，可分为三个层次：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473" y="1491630"/>
            <a:ext cx="79279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</a:t>
            </a:r>
            <a:r>
              <a:rPr lang="zh-CN" altLang="en-US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</a:t>
            </a:r>
            <a:r>
              <a:rPr lang="zh-CN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10—15自然段）讲西门豹怎样破除迷信。</a:t>
            </a:r>
            <a:endParaRPr lang="zh-CN"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677026"/>
            <a:ext cx="8028384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三层也可以这样分：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250" y="3155667"/>
            <a:ext cx="80759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2000" b="0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</a:t>
            </a:r>
            <a:r>
              <a:rPr lang="zh-CN" altLang="en-US"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层</a:t>
            </a:r>
            <a:r>
              <a:rPr sz="20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sz="20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1—8自然段）写西门豹调查了解邺这个地方的情况。</a:t>
            </a:r>
            <a:endParaRPr sz="20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250" y="3554447"/>
            <a:ext cx="83045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层</a:t>
            </a:r>
            <a:r>
              <a:rPr 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  <a:t>9自然段）写西门豹决定对策。</a:t>
            </a:r>
            <a:endParaRPr lang="zh-CN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120" y="3953227"/>
            <a:ext cx="79406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第三</a:t>
            </a:r>
            <a:r>
              <a:rPr lang="zh-CN" altLang="en-US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层</a:t>
            </a:r>
            <a:r>
              <a:rPr lang="zh-CN" sz="2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sz="2000" b="0" dirty="0">
                <a:latin typeface="楷体" panose="02010609060101010101" pitchFamily="49" charset="-122"/>
                <a:ea typeface="楷体" panose="02010609060101010101" pitchFamily="49" charset="-122"/>
              </a:rPr>
              <a:t>10—16自然段）写西门豹采取行动。这一层次再分两个层次，先详写除“神”害，后略写修水利，除旱灾。</a:t>
            </a:r>
            <a:endParaRPr lang="zh-CN" sz="2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6" grpId="0"/>
      <p:bldP spid="2" grpId="0"/>
      <p:bldP spid="4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5577" y="699542"/>
            <a:ext cx="244827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800" b="0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拓展说话练习</a:t>
            </a:r>
            <a:endParaRPr lang="zh-CN" altLang="en-US" sz="2800" b="0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1851670"/>
            <a:ext cx="812800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都已经明白了事情的真相,西门豹明白吗?造成邺田地荒芜的原因找到了,那么该怎么办呢?我们作一个假设,假如当初魏王派往邺的不是西门豹,而是其他官员,该官员也知道了事情的真相,他会怎么说,怎么做?</a:t>
            </a:r>
            <a:endParaRPr 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2932" y="627534"/>
            <a:ext cx="167481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2800" b="0" dirty="0" smtClean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r>
              <a:rPr lang="zh-CN" sz="2800" b="0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提升</a:t>
            </a:r>
            <a:endParaRPr lang="zh-CN" altLang="en-US" sz="2800" b="0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1543237"/>
            <a:ext cx="81280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西门豹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他有没有立刻把巫婆、官绅抓起来处死或者跟他们同流合污呢?他会怎么做呢?你觉得他的做法妙在哪里呢?我们</a:t>
            </a:r>
            <a:r>
              <a:rPr 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下节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课继续学习。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2372</Words>
  <Application>WPS 演示</Application>
  <PresentationFormat>全屏显示(16:9)</PresentationFormat>
  <Paragraphs>288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楷体</vt:lpstr>
      <vt:lpstr>Calibri</vt:lpstr>
      <vt:lpstr>Times New Roman</vt:lpstr>
      <vt:lpstr>微软雅黑</vt:lpstr>
      <vt:lpstr>Arial Unicode MS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148</cp:revision>
  <dcterms:created xsi:type="dcterms:W3CDTF">2017-03-17T02:28:00Z</dcterms:created>
  <dcterms:modified xsi:type="dcterms:W3CDTF">2023-09-25T17:06:25Z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897EAE62244540DF901B860804EC81F8_12</vt:lpwstr>
  </property>
</Properties>
</file>