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  <p:sldMasterId id="2147483672" r:id="rId4"/>
  </p:sldMasterIdLst>
  <p:notesMasterIdLst>
    <p:notesMasterId r:id="rId7"/>
  </p:notesMasterIdLst>
  <p:handoutMasterIdLst>
    <p:handoutMasterId r:id="rId63"/>
  </p:handoutMasterIdLst>
  <p:sldIdLst>
    <p:sldId id="550" r:id="rId5"/>
    <p:sldId id="551" r:id="rId6"/>
    <p:sldId id="450" r:id="rId8"/>
    <p:sldId id="457" r:id="rId9"/>
    <p:sldId id="503" r:id="rId10"/>
    <p:sldId id="498" r:id="rId11"/>
    <p:sldId id="499" r:id="rId12"/>
    <p:sldId id="500" r:id="rId13"/>
    <p:sldId id="501" r:id="rId14"/>
    <p:sldId id="502" r:id="rId15"/>
    <p:sldId id="504" r:id="rId16"/>
    <p:sldId id="505" r:id="rId17"/>
    <p:sldId id="506" r:id="rId18"/>
    <p:sldId id="507" r:id="rId19"/>
    <p:sldId id="508" r:id="rId20"/>
    <p:sldId id="519" r:id="rId21"/>
    <p:sldId id="520" r:id="rId22"/>
    <p:sldId id="521" r:id="rId23"/>
    <p:sldId id="522" r:id="rId24"/>
    <p:sldId id="523" r:id="rId25"/>
    <p:sldId id="524" r:id="rId26"/>
    <p:sldId id="525" r:id="rId27"/>
    <p:sldId id="526" r:id="rId28"/>
    <p:sldId id="527" r:id="rId29"/>
    <p:sldId id="509" r:id="rId30"/>
    <p:sldId id="510" r:id="rId31"/>
    <p:sldId id="511" r:id="rId32"/>
    <p:sldId id="512" r:id="rId33"/>
    <p:sldId id="513" r:id="rId34"/>
    <p:sldId id="514" r:id="rId35"/>
    <p:sldId id="515" r:id="rId36"/>
    <p:sldId id="516" r:id="rId37"/>
    <p:sldId id="517" r:id="rId38"/>
    <p:sldId id="533" r:id="rId39"/>
    <p:sldId id="518" r:id="rId40"/>
    <p:sldId id="528" r:id="rId41"/>
    <p:sldId id="529" r:id="rId42"/>
    <p:sldId id="530" r:id="rId43"/>
    <p:sldId id="531" r:id="rId44"/>
    <p:sldId id="532" r:id="rId45"/>
    <p:sldId id="534" r:id="rId46"/>
    <p:sldId id="538" r:id="rId47"/>
    <p:sldId id="535" r:id="rId48"/>
    <p:sldId id="536" r:id="rId49"/>
    <p:sldId id="537" r:id="rId50"/>
    <p:sldId id="539" r:id="rId51"/>
    <p:sldId id="540" r:id="rId52"/>
    <p:sldId id="541" r:id="rId53"/>
    <p:sldId id="542" r:id="rId54"/>
    <p:sldId id="543" r:id="rId55"/>
    <p:sldId id="544" r:id="rId56"/>
    <p:sldId id="549" r:id="rId57"/>
    <p:sldId id="545" r:id="rId58"/>
    <p:sldId id="547" r:id="rId59"/>
    <p:sldId id="548" r:id="rId60"/>
    <p:sldId id="319" r:id="rId61"/>
    <p:sldId id="606" r:id="rId62"/>
  </p:sldIdLst>
  <p:sldSz cx="9144000" cy="5143500"/>
  <p:notesSz cx="6858000" cy="9144000"/>
  <p:embeddedFontLst>
    <p:embeddedFont>
      <p:font typeface="黑体" panose="02010609060101010101" pitchFamily="49" charset="-122"/>
      <p:regular r:id="rId67"/>
    </p:embeddedFont>
    <p:embeddedFont>
      <p:font typeface="楷体" panose="02010609060101010101" pitchFamily="49" charset="-122"/>
      <p:regular r:id="rId68"/>
    </p:embeddedFont>
    <p:embeddedFont>
      <p:font typeface="Calibri" panose="020F0502020204030204" pitchFamily="34" charset="0"/>
      <p:regular r:id="rId69"/>
      <p:bold r:id="rId70"/>
      <p:italic r:id="rId71"/>
      <p:boldItalic r:id="rId72"/>
    </p:embeddedFont>
    <p:embeddedFont>
      <p:font typeface="微软雅黑" panose="020B0503020204020204" charset="-122"/>
      <p:regular r:id="rId73"/>
    </p:embeddedFont>
  </p:embeddedFontLst>
  <p:custDataLst>
    <p:tags r:id="rId7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97C5D9"/>
    <a:srgbClr val="C5E4ED"/>
    <a:srgbClr val="FFFFFF"/>
    <a:srgbClr val="0000FF"/>
    <a:srgbClr val="FF00FF"/>
    <a:srgbClr val="0033CC"/>
    <a:srgbClr val="FF0066"/>
    <a:srgbClr val="FFDD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991"/>
    <p:restoredTop sz="96357"/>
  </p:normalViewPr>
  <p:slideViewPr>
    <p:cSldViewPr snapToGrid="0" showGuides="1">
      <p:cViewPr varScale="1">
        <p:scale>
          <a:sx n="146" d="100"/>
          <a:sy n="146" d="100"/>
        </p:scale>
        <p:origin x="438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4" Type="http://schemas.openxmlformats.org/officeDocument/2006/relationships/tags" Target="tags/tag1.xml"/><Relationship Id="rId73" Type="http://schemas.openxmlformats.org/officeDocument/2006/relationships/font" Target="fonts/font7.fntdata"/><Relationship Id="rId72" Type="http://schemas.openxmlformats.org/officeDocument/2006/relationships/font" Target="fonts/font6.fntdata"/><Relationship Id="rId71" Type="http://schemas.openxmlformats.org/officeDocument/2006/relationships/font" Target="fonts/font5.fntdata"/><Relationship Id="rId70" Type="http://schemas.openxmlformats.org/officeDocument/2006/relationships/font" Target="fonts/font4.fntdata"/><Relationship Id="rId7" Type="http://schemas.openxmlformats.org/officeDocument/2006/relationships/notesMaster" Target="notesMasters/notesMaster1.xml"/><Relationship Id="rId69" Type="http://schemas.openxmlformats.org/officeDocument/2006/relationships/font" Target="fonts/font3.fntdata"/><Relationship Id="rId68" Type="http://schemas.openxmlformats.org/officeDocument/2006/relationships/font" Target="fonts/font2.fntdata"/><Relationship Id="rId67" Type="http://schemas.openxmlformats.org/officeDocument/2006/relationships/font" Target="fonts/font1.fntdata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handoutMaster" Target="handoutMasters/handoutMaster1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slide" Target="slides/slide2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50EF7A5-65CC-4C5F-BEB7-A5AB54FCD7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E762E82-80A8-4CD7-9D76-BE4ED1B72BE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45CAA59-A7CC-4900-AA1E-046E512CA24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1A312-DBA3-47B4-9366-83D4CFCB342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638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>
              <a:latin typeface="Calibri" panose="020F0502020204030204" pitchFamily="34" charset="0"/>
            </a:endParaRPr>
          </a:p>
        </p:txBody>
      </p:sp>
      <p:sp>
        <p:nvSpPr>
          <p:cNvPr id="1638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3" name="组合 5"/>
          <p:cNvGrpSpPr/>
          <p:nvPr userDrawn="1"/>
        </p:nvGrpSpPr>
        <p:grpSpPr>
          <a:xfrm>
            <a:off x="0" y="3398838"/>
            <a:ext cx="9144000" cy="1744662"/>
            <a:chOff x="1" y="4546271"/>
            <a:chExt cx="12191999" cy="2326243"/>
          </a:xfrm>
        </p:grpSpPr>
        <p:sp>
          <p:nvSpPr>
            <p:cNvPr id="6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7" name="任意多边形 7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7" name="组合 5"/>
          <p:cNvGrpSpPr/>
          <p:nvPr userDrawn="1"/>
        </p:nvGrpSpPr>
        <p:grpSpPr>
          <a:xfrm>
            <a:off x="0" y="3351213"/>
            <a:ext cx="9144000" cy="1744662"/>
            <a:chOff x="1" y="4546271"/>
            <a:chExt cx="12191999" cy="2326243"/>
          </a:xfrm>
        </p:grpSpPr>
        <p:sp>
          <p:nvSpPr>
            <p:cNvPr id="6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7" name="任意多边形 7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5292725" y="-93662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>
            <a:off x="6892925" y="-1676400"/>
            <a:ext cx="3781425" cy="3779838"/>
          </a:xfrm>
          <a:prstGeom prst="ellipse">
            <a:avLst/>
          </a:prstGeom>
          <a:solidFill>
            <a:srgbClr val="6BB0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7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00688" y="700088"/>
            <a:ext cx="3162300" cy="223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5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图片 5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grpSp>
        <p:nvGrpSpPr>
          <p:cNvPr id="7176" name="组合 11"/>
          <p:cNvGrpSpPr/>
          <p:nvPr userDrawn="1"/>
        </p:nvGrpSpPr>
        <p:grpSpPr>
          <a:xfrm>
            <a:off x="250825" y="979488"/>
            <a:ext cx="8785225" cy="3897312"/>
            <a:chOff x="251520" y="980207"/>
            <a:chExt cx="8784976" cy="3895800"/>
          </a:xfrm>
        </p:grpSpPr>
        <p:sp>
          <p:nvSpPr>
            <p:cNvPr id="9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圆角矩形 11"/>
            <p:cNvSpPr/>
            <p:nvPr/>
          </p:nvSpPr>
          <p:spPr>
            <a:xfrm>
              <a:off x="376929" y="1089702"/>
              <a:ext cx="8534158" cy="3676811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图片 5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grpSp>
        <p:nvGrpSpPr>
          <p:cNvPr id="8200" name="组合 11"/>
          <p:cNvGrpSpPr/>
          <p:nvPr userDrawn="1"/>
        </p:nvGrpSpPr>
        <p:grpSpPr>
          <a:xfrm>
            <a:off x="250825" y="771525"/>
            <a:ext cx="8785225" cy="3897313"/>
            <a:chOff x="251520" y="980207"/>
            <a:chExt cx="8784976" cy="3895800"/>
          </a:xfrm>
        </p:grpSpPr>
        <p:sp>
          <p:nvSpPr>
            <p:cNvPr id="9" name="圆角矩形 9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圆角矩形 11"/>
            <p:cNvSpPr/>
            <p:nvPr/>
          </p:nvSpPr>
          <p:spPr>
            <a:xfrm>
              <a:off x="376929" y="1089702"/>
              <a:ext cx="8534158" cy="3676809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图片 5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6"/>
          <p:cNvPicPr>
            <a:picLocks noChangeAspect="1"/>
          </p:cNvPicPr>
          <p:nvPr userDrawn="1"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7740650" y="0"/>
            <a:ext cx="1403350" cy="700088"/>
          </a:xfrm>
          <a:prstGeom prst="rect">
            <a:avLst/>
          </a:prstGeom>
          <a:solidFill>
            <a:srgbClr val="FA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225" name="组合 11"/>
          <p:cNvGrpSpPr/>
          <p:nvPr userDrawn="1"/>
        </p:nvGrpSpPr>
        <p:grpSpPr>
          <a:xfrm>
            <a:off x="179388" y="106363"/>
            <a:ext cx="8785225" cy="5037137"/>
            <a:chOff x="251520" y="980207"/>
            <a:chExt cx="8784976" cy="3895800"/>
          </a:xfrm>
        </p:grpSpPr>
        <p:sp>
          <p:nvSpPr>
            <p:cNvPr id="10" name="圆角矩形 11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C5E4ED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圆角矩形 12"/>
            <p:cNvSpPr/>
            <p:nvPr/>
          </p:nvSpPr>
          <p:spPr>
            <a:xfrm>
              <a:off x="342004" y="1048964"/>
              <a:ext cx="8604006" cy="3758287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10247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8100" y="3516313"/>
            <a:ext cx="1636713" cy="163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图片 11"/>
          <p:cNvPicPr>
            <a:picLocks noChangeAspect="1"/>
          </p:cNvPicPr>
          <p:nvPr userDrawn="1"/>
        </p:nvPicPr>
        <p:blipFill>
          <a:blip r:embed="rId5"/>
          <a:srcRect l="6999" t="17242" r="21602" b="9956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图片 13"/>
          <p:cNvPicPr>
            <a:picLocks noChangeAspect="1"/>
          </p:cNvPicPr>
          <p:nvPr userDrawn="1"/>
        </p:nvPicPr>
        <p:blipFill>
          <a:blip r:embed="rId6"/>
          <a:srcRect l="15001" t="27600" r="13600" b="38800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11271" name="图片 11"/>
          <p:cNvPicPr>
            <a:picLocks noChangeAspect="1"/>
          </p:cNvPicPr>
          <p:nvPr userDrawn="1"/>
        </p:nvPicPr>
        <p:blipFill>
          <a:blip r:embed="rId4"/>
          <a:srcRect l="6999" t="17242" r="21602" b="9956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图片 13"/>
          <p:cNvPicPr>
            <a:picLocks noChangeAspect="1"/>
          </p:cNvPicPr>
          <p:nvPr userDrawn="1"/>
        </p:nvPicPr>
        <p:blipFill>
          <a:blip r:embed="rId5"/>
          <a:srcRect l="15001" t="27600" r="13600" b="38800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3" name="组合 14"/>
          <p:cNvGrpSpPr/>
          <p:nvPr userDrawn="1"/>
        </p:nvGrpSpPr>
        <p:grpSpPr>
          <a:xfrm>
            <a:off x="2911475" y="-17462"/>
            <a:ext cx="3321050" cy="1430337"/>
            <a:chOff x="2699791" y="-11763"/>
            <a:chExt cx="3321465" cy="1431385"/>
          </a:xfrm>
        </p:grpSpPr>
        <p:pic>
          <p:nvPicPr>
            <p:cNvPr id="11275" name="图片 15"/>
            <p:cNvPicPr>
              <a:picLocks noChangeAspect="1"/>
            </p:cNvPicPr>
            <p:nvPr/>
          </p:nvPicPr>
          <p:blipFill>
            <a:blip r:embed="rId6"/>
            <a:srcRect l="66454" t="19174" r="1727" b="40227"/>
            <a:stretch>
              <a:fillRect/>
            </a:stretch>
          </p:blipFill>
          <p:spPr>
            <a:xfrm>
              <a:off x="5323665" y="0"/>
              <a:ext cx="504056" cy="6431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6" name="图片 16"/>
            <p:cNvPicPr>
              <a:picLocks noChangeAspect="1"/>
            </p:cNvPicPr>
            <p:nvPr/>
          </p:nvPicPr>
          <p:blipFill>
            <a:blip r:embed="rId6"/>
            <a:srcRect t="19174" r="36363" b="40227"/>
            <a:stretch>
              <a:fillRect/>
            </a:stretch>
          </p:blipFill>
          <p:spPr>
            <a:xfrm>
              <a:off x="2843808" y="-11763"/>
              <a:ext cx="1008112" cy="6431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7" name="图片 17"/>
            <p:cNvPicPr>
              <a:picLocks noChangeAspect="1"/>
            </p:cNvPicPr>
            <p:nvPr/>
          </p:nvPicPr>
          <p:blipFill>
            <a:blip r:embed="rId7"/>
            <a:srcRect l="8000" t="50000" r="8000" b="19200"/>
            <a:stretch>
              <a:fillRect/>
            </a:stretch>
          </p:blipFill>
          <p:spPr>
            <a:xfrm>
              <a:off x="2699791" y="104946"/>
              <a:ext cx="3321465" cy="131467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1274" name="图片 15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38100" y="3516313"/>
            <a:ext cx="1636713" cy="163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7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9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7937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-7937" y="0"/>
            <a:ext cx="9144000" cy="51435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slide" Target="slide35.xml"/><Relationship Id="rId2" Type="http://schemas.openxmlformats.org/officeDocument/2006/relationships/slide" Target="slide3.xml"/><Relationship Id="rId1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9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26"/>
          <p:cNvGrpSpPr/>
          <p:nvPr/>
        </p:nvGrpSpPr>
        <p:grpSpPr>
          <a:xfrm>
            <a:off x="1352550" y="555625"/>
            <a:ext cx="6329363" cy="1879600"/>
            <a:chOff x="63467" y="1087421"/>
            <a:chExt cx="6328898" cy="1880128"/>
          </a:xfrm>
        </p:grpSpPr>
        <p:grpSp>
          <p:nvGrpSpPr>
            <p:cNvPr id="14341" name="组合 24"/>
            <p:cNvGrpSpPr/>
            <p:nvPr/>
          </p:nvGrpSpPr>
          <p:grpSpPr>
            <a:xfrm>
              <a:off x="63467" y="2071947"/>
              <a:ext cx="928656" cy="752686"/>
              <a:chOff x="-56479" y="1028836"/>
              <a:chExt cx="1252920" cy="1015506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-2937" y="1028836"/>
                <a:ext cx="1199329" cy="961946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椭圆 20"/>
              <p:cNvSpPr/>
              <p:nvPr/>
            </p:nvSpPr>
            <p:spPr>
              <a:xfrm>
                <a:off x="-56479" y="1947934"/>
                <a:ext cx="94233" cy="96408"/>
              </a:xfrm>
              <a:prstGeom prst="ellipse">
                <a:avLst/>
              </a:prstGeom>
              <a:solidFill>
                <a:srgbClr val="297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宋体" panose="02010600030101010101" pitchFamily="2" charset="-122"/>
                  <a:ea typeface="+mn-ea"/>
                  <a:cs typeface="+mn-cs"/>
                </a:endParaRPr>
              </a:p>
            </p:txBody>
          </p:sp>
        </p:grpSp>
        <p:sp>
          <p:nvSpPr>
            <p:cNvPr id="14342" name="矩形 2"/>
            <p:cNvSpPr/>
            <p:nvPr/>
          </p:nvSpPr>
          <p:spPr>
            <a:xfrm>
              <a:off x="1107964" y="1293854"/>
              <a:ext cx="5195501" cy="7701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None/>
              </a:pPr>
              <a:r>
                <a:rPr lang="zh-CN" altLang="en-US" sz="4400" b="1" dirty="0">
                  <a:solidFill>
                    <a:srgbClr val="29708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习作：漫画的启示</a:t>
              </a:r>
              <a:endParaRPr lang="zh-CN" altLang="en-US" sz="4400" b="1" dirty="0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4343" name="组合 7"/>
            <p:cNvGrpSpPr/>
            <p:nvPr/>
          </p:nvGrpSpPr>
          <p:grpSpPr>
            <a:xfrm>
              <a:off x="261898" y="1087421"/>
              <a:ext cx="1233445" cy="1472027"/>
              <a:chOff x="441448" y="1779662"/>
              <a:chExt cx="1233445" cy="1511448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H="1">
                <a:off x="441440" y="1779662"/>
                <a:ext cx="1233396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41440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4344" name="组合 11"/>
            <p:cNvGrpSpPr/>
            <p:nvPr/>
          </p:nvGrpSpPr>
          <p:grpSpPr>
            <a:xfrm flipH="1">
              <a:off x="5160309" y="1087421"/>
              <a:ext cx="1232049" cy="1472027"/>
              <a:chOff x="-541067" y="1779662"/>
              <a:chExt cx="1232049" cy="1511448"/>
            </a:xfrm>
          </p:grpSpPr>
          <p:cxnSp>
            <p:nvCxnSpPr>
              <p:cNvPr id="16" name="直接连接符 15"/>
              <p:cNvCxnSpPr/>
              <p:nvPr/>
            </p:nvCxnSpPr>
            <p:spPr>
              <a:xfrm flipH="1">
                <a:off x="-541074" y="1779662"/>
                <a:ext cx="1231809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-541074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9" name="矩形 8"/>
            <p:cNvSpPr/>
            <p:nvPr/>
          </p:nvSpPr>
          <p:spPr bwMode="auto">
            <a:xfrm>
              <a:off x="479361" y="2427647"/>
              <a:ext cx="5782838" cy="489087"/>
            </a:xfrm>
            <a:prstGeom prst="rect">
              <a:avLst/>
            </a:prstGeom>
            <a:solidFill>
              <a:srgbClr val="1E52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grpSp>
          <p:nvGrpSpPr>
            <p:cNvPr id="14346" name="组合 15"/>
            <p:cNvGrpSpPr/>
            <p:nvPr/>
          </p:nvGrpSpPr>
          <p:grpSpPr>
            <a:xfrm flipV="1">
              <a:off x="261898" y="2832574"/>
              <a:ext cx="112708" cy="134975"/>
              <a:chOff x="-3277587" y="1779662"/>
              <a:chExt cx="1226161" cy="1507732"/>
            </a:xfrm>
          </p:grpSpPr>
          <p:cxnSp>
            <p:nvCxnSpPr>
              <p:cNvPr id="14" name="直接连接符 13"/>
              <p:cNvCxnSpPr/>
              <p:nvPr/>
            </p:nvCxnSpPr>
            <p:spPr>
              <a:xfrm flipH="1">
                <a:off x="-3277674" y="1779662"/>
                <a:ext cx="1226117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-3277674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4347" name="组合 19"/>
            <p:cNvGrpSpPr/>
            <p:nvPr/>
          </p:nvGrpSpPr>
          <p:grpSpPr>
            <a:xfrm flipH="1" flipV="1">
              <a:off x="6279635" y="2832574"/>
              <a:ext cx="112730" cy="134975"/>
              <a:chOff x="-13975275" y="1779662"/>
              <a:chExt cx="1226397" cy="1507732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H="1">
                <a:off x="-13975275" y="1779662"/>
                <a:ext cx="1226125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-13975275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14339" name="图片 2"/>
          <p:cNvPicPr>
            <a:picLocks noChangeAspect="1"/>
          </p:cNvPicPr>
          <p:nvPr/>
        </p:nvPicPr>
        <p:blipFill>
          <a:blip r:embed="rId1"/>
          <a:srcRect l="36237"/>
          <a:stretch>
            <a:fillRect/>
          </a:stretch>
        </p:blipFill>
        <p:spPr>
          <a:xfrm>
            <a:off x="3527425" y="1920875"/>
            <a:ext cx="2290763" cy="46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"/>
          <p:cNvPicPr>
            <a:picLocks noChangeAspect="1"/>
          </p:cNvPicPr>
          <p:nvPr/>
        </p:nvPicPr>
        <p:blipFill>
          <a:blip r:embed="rId2"/>
          <a:srcRect t="25397" b="5765"/>
          <a:stretch>
            <a:fillRect/>
          </a:stretch>
        </p:blipFill>
        <p:spPr>
          <a:xfrm>
            <a:off x="1550988" y="2519363"/>
            <a:ext cx="6130925" cy="2373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73200" y="531813"/>
            <a:ext cx="6554788" cy="4079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刚才我们只是简单地描述了画面，下面我们把镜头移向这些神态各异的人物，给他们来几个特写。怎么样把这个特写写好呢？我们先来欣赏两位同学描写的同一个人物。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512763" y="866775"/>
            <a:ext cx="8118475" cy="3817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1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站在最前面的那个人，穿着黄皮大衣、长裤和皮鞋，好似一位位高权重的官员。他微微睁开的眼睛，好似鼠目，连离他仅一拳之隔的牌子都看不见，这视力那是相当的“好”哇！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1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站在最前面的那个人，低着头微睁着眼睛，好像在沉思。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8163" y="1085850"/>
            <a:ext cx="8067675" cy="1333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想一想：哪个描写的比较精彩？精彩在哪里？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4250" y="2517775"/>
            <a:ext cx="7716838" cy="1997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第一句话精彩一些，因为第一句的描写抓住了站在最前面的那个人的外貌和神态的特征。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38163" y="611188"/>
            <a:ext cx="6754813" cy="669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还可以抓住什么来描写？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63913" y="1420813"/>
            <a:ext cx="3848100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动作和心理活动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8163" y="2301875"/>
            <a:ext cx="8148637" cy="19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这就是我们以前学过的人物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细节描写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，通过这些描写可以让画面上的人物生动起来。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01675" y="868363"/>
            <a:ext cx="7740650" cy="1333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仔细品味第一句话在语言上有什么特点？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55950" y="1966913"/>
            <a:ext cx="5286375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语言辛辣、讽刺、夸张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400" y="2684463"/>
            <a:ext cx="7823200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这样的语言，使人物的某些特点更加突出，能给人留下深刻的印象。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546225" y="215900"/>
            <a:ext cx="3249613" cy="690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学习对比手法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600" y="1184275"/>
            <a:ext cx="8574088" cy="1333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漫画家华君武在突出这一群高大健壮的假文盲的时候，运用了什么手法？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5500" y="2517775"/>
            <a:ext cx="8097838" cy="19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，把一群高大健壮的假文盲与瘦小可怜的母子对比。这种对比可以显示出人物的可笑。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63675" y="619125"/>
            <a:ext cx="6216650" cy="3416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对比的手法不仅适用于漫画，同样也适用于我们的习作，我们在描写人物的时候也可以运用对比的手法。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590675" y="214313"/>
            <a:ext cx="4910138" cy="690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活学活用，描写人物。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1975" y="2014538"/>
            <a:ext cx="8221663" cy="1333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请大家在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假文盲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这幅漫画中选择一个人，写一个人物描写的片段。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Box 1"/>
          <p:cNvSpPr txBox="1"/>
          <p:nvPr/>
        </p:nvSpPr>
        <p:spPr>
          <a:xfrm>
            <a:off x="1533525" y="276225"/>
            <a:ext cx="19224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联系生活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3238" y="1182688"/>
            <a:ext cx="8137525" cy="1785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借助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假文盲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这幅漫画的标题或简单的文字提示，联系生活中的人或事，思考漫画的含义，说说你获得了什么启示。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3763" y="2968625"/>
            <a:ext cx="7747000" cy="1865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做人不能损人利己、自私自利、贪图个人安逸、不顾他人方便，要有公德心，讲文明。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52438" y="906463"/>
            <a:ext cx="8089900" cy="178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这幅漫画画于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1984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年，现在已经是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2020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年，时间已过去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36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年之久，那今天的现实生活中是否还存在“假文盲”现象？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2813" y="2620963"/>
            <a:ext cx="7713662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学校的花坛里立着“禁止摘花”的牌子，可总有人去摘花。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813" y="3744913"/>
            <a:ext cx="7713662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十字路口的牌子上写着禁止闯红灯，可总有人闯红灯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组合 4"/>
          <p:cNvGrpSpPr/>
          <p:nvPr/>
        </p:nvGrpSpPr>
        <p:grpSpPr>
          <a:xfrm>
            <a:off x="-273050" y="-17462"/>
            <a:ext cx="4206875" cy="5183187"/>
            <a:chOff x="-273285" y="-17463"/>
            <a:chExt cx="4207110" cy="5183188"/>
          </a:xfrm>
        </p:grpSpPr>
        <p:sp>
          <p:nvSpPr>
            <p:cNvPr id="70" name="矩形 69"/>
            <p:cNvSpPr/>
            <p:nvPr/>
          </p:nvSpPr>
          <p:spPr bwMode="auto">
            <a:xfrm>
              <a:off x="-8158" y="-17463"/>
              <a:ext cx="3941983" cy="5183188"/>
            </a:xfrm>
            <a:prstGeom prst="rect">
              <a:avLst/>
            </a:prstGeom>
            <a:solidFill>
              <a:srgbClr val="97C5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538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73285" y="682152"/>
              <a:ext cx="4076059" cy="407605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" name="组合 13"/>
          <p:cNvGrpSpPr/>
          <p:nvPr/>
        </p:nvGrpSpPr>
        <p:grpSpPr bwMode="auto">
          <a:xfrm>
            <a:off x="5074275" y="1389666"/>
            <a:ext cx="737635" cy="720080"/>
            <a:chOff x="2879678" y="2429301"/>
            <a:chExt cx="1440000" cy="1440000"/>
          </a:xfrm>
          <a:noFill/>
        </p:grpSpPr>
        <p:sp>
          <p:nvSpPr>
            <p:cNvPr id="9" name="矩形 8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 bwMode="auto">
          <a:xfrm>
            <a:off x="5934097" y="1389666"/>
            <a:ext cx="737635" cy="720080"/>
            <a:chOff x="2879678" y="2429301"/>
            <a:chExt cx="1440000" cy="1440000"/>
          </a:xfrm>
          <a:noFill/>
        </p:grpSpPr>
        <p:sp>
          <p:nvSpPr>
            <p:cNvPr id="15" name="矩形 14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3"/>
          <p:cNvGrpSpPr/>
          <p:nvPr/>
        </p:nvGrpSpPr>
        <p:grpSpPr bwMode="auto">
          <a:xfrm>
            <a:off x="6793919" y="1389666"/>
            <a:ext cx="737635" cy="720080"/>
            <a:chOff x="2879678" y="2429301"/>
            <a:chExt cx="1440000" cy="1440000"/>
          </a:xfrm>
          <a:noFill/>
        </p:grpSpPr>
        <p:sp>
          <p:nvSpPr>
            <p:cNvPr id="21" name="矩形 20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13"/>
          <p:cNvGrpSpPr/>
          <p:nvPr/>
        </p:nvGrpSpPr>
        <p:grpSpPr bwMode="auto">
          <a:xfrm>
            <a:off x="7653742" y="1389666"/>
            <a:ext cx="737635" cy="720080"/>
            <a:chOff x="2879678" y="2429301"/>
            <a:chExt cx="1440000" cy="1440000"/>
          </a:xfrm>
          <a:noFill/>
        </p:grpSpPr>
        <p:sp>
          <p:nvSpPr>
            <p:cNvPr id="27" name="矩形 26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">
            <a:hlinkClick r:id="rId2" action="ppaction://hlinksldjump"/>
          </p:cNvPr>
          <p:cNvSpPr/>
          <p:nvPr/>
        </p:nvSpPr>
        <p:spPr>
          <a:xfrm>
            <a:off x="5073650" y="1389063"/>
            <a:ext cx="33162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13"/>
          <p:cNvGrpSpPr/>
          <p:nvPr/>
        </p:nvGrpSpPr>
        <p:grpSpPr bwMode="auto">
          <a:xfrm>
            <a:off x="5074275" y="2410010"/>
            <a:ext cx="737635" cy="720080"/>
            <a:chOff x="2879678" y="2429301"/>
            <a:chExt cx="1440000" cy="1440000"/>
          </a:xfrm>
          <a:noFill/>
        </p:grpSpPr>
        <p:sp>
          <p:nvSpPr>
            <p:cNvPr id="34" name="矩形 33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13"/>
          <p:cNvGrpSpPr/>
          <p:nvPr/>
        </p:nvGrpSpPr>
        <p:grpSpPr bwMode="auto">
          <a:xfrm>
            <a:off x="5934097" y="2410010"/>
            <a:ext cx="737635" cy="720080"/>
            <a:chOff x="2879678" y="2429301"/>
            <a:chExt cx="1440000" cy="1440000"/>
          </a:xfrm>
          <a:noFill/>
        </p:grpSpPr>
        <p:sp>
          <p:nvSpPr>
            <p:cNvPr id="40" name="矩形 39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13"/>
          <p:cNvGrpSpPr/>
          <p:nvPr/>
        </p:nvGrpSpPr>
        <p:grpSpPr bwMode="auto">
          <a:xfrm>
            <a:off x="6793919" y="2410010"/>
            <a:ext cx="737635" cy="720080"/>
            <a:chOff x="2879678" y="2429301"/>
            <a:chExt cx="1440000" cy="1440000"/>
          </a:xfrm>
          <a:noFill/>
        </p:grpSpPr>
        <p:sp>
          <p:nvSpPr>
            <p:cNvPr id="46" name="矩形 45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13"/>
          <p:cNvGrpSpPr/>
          <p:nvPr/>
        </p:nvGrpSpPr>
        <p:grpSpPr bwMode="auto">
          <a:xfrm>
            <a:off x="7653742" y="2410010"/>
            <a:ext cx="737635" cy="720080"/>
            <a:chOff x="2879678" y="2429301"/>
            <a:chExt cx="1440000" cy="1440000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矩形 3">
            <a:hlinkClick r:id="rId3" action="ppaction://hlinksldjump"/>
          </p:cNvPr>
          <p:cNvSpPr/>
          <p:nvPr/>
        </p:nvSpPr>
        <p:spPr>
          <a:xfrm>
            <a:off x="5073650" y="2408238"/>
            <a:ext cx="33162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373" name="组合 58"/>
          <p:cNvGrpSpPr/>
          <p:nvPr/>
        </p:nvGrpSpPr>
        <p:grpSpPr>
          <a:xfrm flipV="1">
            <a:off x="0" y="254000"/>
            <a:ext cx="4403725" cy="4905375"/>
            <a:chOff x="197626" y="0"/>
            <a:chExt cx="5146906" cy="5491011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5344532" y="0"/>
              <a:ext cx="0" cy="5476795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197626" y="5467909"/>
              <a:ext cx="5146906" cy="23102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74" name="组合 1"/>
          <p:cNvGrpSpPr/>
          <p:nvPr/>
        </p:nvGrpSpPr>
        <p:grpSpPr>
          <a:xfrm>
            <a:off x="4213225" y="873125"/>
            <a:ext cx="390525" cy="3679825"/>
            <a:chOff x="3694113" y="401638"/>
            <a:chExt cx="390525" cy="3680852"/>
          </a:xfrm>
        </p:grpSpPr>
        <p:sp>
          <p:nvSpPr>
            <p:cNvPr id="63" name="椭圆 62"/>
            <p:cNvSpPr/>
            <p:nvPr/>
          </p:nvSpPr>
          <p:spPr bwMode="auto">
            <a:xfrm>
              <a:off x="3694113" y="1810144"/>
              <a:ext cx="390525" cy="390634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漫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 bwMode="auto">
            <a:xfrm>
              <a:off x="3694113" y="2280175"/>
              <a:ext cx="390525" cy="389046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画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椭圆 64"/>
            <p:cNvSpPr/>
            <p:nvPr/>
          </p:nvSpPr>
          <p:spPr bwMode="auto">
            <a:xfrm>
              <a:off x="3694113" y="401638"/>
              <a:ext cx="390525" cy="392222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习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椭圆 65"/>
            <p:cNvSpPr/>
            <p:nvPr/>
          </p:nvSpPr>
          <p:spPr bwMode="auto">
            <a:xfrm>
              <a:off x="3694113" y="873258"/>
              <a:ext cx="390525" cy="389046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作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椭圆 66"/>
            <p:cNvSpPr/>
            <p:nvPr/>
          </p:nvSpPr>
          <p:spPr bwMode="auto">
            <a:xfrm>
              <a:off x="3694113" y="2748618"/>
              <a:ext cx="390525" cy="392222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的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>
              <a:off x="3694113" y="1341700"/>
              <a:ext cx="390525" cy="389047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·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9" name="椭圆 68"/>
            <p:cNvSpPr/>
            <p:nvPr/>
          </p:nvSpPr>
          <p:spPr bwMode="auto">
            <a:xfrm>
              <a:off x="3694113" y="3220237"/>
              <a:ext cx="390525" cy="392221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启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椭圆 70"/>
            <p:cNvSpPr/>
            <p:nvPr/>
          </p:nvSpPr>
          <p:spPr bwMode="auto">
            <a:xfrm>
              <a:off x="3694113" y="3691856"/>
              <a:ext cx="390525" cy="390634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示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1"/>
          <p:cNvSpPr/>
          <p:nvPr/>
        </p:nvSpPr>
        <p:spPr>
          <a:xfrm>
            <a:off x="354013" y="769938"/>
            <a:ext cx="84804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草坪上明明立着“禁止践踏”的牌子，可偏偏有人上去踩；公共场所明明写着“禁止吸烟”，可偏偏有人大大方方地吞云吐雾；公交车上明明特设了“老、弱、病、残、孕”的专座，可偏偏有身强力壮的年轻人坐在那里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4013" y="3836988"/>
            <a:ext cx="6099175" cy="625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这段话运用了什么修辞手法？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89725" y="3778250"/>
            <a:ext cx="1450975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排比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1331913" y="685800"/>
            <a:ext cx="6338887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排比句能使语言更有气势，更有说服力。同学们在习作的时候可以运用</a:t>
            </a:r>
            <a:r>
              <a:rPr lang="zh-CN" altLang="en-US" sz="36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比喻、拟人、排比、夸张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等修辞手法。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14350" y="874713"/>
            <a:ext cx="8115300" cy="1335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社会上这样的现象屡禁不止，这是为什么呢？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3300" y="2289175"/>
            <a:ext cx="7640638" cy="19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个人素质低下，公德意识太差，人们对于这些现象或者“事不关己，高高挂起”，或者敢怒不敢言。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33375" y="255588"/>
            <a:ext cx="8115300" cy="66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目睹这些现象，你最想说些什么？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0888" y="1017588"/>
            <a:ext cx="7642225" cy="399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假文盲，快醒醒吧！你们的视而不见多么冷酷，我们的社会需要爱心和温暖。让那些贫困、弱小的人们得到关爱，让我们所有的人手拉手、献爱心，让整个世界少一份忧愁，多一份欢声笑语吧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1"/>
          <p:cNvSpPr/>
          <p:nvPr/>
        </p:nvSpPr>
        <p:spPr>
          <a:xfrm>
            <a:off x="768350" y="587375"/>
            <a:ext cx="7853363" cy="3287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我们的生活中处处可见这样的假文盲现象，社会需要我们及时地唤醒这些假文盲，使他们成为有社会公德心文明人。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Box 1"/>
          <p:cNvSpPr txBox="1"/>
          <p:nvPr/>
        </p:nvSpPr>
        <p:spPr>
          <a:xfrm>
            <a:off x="1533525" y="82550"/>
            <a:ext cx="19224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指导写法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33688" y="847725"/>
            <a:ext cx="3476625" cy="66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明确习作要求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9940" name="矩形 4"/>
          <p:cNvSpPr/>
          <p:nvPr/>
        </p:nvSpPr>
        <p:spPr>
          <a:xfrm>
            <a:off x="509588" y="1516063"/>
            <a:ext cx="81248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写一写从漫画中获得的启示，可以从书上的两幅漫画中选择一幅来写，也可以写其他漫画。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仔细观察漫画，看看漫画画的是什么内容，可笑之处在哪里。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1"/>
          <p:cNvSpPr/>
          <p:nvPr/>
        </p:nvSpPr>
        <p:spPr>
          <a:xfrm>
            <a:off x="1241425" y="825500"/>
            <a:ext cx="6530975" cy="363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思考从漫画中获得的启示。借助漫画的标题或简单的文字提示，联系生活中的人或事，思考漫画的含义，获得启示。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撰写习作，先写清楚漫画的内容，再写出自己的思考。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矩形 1"/>
          <p:cNvSpPr/>
          <p:nvPr/>
        </p:nvSpPr>
        <p:spPr>
          <a:xfrm>
            <a:off x="506413" y="796925"/>
            <a:ext cx="8189912" cy="399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撰写习作的时候要注意先写清楚漫画的内容，再写出自己的思考。启示是从漫画内容中获得的，漫画内容是基础，启示是升华，这个顺序不能颠倒。本次习作的主题是漫画的启示，关键是把从漫画中获得的启示写清楚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09625" y="869950"/>
            <a:ext cx="7305675" cy="1422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题目是文章的眼睛，我们可以给这篇习作拟一个什么题目呢？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49375" y="2427288"/>
            <a:ext cx="5478463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假文盲的启示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49375" y="3279775"/>
            <a:ext cx="4143375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明知故盲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……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23900" y="765175"/>
            <a:ext cx="5572125" cy="690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几种漫画作文开头的写法：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3900" y="1625600"/>
            <a:ext cx="7696200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描写环境法。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如：在一个寒冷的冬天，天空阴沉沉的，寒风呼啸，一位妇女和一个婴儿急着回家，来到汽车站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501650" y="1238250"/>
            <a:ext cx="5616575" cy="1333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漫画能让我们会心一笑，也会让我们有所思考。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7411" name="矩形 5"/>
          <p:cNvSpPr/>
          <p:nvPr/>
        </p:nvSpPr>
        <p:spPr>
          <a:xfrm>
            <a:off x="1346200" y="-49212"/>
            <a:ext cx="2601913" cy="77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305" r="842" b="667"/>
          <a:stretch>
            <a:fillRect/>
          </a:stretch>
        </p:blipFill>
        <p:spPr>
          <a:xfrm>
            <a:off x="5770563" y="1381125"/>
            <a:ext cx="2871787" cy="280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1430338" y="2757488"/>
            <a:ext cx="3760787" cy="143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你干什么？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等着乘凉。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矩形 1"/>
          <p:cNvSpPr/>
          <p:nvPr/>
        </p:nvSpPr>
        <p:spPr>
          <a:xfrm>
            <a:off x="244475" y="906463"/>
            <a:ext cx="8750300" cy="3330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开门见山法。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如：今天，我在语文书上看到一幅漫画，名为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假文盲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，深受启发！在某个公共汽车站点，立着一块醒目的牌子，牌子上“母子上车处”这五个鲜红的大字格外引人注目。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1"/>
          <p:cNvSpPr/>
          <p:nvPr/>
        </p:nvSpPr>
        <p:spPr>
          <a:xfrm>
            <a:off x="1039813" y="1062038"/>
            <a:ext cx="6913562" cy="2087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议论开头法。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如：漫画给我的印象向来是令人开怀大笑的，可这幅漫画却引人深思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85900" y="53975"/>
            <a:ext cx="5808663" cy="66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几种漫画作文结尾的写法：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7850" y="1289050"/>
            <a:ext cx="8108950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）抒发议论法。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如：假文盲，醒醒吧！让我们携手传递爱心，让那些贫困、弱小的人们得到关爱，让整个世界少一份忧愁、多一份欢声笑语吧！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17525" y="1098550"/>
            <a:ext cx="8108950" cy="332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）总结点题法。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如我想：生活中那些假文盲看到这幅漫画，一定会脸红的。所以，我希望我们每个人都要严于律己，从我做起，从小事做起，做一个遵守社会公德的人，共创美好的明天。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17525" y="930275"/>
            <a:ext cx="8108950" cy="3327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）名言升华法。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如：这一幅漫画，让我想起一句简单而又富有哲理的名言：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有一种财富叫精神，有一种高贵叫文明。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做一个富足而高贵的人，让这些不良的社会风气永远消失吧！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矩形 4"/>
          <p:cNvSpPr/>
          <p:nvPr/>
        </p:nvSpPr>
        <p:spPr>
          <a:xfrm>
            <a:off x="1220788" y="0"/>
            <a:ext cx="260032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0688" y="1047750"/>
            <a:ext cx="8488363" cy="30480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本次习作是看漫画，写出自己的想法。教材给我们提供了漫画家华君武所画的两幅漫画，一幅是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植树与乘凉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，另一幅是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假文盲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，让我们写一写从漫画中获得的启示。可以从这两幅漫画中选择一幅来写，也可以写其他漫画。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719138" y="449263"/>
            <a:ext cx="7343775" cy="6667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针对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假文盲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做修改指导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88" y="1273175"/>
            <a:ext cx="3255963" cy="66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修改题目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5963" y="2141538"/>
            <a:ext cx="5160962" cy="690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几种修改题目的方法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4400" y="2922588"/>
            <a:ext cx="7566025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表达感悟法：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看漫画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&lt;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假文盲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&gt;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有感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&lt;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假文盲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&gt;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有感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》……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71488" y="762000"/>
            <a:ext cx="8104188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引用命题法：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让世界充满爱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播撒文明的种子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假文盲知多少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》……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1488" y="2119313"/>
            <a:ext cx="8104188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逆向命题法：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不做假文盲，争做文明人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》……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1488" y="3476625"/>
            <a:ext cx="8104188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符号命题法：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假文盲＝真自私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假文盲＝精神盲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假文盲≠真文盲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》……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58788" y="207963"/>
            <a:ext cx="4237038" cy="692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571500" marR="0" lvl="0" indent="-5715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p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回顾习作要求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251" name="矩形 2"/>
          <p:cNvSpPr/>
          <p:nvPr/>
        </p:nvSpPr>
        <p:spPr>
          <a:xfrm>
            <a:off x="509588" y="819150"/>
            <a:ext cx="812482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仔细观察漫画，看看漫画画的是什么内容，可笑之处在哪里。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2" name="矩形 3"/>
          <p:cNvSpPr/>
          <p:nvPr/>
        </p:nvSpPr>
        <p:spPr>
          <a:xfrm>
            <a:off x="509588" y="2006600"/>
            <a:ext cx="81248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思考从漫画中获得的启示。借助漫画的标题或简单的文字提示，联系生活中的人或事，思考漫画的含义，获得启示。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71500" indent="-5715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撰写习作，先写清楚漫画的内容，再写出自己的思考。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TextBox 1"/>
          <p:cNvSpPr txBox="1"/>
          <p:nvPr/>
        </p:nvSpPr>
        <p:spPr>
          <a:xfrm>
            <a:off x="1466850" y="112713"/>
            <a:ext cx="19224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交流评议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75" name="矩形 2"/>
          <p:cNvSpPr/>
          <p:nvPr/>
        </p:nvSpPr>
        <p:spPr>
          <a:xfrm>
            <a:off x="476250" y="1160463"/>
            <a:ext cx="855345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这是漫画家华君武画的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假文盲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画面。我不禁为那位母亲打抱不平，为什么那些人要挤占母子上车处的位置呢？难道他们不识字？都是文盲？不，天下会有戴眼镜的文盲吗？真是笑话！如果大家都能讲文明，懂礼貌，做事将心比心，我们的生活就会更美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79725" y="258763"/>
            <a:ext cx="3384550" cy="669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读读改改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7338" y="915988"/>
            <a:ext cx="8305800" cy="1785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这是漫画家华君武所画的一幅漫画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植树与乘凉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。仔细观察，看看漫画画的是什么内容，可笑之处在哪里。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8435" name="矩形 7"/>
          <p:cNvSpPr/>
          <p:nvPr/>
        </p:nvSpPr>
        <p:spPr>
          <a:xfrm>
            <a:off x="1925638" y="2908300"/>
            <a:ext cx="3760787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你干什么？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等着乘凉。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305" r="842" b="667"/>
          <a:stretch>
            <a:fillRect/>
          </a:stretch>
        </p:blipFill>
        <p:spPr>
          <a:xfrm>
            <a:off x="5888038" y="2106613"/>
            <a:ext cx="2873375" cy="280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87350" y="884238"/>
            <a:ext cx="7750175" cy="690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你在这个片段中发现了什么问题？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7250" y="1573213"/>
            <a:ext cx="8091488" cy="1333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他将自己看过漫画后的想法写得过于简略。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7350" y="2941638"/>
            <a:ext cx="7750175" cy="692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如何把看漫画后的想法写清楚呢？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7250" y="3814763"/>
            <a:ext cx="8429625" cy="66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首先要表明自己看过漫画后的观点。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81000" y="884238"/>
            <a:ext cx="7750175" cy="692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在这篇漫画中，我们的观点是什么？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0900" y="1824038"/>
            <a:ext cx="6908800" cy="2085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这四个男士的做法是不对的，我们应该自觉遵守社会公德，我们要做一个文明人。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28625" y="1054100"/>
            <a:ext cx="8124825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我们要在习作中表明这个观点，那如何证明你的观点是正确的呢？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8525" y="2401888"/>
            <a:ext cx="7678738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要联系实际，用生活中的事例来证明。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8525" y="3159125"/>
            <a:ext cx="77660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联系实际，描写生活中的事例，是把从漫画中获得的启示写清楚的重要法宝。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424238" y="352425"/>
            <a:ext cx="2295525" cy="690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片段欣赏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8371" name="矩形 2"/>
          <p:cNvSpPr/>
          <p:nvPr/>
        </p:nvSpPr>
        <p:spPr>
          <a:xfrm>
            <a:off x="471488" y="1090613"/>
            <a:ext cx="8201025" cy="3560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想这四位男士一定认识指示牌上的字，但是却没有付诸行动，没有把方便让给最需要的人，他们太没有公德心了，实在不应该！他们刻意地假装文盲，扰乱了正常的公共秩序，他们的的确确是“文盲”，不过并不是“文化”的“文”，而是“文明”的“文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矩形 1"/>
          <p:cNvSpPr/>
          <p:nvPr/>
        </p:nvSpPr>
        <p:spPr>
          <a:xfrm>
            <a:off x="501650" y="788988"/>
            <a:ext cx="8199438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中国是文明古国、礼仪之邦，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资治通鉴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中有这样一句话：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才者，德之资也；德者，才之帅也。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这句话告诉我们，每一个人都应该把道德作为立身之本。可是，图上的四个男青年却连最起码的遵守秩序也做不到，谈何道德？他们贪图自己的方便，却让真正需要帮助的人得不到帮助。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06400" y="815975"/>
            <a:ext cx="6916738" cy="625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这段话是怎样表明自己的想法的？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5663" y="1533525"/>
            <a:ext cx="768350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先是结合漫画阐明了自己的观点：这四位男士没有公德心，实在不应该。接着从道德的角度展开了议论，并引用了古书中的一句话，最后又回到漫画中谈自己的看法。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04825" y="1163638"/>
            <a:ext cx="8132763" cy="1333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这段话有没有把从漫画中获得的启示写清楚？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4088" y="2743200"/>
            <a:ext cx="7683500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没有写具体，还要联系实际列举生活中的一些事例。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矩形 1"/>
          <p:cNvSpPr/>
          <p:nvPr/>
        </p:nvSpPr>
        <p:spPr>
          <a:xfrm>
            <a:off x="530225" y="725488"/>
            <a:ext cx="8081963" cy="3328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写这篇漫画作文时，我们如果能联系现实生活中的一些人或事，列举一些鲜活的事例，就能让作文更有说服力，更能与读者产生共鸣，也更能证明自己的观点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00350" y="90488"/>
            <a:ext cx="3543300" cy="690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修改问题片段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3491" name="矩形 2"/>
          <p:cNvSpPr/>
          <p:nvPr/>
        </p:nvSpPr>
        <p:spPr>
          <a:xfrm>
            <a:off x="373063" y="930275"/>
            <a:ext cx="83978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生活中，这样的现象还真是数不胜数。有一天，我坐公交车去上学。上车后，我发现“老弱病残孕”专座上坐满了人，有身强力壮的小伙子，有打扮新潮的时髦女郎。汽车到了一站，上来一位拄着拐杖的老奶奶。她年龄很大，颤颤巍巍地走到了那位身强力壮的小伙子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矩形 1"/>
          <p:cNvSpPr/>
          <p:nvPr/>
        </p:nvSpPr>
        <p:spPr>
          <a:xfrm>
            <a:off x="373063" y="942975"/>
            <a:ext cx="83978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身旁。广播里不停地播放着：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请给需要的乘客让个座。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但小伙子好像没听见一样，拿出耳机，塞到了耳朵里，听起音乐来。他一边听一边摇头晃脑。老奶奶就这样站在他身边。周围的人都对他投去了不满的目光，但他置之不理，依然心安理得地坐在那儿，我非常气愤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"/>
          <p:cNvSpPr/>
          <p:nvPr/>
        </p:nvSpPr>
        <p:spPr>
          <a:xfrm>
            <a:off x="280988" y="612775"/>
            <a:ext cx="8062912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画面中一个人拿着水壶来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为小树浇水，另一个人坐在小树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下面，铁锹放在一边。拿水壶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的人问：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你干什么？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，坐着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的人回答：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等着乘凉。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可笑的是坐着的人自己不植树，守株待凉，坐着等别人植树。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439738" y="436563"/>
            <a:ext cx="8132763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看完后，你发现了什么问题？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9000" y="1038225"/>
            <a:ext cx="7683500" cy="1239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没有写具体，还要联系实际列举生活中的一些事例。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9000" y="2274888"/>
            <a:ext cx="7750175" cy="247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联系实际列举事例只是为了说理，所以事例就不用写得太具体、太生动。只要能把事情叙述清楚就可以了，语言的概括性要强。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矩形 1"/>
          <p:cNvSpPr/>
          <p:nvPr/>
        </p:nvSpPr>
        <p:spPr>
          <a:xfrm>
            <a:off x="487363" y="1239838"/>
            <a:ext cx="8169275" cy="266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这次修改习作主要是看从漫画中获得的启示是不是写清楚了，分两步来看，一看自己的观点有没有表达清楚；二看有没有联系实际，举出事例。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TextBox 1"/>
          <p:cNvSpPr txBox="1"/>
          <p:nvPr/>
        </p:nvSpPr>
        <p:spPr>
          <a:xfrm>
            <a:off x="1504950" y="263525"/>
            <a:ext cx="192246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合作修改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1650" y="1179513"/>
            <a:ext cx="8386763" cy="3636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请同学们读一读自己的习作。你的作文中有没有错别字或是语义重复的句子？标点符号的使用是不是恰当？你在文中的议论充分吗？有没有联系实际谈感受呢？所举事例是不是有较强的概括性呢？针对我们刚才的讲评，试着修改自己的习作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矩形 1"/>
          <p:cNvSpPr/>
          <p:nvPr/>
        </p:nvSpPr>
        <p:spPr>
          <a:xfrm>
            <a:off x="1608138" y="182563"/>
            <a:ext cx="29638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同学互改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9875" y="946150"/>
            <a:ext cx="8602663" cy="3540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请大家以四人小组为单位，组员之间互相交换读作文，找一找别人的作文有哪些优点值得你学习，再看一看他的习作中，还存在什么问题，请你提出并在小组内评议，再根据同学的建议修改。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虚心听取、接纳他人提出的意见和建议，反复阅读，认真修改，一直改到自己满意为止。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84538" y="171450"/>
            <a:ext cx="2727325" cy="682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全班交流展示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913" y="1446213"/>
            <a:ext cx="6850063" cy="2751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每个小组推选一篇佳作，由小作者上台朗读、展示自己的作品，其他同学认真倾听，取长补短，共同提高。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矩形 1"/>
          <p:cNvSpPr/>
          <p:nvPr/>
        </p:nvSpPr>
        <p:spPr>
          <a:xfrm>
            <a:off x="538163" y="962025"/>
            <a:ext cx="8067675" cy="3702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次习作，让我们写一写从漫画中获得的启示。先仔细观察，看看漫画画的是什么内容，可笑之处在哪里。再借助漫画的标题或简单的文字提示，联系生活中的人或事，思考漫画的含义，获得启示。最后撰写习作，先写清楚漫画的内容，再写出自己的思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482975" y="136525"/>
            <a:ext cx="2178050" cy="646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latin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</a:defRPr>
            </a:lvl3pPr>
            <a:lvl4pPr>
              <a:defRPr>
                <a:latin typeface="Calibri" panose="020F0502020204030204" pitchFamily="34" charset="0"/>
              </a:defRPr>
            </a:lvl4pPr>
            <a:lvl5pPr>
              <a:defRPr>
                <a:latin typeface="Calibri" panose="020F0502020204030204" pitchFamily="34" charset="0"/>
              </a:defRPr>
            </a:lvl5pPr>
            <a:lvl6pPr>
              <a:defRPr>
                <a:latin typeface="Calibri" panose="020F0502020204030204" pitchFamily="34" charset="0"/>
              </a:defRPr>
            </a:lvl6pPr>
            <a:lvl7pPr>
              <a:defRPr>
                <a:latin typeface="Calibri" panose="020F0502020204030204" pitchFamily="34" charset="0"/>
              </a:defRPr>
            </a:lvl7pPr>
            <a:lvl8pPr>
              <a:defRPr>
                <a:latin typeface="Calibri" panose="020F0502020204030204" pitchFamily="34" charset="0"/>
              </a:defRPr>
            </a:lvl8pPr>
            <a:lvl9pPr>
              <a:defRPr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板书设计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81138" y="992188"/>
            <a:ext cx="6754812" cy="3641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习作：漫画的启示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描述画面　　    抓住细节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揭示画意　    　点面结合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联系实际　    　发表观点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9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4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24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9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39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0675" y="922338"/>
            <a:ext cx="8502650" cy="1787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借助漫画的标题或简单的文字提示，联系生活中的人或事，思考漫画的含义，说说你从中获得了什么启示。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8988" y="2598738"/>
            <a:ext cx="802005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不要光指望别人，不能坐享其成、不求上进，干等着不如自己努力去做。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0675" y="3683000"/>
            <a:ext cx="7481888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漫画和其他图画有什么不同呢？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8988" y="4176713"/>
            <a:ext cx="71755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漫画能让我们获得启示。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1381125" y="655638"/>
            <a:ext cx="6667500" cy="383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5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漫画是一种具有强烈讽刺性或批评性的图画。画家从生活现象中取材，通过夸张、比喻、象征等手法，来讽刺、批评或表扬某些人和事。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1"/>
          <p:cNvSpPr txBox="1"/>
          <p:nvPr/>
        </p:nvSpPr>
        <p:spPr>
          <a:xfrm>
            <a:off x="1500188" y="147638"/>
            <a:ext cx="19224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分析漫画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0525" y="925513"/>
            <a:ext cx="8362950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我们再来欣赏漫画家华君武所画的另一幅漫画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假文盲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253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4925" y="1849438"/>
            <a:ext cx="3535363" cy="2486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493713" y="2159000"/>
            <a:ext cx="4078288" cy="625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文盲是什么意思？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8850" y="2884488"/>
            <a:ext cx="3524250" cy="60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不识字的成年人。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713" y="3590925"/>
            <a:ext cx="4719638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为什么要假装文盲呢？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63538" y="376238"/>
            <a:ext cx="7234238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看看漫画画的是什么内容，可笑之处在哪里。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3538" y="1468438"/>
            <a:ext cx="8520112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一个冬天的早晨，一个写有“母子上车处”的专用通道挤占了几个高大、年轻力壮的男子，而一位抱着幼子的弱小的母亲只能站在母子上车处之外。可笑的是车站的牌子上明明写着“母子上车处”，那几个壮汉却视而不见，稳稳当当地站在那儿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4567</Words>
  <Application>WPS 演示</Application>
  <PresentationFormat/>
  <Paragraphs>267</Paragraphs>
  <Slides>57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57</vt:i4>
      </vt:variant>
    </vt:vector>
  </HeadingPairs>
  <TitlesOfParts>
    <vt:vector size="73" baseType="lpstr">
      <vt:lpstr>Arial</vt:lpstr>
      <vt:lpstr>宋体</vt:lpstr>
      <vt:lpstr>Wingdings</vt:lpstr>
      <vt:lpstr>Times New Roman</vt:lpstr>
      <vt:lpstr>黑体</vt:lpstr>
      <vt:lpstr>Cambria</vt:lpstr>
      <vt:lpstr>等线 Light</vt:lpstr>
      <vt:lpstr>楷体</vt:lpstr>
      <vt:lpstr>Calibri</vt:lpstr>
      <vt:lpstr>微软雅黑</vt:lpstr>
      <vt:lpstr>Arial Unicode MS</vt:lpstr>
      <vt:lpstr>Arial</vt:lpstr>
      <vt:lpstr>等线</vt:lpstr>
      <vt:lpstr>2_Office 主题​​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1869</cp:revision>
  <dcterms:created xsi:type="dcterms:W3CDTF">2016-01-14T05:53:00Z</dcterms:created>
  <dcterms:modified xsi:type="dcterms:W3CDTF">2023-11-13T12:24:12Z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C53C2DFE841F46C1AFDC61ACE200EC42_13</vt:lpwstr>
  </property>
  <property fmtid="{D5CDD505-2E9C-101B-9397-08002B2CF9AE}" pid="3" name="KSOProductBuildVer">
    <vt:lpwstr>2052-12.1.0.15374</vt:lpwstr>
  </property>
</Properties>
</file>