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301" r:id="rId4"/>
    <p:sldId id="287" r:id="rId5"/>
    <p:sldId id="288" r:id="rId6"/>
    <p:sldId id="289" r:id="rId7"/>
    <p:sldId id="290" r:id="rId8"/>
    <p:sldId id="291" r:id="rId9"/>
    <p:sldId id="292" r:id="rId10"/>
    <p:sldId id="293" r:id="rId11"/>
    <p:sldId id="294" r:id="rId12"/>
    <p:sldId id="295" r:id="rId13"/>
    <p:sldId id="296" r:id="rId14"/>
    <p:sldId id="297" r:id="rId15"/>
    <p:sldId id="298" r:id="rId16"/>
    <p:sldId id="299" r:id="rId17"/>
    <p:sldId id="300" r:id="rId18"/>
    <p:sldId id="261" r:id="rId19"/>
    <p:sldId id="262" r:id="rId20"/>
    <p:sldId id="318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55" userDrawn="1">
          <p15:clr>
            <a:srgbClr val="A4A3A4"/>
          </p15:clr>
        </p15:guide>
        <p15:guide id="2" pos="284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>
        <p:scale>
          <a:sx n="75" d="100"/>
          <a:sy n="75" d="100"/>
        </p:scale>
        <p:origin x="144" y="806"/>
      </p:cViewPr>
      <p:guideLst>
        <p:guide orient="horz" pos="1655"/>
        <p:guide pos="284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0.png"/><Relationship Id="rId1" Type="http://schemas.openxmlformats.org/officeDocument/2006/relationships/image" Target="../media/image3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5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34.png"/><Relationship Id="rId1" Type="http://schemas.openxmlformats.org/officeDocument/2006/relationships/image" Target="../media/image3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.xml"/><Relationship Id="rId1" Type="http://schemas.openxmlformats.org/officeDocument/2006/relationships/image" Target="../media/image3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05914" y="192286"/>
            <a:ext cx="446660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万以内的加法和减法（一）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115727" y="169203"/>
            <a:ext cx="516996" cy="523220"/>
            <a:chOff x="1395692" y="1566177"/>
            <a:chExt cx="516996" cy="52322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468883" y="1566177"/>
              <a:ext cx="37061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800" b="1" dirty="0">
                  <a:solidFill>
                    <a:srgbClr val="0050AA"/>
                  </a:solidFill>
                  <a:latin typeface="+mj-ea"/>
                  <a:ea typeface="+mj-ea"/>
                </a:rPr>
                <a:t>2</a:t>
              </a:r>
              <a:endParaRPr kumimoji="1" lang="zh-CN" altLang="en-US" sz="28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2" name="组合 11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5" name="矩形: 圆角 14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6" name="矩形: 圆角 15"/>
                <p:cNvSpPr/>
                <p:nvPr userDrawn="1"/>
              </p:nvSpPr>
              <p:spPr>
                <a:xfrm>
                  <a:off x="320885" y="1625405"/>
                  <a:ext cx="379910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48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用估算解决问题</a:t>
                  </a:r>
                  <a:endParaRPr lang="zh-CN" altLang="en-US" sz="48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67087" y="1131590"/>
              <a:ext cx="771906" cy="775367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475656" y="1856329"/>
            <a:ext cx="7038887" cy="2570291"/>
            <a:chOff x="1487684" y="1851669"/>
            <a:chExt cx="7026859" cy="2489721"/>
          </a:xfrm>
        </p:grpSpPr>
        <p:sp>
          <p:nvSpPr>
            <p:cNvPr id="30" name="圆角矩形 29"/>
            <p:cNvSpPr/>
            <p:nvPr/>
          </p:nvSpPr>
          <p:spPr>
            <a:xfrm>
              <a:off x="1487684" y="1851669"/>
              <a:ext cx="5472362" cy="2436762"/>
            </a:xfrm>
            <a:prstGeom prst="roundRect">
              <a:avLst/>
            </a:prstGeom>
            <a:solidFill>
              <a:schemeClr val="bg1"/>
            </a:solidFill>
            <a:ln>
              <a:solidFill>
                <a:srgbClr val="45988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6588224" y="1933699"/>
              <a:ext cx="1926319" cy="2407691"/>
            </a:xfrm>
            <a:prstGeom prst="rect">
              <a:avLst/>
            </a:prstGeom>
          </p:spPr>
        </p:pic>
      </p:grpSp>
      <p:sp>
        <p:nvSpPr>
          <p:cNvPr id="28" name="矩形 27"/>
          <p:cNvSpPr/>
          <p:nvPr/>
        </p:nvSpPr>
        <p:spPr>
          <a:xfrm>
            <a:off x="1552224" y="1925351"/>
            <a:ext cx="5328592" cy="24536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把每个三位数看作与它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几百几十数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，再进行计算，取整百数还是几百几十数，要视情况而定。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318980" y="700709"/>
            <a:ext cx="7785959" cy="1146617"/>
            <a:chOff x="755577" y="2521364"/>
            <a:chExt cx="5777803" cy="1146617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55577" y="2521364"/>
              <a:ext cx="854971" cy="833258"/>
            </a:xfrm>
            <a:prstGeom prst="rect">
              <a:avLst/>
            </a:prstGeom>
          </p:spPr>
        </p:pic>
        <p:sp>
          <p:nvSpPr>
            <p:cNvPr id="29" name="文本框 28"/>
            <p:cNvSpPr txBox="1"/>
            <p:nvPr/>
          </p:nvSpPr>
          <p:spPr>
            <a:xfrm>
              <a:off x="1503676" y="2590763"/>
              <a:ext cx="5029704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三位数加、减三位数的估算方法：</a:t>
              </a:r>
              <a:br>
                <a:rPr lang="zh-CN" altLang="en-US" sz="32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</a:br>
              <a:endPara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矩形 32"/>
          <p:cNvSpPr/>
          <p:nvPr/>
        </p:nvSpPr>
        <p:spPr>
          <a:xfrm>
            <a:off x="693357" y="786533"/>
            <a:ext cx="142058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估算。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430677" y="613089"/>
            <a:ext cx="1377815" cy="1377815"/>
          </a:xfrm>
          <a:prstGeom prst="rect">
            <a:avLst/>
          </a:prstGeom>
        </p:spPr>
      </p:pic>
      <p:sp>
        <p:nvSpPr>
          <p:cNvPr id="67" name="TextBox 24"/>
          <p:cNvSpPr txBox="1">
            <a:spLocks noChangeArrowheads="1"/>
          </p:cNvSpPr>
          <p:nvPr/>
        </p:nvSpPr>
        <p:spPr bwMode="auto">
          <a:xfrm>
            <a:off x="1084471" y="1843044"/>
            <a:ext cx="7343538" cy="1930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698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203≈            989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198≈     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132≈            234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417≈ 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948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321≈            672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349≈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3" name="TextBox 62"/>
          <p:cNvSpPr txBox="1">
            <a:spLocks noChangeArrowheads="1"/>
          </p:cNvSpPr>
          <p:nvPr/>
        </p:nvSpPr>
        <p:spPr bwMode="auto">
          <a:xfrm>
            <a:off x="2956678" y="1915052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900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84" name="TextBox 63"/>
          <p:cNvSpPr txBox="1">
            <a:spLocks noChangeArrowheads="1"/>
          </p:cNvSpPr>
          <p:nvPr/>
        </p:nvSpPr>
        <p:spPr bwMode="auto">
          <a:xfrm>
            <a:off x="6845110" y="1915052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5" name="TextBox 62"/>
          <p:cNvSpPr txBox="1">
            <a:spLocks noChangeArrowheads="1"/>
          </p:cNvSpPr>
          <p:nvPr/>
        </p:nvSpPr>
        <p:spPr bwMode="auto">
          <a:xfrm>
            <a:off x="2974795" y="2566216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510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6" name="TextBox 63"/>
          <p:cNvSpPr txBox="1">
            <a:spLocks noChangeArrowheads="1"/>
          </p:cNvSpPr>
          <p:nvPr/>
        </p:nvSpPr>
        <p:spPr bwMode="auto">
          <a:xfrm>
            <a:off x="6882410" y="2579005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650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7" name="TextBox 62"/>
          <p:cNvSpPr txBox="1">
            <a:spLocks noChangeArrowheads="1"/>
          </p:cNvSpPr>
          <p:nvPr/>
        </p:nvSpPr>
        <p:spPr bwMode="auto">
          <a:xfrm>
            <a:off x="2956678" y="3217380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630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8" name="TextBox 63"/>
          <p:cNvSpPr txBox="1">
            <a:spLocks noChangeArrowheads="1"/>
          </p:cNvSpPr>
          <p:nvPr/>
        </p:nvSpPr>
        <p:spPr bwMode="auto">
          <a:xfrm>
            <a:off x="6864293" y="3230169"/>
            <a:ext cx="862068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320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67" grpId="0"/>
      <p:bldP spid="83" grpId="0"/>
      <p:bldP spid="84" grpId="0"/>
      <p:bldP spid="105" grpId="0"/>
      <p:bldP spid="106" grpId="0"/>
      <p:bldP spid="107" grpId="0"/>
      <p:bldP spid="10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560717" y="659624"/>
            <a:ext cx="8177841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一台电扇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元，一个电饭锅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元。妈妈有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元，买这两件商品够吗？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877685" y="1933549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245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3072245" y="1957180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907704" y="2603511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907704" y="3219822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420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2586782" y="3740628"/>
            <a:ext cx="3844657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所以肯定不够。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331875" y="2986260"/>
            <a:ext cx="1650523" cy="18607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bldLvl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36227" y="651440"/>
            <a:ext cx="8271545" cy="1195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幼儿园有男生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183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人，女生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152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人，买来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个苹果，每人吃一个够吗？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39552" y="1933549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734112" y="1957180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152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569571" y="2603511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160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1569571" y="3219822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350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1857603" y="3651870"/>
            <a:ext cx="4420721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所以每人吃一个够。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938725" y="2820432"/>
            <a:ext cx="1965910" cy="19659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6" grpId="0"/>
      <p:bldP spid="17" grpId="0"/>
      <p:bldP spid="18" grpId="0"/>
      <p:bldP spid="19" grpId="0" bldLvl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1"/>
          <p:cNvSpPr txBox="1">
            <a:spLocks noChangeArrowheads="1"/>
          </p:cNvSpPr>
          <p:nvPr/>
        </p:nvSpPr>
        <p:spPr bwMode="auto">
          <a:xfrm>
            <a:off x="409537" y="662382"/>
            <a:ext cx="8214345" cy="17866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20000"/>
              </a:lnSpc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李老师给同学们买面包花了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647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元，张老师买矿泉水花了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元，买这两种食品大约花多少钱？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7013217" y="1853697"/>
            <a:ext cx="2024048" cy="2024048"/>
          </a:xfrm>
          <a:prstGeom prst="rect">
            <a:avLst/>
          </a:prstGeom>
        </p:spPr>
      </p:pic>
      <p:sp>
        <p:nvSpPr>
          <p:cNvPr id="16" name="矩形 15"/>
          <p:cNvSpPr/>
          <p:nvPr/>
        </p:nvSpPr>
        <p:spPr>
          <a:xfrm>
            <a:off x="1418409" y="3795886"/>
            <a:ext cx="610616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答：买这两种食品大约花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329428" y="2405964"/>
            <a:ext cx="1821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4166790" y="2405964"/>
            <a:ext cx="1821815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329428" y="3060500"/>
            <a:ext cx="407035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647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232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≈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880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（元）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683568" y="1709829"/>
            <a:ext cx="7500895" cy="2620176"/>
          </a:xfrm>
          <a:prstGeom prst="rect">
            <a:avLst/>
          </a:prstGeom>
        </p:spPr>
      </p:pic>
      <p:sp>
        <p:nvSpPr>
          <p:cNvPr id="26" name="Rectangle 5"/>
          <p:cNvSpPr>
            <a:spLocks noChangeArrowheads="1"/>
          </p:cNvSpPr>
          <p:nvPr/>
        </p:nvSpPr>
        <p:spPr bwMode="auto">
          <a:xfrm>
            <a:off x="683568" y="881153"/>
            <a:ext cx="5142230" cy="499110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这节课你们都学会了哪些知识？</a:t>
            </a:r>
            <a:endParaRPr lang="zh-CN" altLang="zh-CN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259632" y="1953741"/>
            <a:ext cx="6558759" cy="213550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三位数加、减三位数的估算方法：</a:t>
            </a:r>
            <a:b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   把每个三位数看作与它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整百数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或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几百几十数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，再进行计算，取整百数还是几百几十数，要视情况而定。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3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ldLvl="0" animBg="1"/>
      <p:bldP spid="2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02484" y="774998"/>
            <a:ext cx="7704856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28600">
              <a:lnSpc>
                <a:spcPct val="120000"/>
              </a:lnSpc>
            </a:pP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、填空。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）妈妈买的洗衣机价格为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3997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元，约是（      ）元。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）丽丽家到学校距离为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2002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米，约是（     ）米。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indent="228600">
              <a:lnSpc>
                <a:spcPct val="120000"/>
              </a:lnSpc>
            </a:pP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）一台电视机售价是</a:t>
            </a:r>
            <a:r>
              <a:rPr lang="en-US" altLang="zh-CN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1095</a:t>
            </a:r>
            <a:r>
              <a:rPr lang="zh-CN" altLang="en-US" sz="2800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元，约是（      ）元。</a:t>
            </a:r>
            <a:endParaRPr lang="zh-CN" altLang="en-US" sz="2800" b="1" kern="1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272460" y="2627313"/>
            <a:ext cx="1566320" cy="1923984"/>
          </a:xfrm>
          <a:prstGeom prst="rect">
            <a:avLst/>
          </a:prstGeom>
        </p:spPr>
      </p:pic>
      <p:sp>
        <p:nvSpPr>
          <p:cNvPr id="25" name="标题 1"/>
          <p:cNvSpPr>
            <a:spLocks noGrp="1" noChangeArrowheads="1"/>
          </p:cNvSpPr>
          <p:nvPr/>
        </p:nvSpPr>
        <p:spPr bwMode="auto">
          <a:xfrm>
            <a:off x="1133924" y="191810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标题 1"/>
          <p:cNvSpPr>
            <a:spLocks noGrp="1" noChangeArrowheads="1"/>
          </p:cNvSpPr>
          <p:nvPr/>
        </p:nvSpPr>
        <p:spPr bwMode="auto">
          <a:xfrm>
            <a:off x="1083124" y="293410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标题 1"/>
          <p:cNvSpPr>
            <a:spLocks noGrp="1" noChangeArrowheads="1"/>
          </p:cNvSpPr>
          <p:nvPr/>
        </p:nvSpPr>
        <p:spPr bwMode="auto">
          <a:xfrm>
            <a:off x="1133924" y="3950106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1100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/>
      <p:bldP spid="26" grpId="0"/>
      <p:bldP spid="2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"/>
          <p:cNvSpPr txBox="1">
            <a:spLocks noChangeArrowheads="1"/>
          </p:cNvSpPr>
          <p:nvPr/>
        </p:nvSpPr>
        <p:spPr bwMode="auto">
          <a:xfrm>
            <a:off x="1187624" y="843558"/>
            <a:ext cx="7166992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计算下列各题。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＋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430=        640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270=</a:t>
            </a:r>
            <a:endParaRPr lang="en-US" altLang="zh-CN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2" name="TextBox 4"/>
          <p:cNvSpPr txBox="1">
            <a:spLocks noChangeArrowheads="1"/>
          </p:cNvSpPr>
          <p:nvPr/>
        </p:nvSpPr>
        <p:spPr bwMode="auto">
          <a:xfrm>
            <a:off x="3000055" y="1600976"/>
            <a:ext cx="88377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760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3" name="TextBox 6"/>
          <p:cNvSpPr txBox="1">
            <a:spLocks noChangeArrowheads="1"/>
          </p:cNvSpPr>
          <p:nvPr/>
        </p:nvSpPr>
        <p:spPr bwMode="auto">
          <a:xfrm>
            <a:off x="5947515" y="1597112"/>
            <a:ext cx="86409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370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94402" y="2087708"/>
            <a:ext cx="1870882" cy="1870882"/>
          </a:xfrm>
          <a:prstGeom prst="rect">
            <a:avLst/>
          </a:prstGeom>
        </p:spPr>
      </p:pic>
      <p:grpSp>
        <p:nvGrpSpPr>
          <p:cNvPr id="32" name="Group 75"/>
          <p:cNvGrpSpPr/>
          <p:nvPr/>
        </p:nvGrpSpPr>
        <p:grpSpPr bwMode="auto">
          <a:xfrm>
            <a:off x="1403648" y="2548407"/>
            <a:ext cx="3024336" cy="904875"/>
            <a:chOff x="964" y="1777"/>
            <a:chExt cx="1609" cy="570"/>
          </a:xfrm>
        </p:grpSpPr>
        <p:sp>
          <p:nvSpPr>
            <p:cNvPr id="33" name="TextBox 79"/>
            <p:cNvSpPr txBox="1">
              <a:spLocks noChangeArrowheads="1"/>
            </p:cNvSpPr>
            <p:nvPr/>
          </p:nvSpPr>
          <p:spPr bwMode="auto">
            <a:xfrm>
              <a:off x="964" y="2017"/>
              <a:ext cx="1609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＋ 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4 3 0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34" name="直接连接符 80"/>
            <p:cNvCxnSpPr>
              <a:cxnSpLocks noChangeShapeType="1"/>
            </p:cNvCxnSpPr>
            <p:nvPr/>
          </p:nvCxnSpPr>
          <p:spPr bwMode="auto">
            <a:xfrm>
              <a:off x="1125" y="2345"/>
              <a:ext cx="879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sp>
          <p:nvSpPr>
            <p:cNvPr id="35" name="TextBox 62"/>
            <p:cNvSpPr txBox="1">
              <a:spLocks noChangeArrowheads="1"/>
            </p:cNvSpPr>
            <p:nvPr/>
          </p:nvSpPr>
          <p:spPr bwMode="auto">
            <a:xfrm>
              <a:off x="1439" y="1777"/>
              <a:ext cx="1086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3 3 0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36" name="TextBox 42"/>
          <p:cNvSpPr txBox="1">
            <a:spLocks noChangeArrowheads="1"/>
          </p:cNvSpPr>
          <p:nvPr/>
        </p:nvSpPr>
        <p:spPr bwMode="auto">
          <a:xfrm>
            <a:off x="2636675" y="3379762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7" name="TextBox 44"/>
          <p:cNvSpPr txBox="1">
            <a:spLocks noChangeArrowheads="1"/>
          </p:cNvSpPr>
          <p:nvPr/>
        </p:nvSpPr>
        <p:spPr bwMode="auto">
          <a:xfrm>
            <a:off x="2286952" y="3386607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8" name="TextBox 45"/>
          <p:cNvSpPr txBox="1">
            <a:spLocks noChangeArrowheads="1"/>
          </p:cNvSpPr>
          <p:nvPr/>
        </p:nvSpPr>
        <p:spPr bwMode="auto">
          <a:xfrm>
            <a:off x="3014512" y="3393930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Group 65"/>
          <p:cNvGrpSpPr/>
          <p:nvPr/>
        </p:nvGrpSpPr>
        <p:grpSpPr bwMode="auto">
          <a:xfrm>
            <a:off x="4925328" y="2648274"/>
            <a:ext cx="2988621" cy="920750"/>
            <a:chOff x="1185" y="1716"/>
            <a:chExt cx="1590" cy="580"/>
          </a:xfrm>
        </p:grpSpPr>
        <p:sp>
          <p:nvSpPr>
            <p:cNvPr id="40" name="TextBox 78"/>
            <p:cNvSpPr txBox="1">
              <a:spLocks noChangeArrowheads="1"/>
            </p:cNvSpPr>
            <p:nvPr/>
          </p:nvSpPr>
          <p:spPr bwMode="auto">
            <a:xfrm>
              <a:off x="1277" y="1716"/>
              <a:ext cx="1337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  6 4 0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sp>
          <p:nvSpPr>
            <p:cNvPr id="41" name="TextBox 79"/>
            <p:cNvSpPr txBox="1">
              <a:spLocks noChangeArrowheads="1"/>
            </p:cNvSpPr>
            <p:nvPr/>
          </p:nvSpPr>
          <p:spPr bwMode="auto">
            <a:xfrm>
              <a:off x="1185" y="1962"/>
              <a:ext cx="1590" cy="3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－ </a:t>
              </a:r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  <a:cs typeface="Times New Roman" panose="02020603050405020304" pitchFamily="18" charset="0"/>
                </a:rPr>
                <a:t>2 7 0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endParaRPr>
            </a:p>
          </p:txBody>
        </p:sp>
        <p:cxnSp>
          <p:nvCxnSpPr>
            <p:cNvPr id="42" name="直接连接符 80"/>
            <p:cNvCxnSpPr>
              <a:cxnSpLocks noChangeShapeType="1"/>
            </p:cNvCxnSpPr>
            <p:nvPr/>
          </p:nvCxnSpPr>
          <p:spPr bwMode="auto">
            <a:xfrm>
              <a:off x="1277" y="2296"/>
              <a:ext cx="775" cy="0"/>
            </a:xfrm>
            <a:prstGeom prst="line">
              <a:avLst/>
            </a:prstGeom>
            <a:noFill/>
            <a:ln w="19050" algn="ctr">
              <a:solidFill>
                <a:schemeClr val="tx1"/>
              </a:solidFill>
              <a:rou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43" name="TextBox 58"/>
          <p:cNvSpPr txBox="1">
            <a:spLocks noChangeArrowheads="1"/>
          </p:cNvSpPr>
          <p:nvPr/>
        </p:nvSpPr>
        <p:spPr bwMode="auto">
          <a:xfrm>
            <a:off x="5806970" y="349282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4" name="TextBox 59"/>
          <p:cNvSpPr txBox="1">
            <a:spLocks noChangeArrowheads="1"/>
          </p:cNvSpPr>
          <p:nvPr/>
        </p:nvSpPr>
        <p:spPr bwMode="auto">
          <a:xfrm>
            <a:off x="5491719" y="2323166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.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5" name="TextBox 60"/>
          <p:cNvSpPr txBox="1">
            <a:spLocks noChangeArrowheads="1"/>
          </p:cNvSpPr>
          <p:nvPr/>
        </p:nvSpPr>
        <p:spPr bwMode="auto">
          <a:xfrm>
            <a:off x="5478699" y="349282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6" name="TextBox 61"/>
          <p:cNvSpPr txBox="1">
            <a:spLocks noChangeArrowheads="1"/>
          </p:cNvSpPr>
          <p:nvPr/>
        </p:nvSpPr>
        <p:spPr bwMode="auto">
          <a:xfrm>
            <a:off x="6163002" y="3492824"/>
            <a:ext cx="43312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36" grpId="0"/>
      <p:bldP spid="37" grpId="0"/>
      <p:bldP spid="38" grpId="0"/>
      <p:bldP spid="43" grpId="0"/>
      <p:bldP spid="44" grpId="0"/>
      <p:bldP spid="45" grpId="0"/>
      <p:bldP spid="4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3436" y="3118699"/>
            <a:ext cx="1781434" cy="178143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309495" y="3618865"/>
            <a:ext cx="619125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举手回答：要解决的问题是什么？应该怎么列式？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374238" y="2865836"/>
            <a:ext cx="72710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六个年级的学生同时看巨幕电影坐得下吗？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518967" y="3385157"/>
            <a:ext cx="6407999" cy="2979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grpSp>
        <p:nvGrpSpPr>
          <p:cNvPr id="12" name="组合 11"/>
          <p:cNvGrpSpPr/>
          <p:nvPr/>
        </p:nvGrpSpPr>
        <p:grpSpPr>
          <a:xfrm>
            <a:off x="2280150" y="682302"/>
            <a:ext cx="5089790" cy="1942150"/>
            <a:chOff x="2309560" y="537222"/>
            <a:chExt cx="5089790" cy="1942150"/>
          </a:xfrm>
        </p:grpSpPr>
        <p:pic>
          <p:nvPicPr>
            <p:cNvPr id="25" name="Picture 2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9560" y="581919"/>
              <a:ext cx="5089790" cy="18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圆角矩形标注 10"/>
            <p:cNvSpPr/>
            <p:nvPr/>
          </p:nvSpPr>
          <p:spPr>
            <a:xfrm>
              <a:off x="2323582" y="1806126"/>
              <a:ext cx="1695201" cy="595228"/>
            </a:xfrm>
            <a:prstGeom prst="wedgeRoundRectCallout">
              <a:avLst>
                <a:gd name="adj1" fmla="val 48078"/>
                <a:gd name="adj2" fmla="val -601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巨幕影院有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441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个座位。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圆角矩形标注 25"/>
            <p:cNvSpPr/>
            <p:nvPr/>
          </p:nvSpPr>
          <p:spPr>
            <a:xfrm>
              <a:off x="4144387" y="537222"/>
              <a:ext cx="2016224" cy="808956"/>
            </a:xfrm>
            <a:prstGeom prst="wedgeRoundRectCallout">
              <a:avLst>
                <a:gd name="adj1" fmla="val -60516"/>
                <a:gd name="adj2" fmla="val 2537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一到三年级来了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人，四到六年级来了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" name="圆角矩形 6"/>
          <p:cNvSpPr/>
          <p:nvPr/>
        </p:nvSpPr>
        <p:spPr>
          <a:xfrm>
            <a:off x="2338909" y="2228462"/>
            <a:ext cx="671910" cy="3516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圆角矩形 17"/>
          <p:cNvSpPr/>
          <p:nvPr/>
        </p:nvSpPr>
        <p:spPr>
          <a:xfrm>
            <a:off x="4247964" y="918465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圆角矩形 26"/>
          <p:cNvSpPr/>
          <p:nvPr/>
        </p:nvSpPr>
        <p:spPr>
          <a:xfrm>
            <a:off x="4896036" y="1202310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9" dur="1" fill="hold"/>
                                        <p:tgtEl>
                                          <p:spTgt spid="3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9" grpId="0"/>
      <p:bldP spid="7" grpId="0" bldLvl="0" animBg="1"/>
      <p:bldP spid="18" grpId="0" bldLvl="0" animBg="1"/>
      <p:bldP spid="2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89189" y="2780397"/>
            <a:ext cx="1900494" cy="2017584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2389240" y="3371708"/>
            <a:ext cx="2835199" cy="1384994"/>
            <a:chOff x="2701264" y="3595947"/>
            <a:chExt cx="2878848" cy="1093343"/>
          </a:xfrm>
        </p:grpSpPr>
        <p:sp>
          <p:nvSpPr>
            <p:cNvPr id="4" name="矩形标注 3"/>
            <p:cNvSpPr/>
            <p:nvPr/>
          </p:nvSpPr>
          <p:spPr>
            <a:xfrm>
              <a:off x="2701264" y="3596780"/>
              <a:ext cx="2878280" cy="1075751"/>
            </a:xfrm>
            <a:prstGeom prst="wedgeRoundRectCallout">
              <a:avLst>
                <a:gd name="adj1" fmla="val -71440"/>
                <a:gd name="adj2" fmla="val 10173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2843808" y="3595947"/>
              <a:ext cx="2736304" cy="10933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看是否坐得下，要知道六个年级总人数？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9" name="TextBox 5"/>
          <p:cNvSpPr txBox="1">
            <a:spLocks noChangeArrowheads="1"/>
          </p:cNvSpPr>
          <p:nvPr/>
        </p:nvSpPr>
        <p:spPr bwMode="auto">
          <a:xfrm>
            <a:off x="1403648" y="2720756"/>
            <a:ext cx="72710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六个年级的学生同时看巨幕电影坐得下吗？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cxnSp>
        <p:nvCxnSpPr>
          <p:cNvPr id="10" name="直接连接符 9"/>
          <p:cNvCxnSpPr/>
          <p:nvPr/>
        </p:nvCxnSpPr>
        <p:spPr>
          <a:xfrm flipV="1">
            <a:off x="1548377" y="3240077"/>
            <a:ext cx="6407999" cy="2979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20" name="标题 1"/>
          <p:cNvSpPr>
            <a:spLocks noGrp="1" noChangeArrowheads="1"/>
          </p:cNvSpPr>
          <p:nvPr/>
        </p:nvSpPr>
        <p:spPr bwMode="auto">
          <a:xfrm>
            <a:off x="5830860" y="3789189"/>
            <a:ext cx="2521077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80150" y="682302"/>
            <a:ext cx="5089790" cy="1942150"/>
            <a:chOff x="2309560" y="537222"/>
            <a:chExt cx="5089790" cy="1942150"/>
          </a:xfrm>
        </p:grpSpPr>
        <p:pic>
          <p:nvPicPr>
            <p:cNvPr id="8" name="Picture 27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9560" y="581919"/>
              <a:ext cx="5089790" cy="18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圆角矩形标注 10"/>
            <p:cNvSpPr/>
            <p:nvPr/>
          </p:nvSpPr>
          <p:spPr>
            <a:xfrm>
              <a:off x="2323582" y="1806126"/>
              <a:ext cx="1695201" cy="595228"/>
            </a:xfrm>
            <a:prstGeom prst="wedgeRoundRectCallout">
              <a:avLst>
                <a:gd name="adj1" fmla="val 48078"/>
                <a:gd name="adj2" fmla="val -601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巨幕影院有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441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个座位。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圆角矩形标注 25"/>
            <p:cNvSpPr/>
            <p:nvPr/>
          </p:nvSpPr>
          <p:spPr>
            <a:xfrm>
              <a:off x="4144387" y="537222"/>
              <a:ext cx="2016224" cy="808956"/>
            </a:xfrm>
            <a:prstGeom prst="wedgeRoundRectCallout">
              <a:avLst>
                <a:gd name="adj1" fmla="val -60516"/>
                <a:gd name="adj2" fmla="val 2537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一到三年级来了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人，四到六年级来了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6"/>
          <p:cNvSpPr/>
          <p:nvPr/>
        </p:nvSpPr>
        <p:spPr>
          <a:xfrm>
            <a:off x="2338909" y="2228462"/>
            <a:ext cx="671910" cy="3516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圆角矩形 17"/>
          <p:cNvSpPr/>
          <p:nvPr/>
        </p:nvSpPr>
        <p:spPr>
          <a:xfrm>
            <a:off x="4247964" y="918465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圆角矩形 26"/>
          <p:cNvSpPr/>
          <p:nvPr/>
        </p:nvSpPr>
        <p:spPr>
          <a:xfrm>
            <a:off x="4896036" y="1202310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bldLvl="0" autoUpdateAnimBg="0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2382215" y="916674"/>
            <a:ext cx="425186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234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36060" y="2765206"/>
            <a:ext cx="1704549" cy="1704549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5009917" y="1454459"/>
            <a:ext cx="3456384" cy="1338554"/>
            <a:chOff x="2411760" y="3465444"/>
            <a:chExt cx="3456384" cy="1338554"/>
          </a:xfrm>
          <a:solidFill>
            <a:schemeClr val="bg1"/>
          </a:solidFill>
        </p:grpSpPr>
        <p:sp>
          <p:nvSpPr>
            <p:cNvPr id="202" name="矩形标注 201"/>
            <p:cNvSpPr/>
            <p:nvPr/>
          </p:nvSpPr>
          <p:spPr>
            <a:xfrm>
              <a:off x="2411760" y="3465444"/>
              <a:ext cx="3456384" cy="1338554"/>
            </a:xfrm>
            <a:prstGeom prst="wedgeRoundRectCallout">
              <a:avLst>
                <a:gd name="adj1" fmla="val 28281"/>
                <a:gd name="adj2" fmla="val 58962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43807" y="3575862"/>
              <a:ext cx="2736304" cy="120032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因为只求是否坐得下，不用准确计算，可以估算。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293713" y="1619175"/>
            <a:ext cx="2230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314181" y="2228509"/>
            <a:ext cx="2230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529975" y="1976664"/>
            <a:ext cx="449559" cy="608716"/>
          </a:xfrm>
          <a:prstGeom prst="chevron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966765" y="3138188"/>
            <a:ext cx="3015638" cy="679865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3408137" y="3186087"/>
            <a:ext cx="478115" cy="631966"/>
          </a:xfrm>
          <a:prstGeom prst="chevron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102276" y="1905066"/>
            <a:ext cx="3033784" cy="718473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400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39696" y="2862137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139696" y="3465801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854843" y="4151396"/>
            <a:ext cx="74168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无法确定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的和是否大于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" grpId="0" bldLvl="0" autoUpdateAnimBg="0"/>
      <p:bldP spid="28" grpId="0"/>
      <p:bldP spid="29" grpId="0"/>
      <p:bldP spid="30" grpId="0" bldLvl="0" animBg="1"/>
      <p:bldP spid="31" grpId="0" bldLvl="0" animBg="1"/>
      <p:bldP spid="35" grpId="0" bldLvl="0" animBg="1"/>
      <p:bldP spid="36" grpId="0" bldLvl="0" animBg="1"/>
      <p:bldP spid="37" grpId="0"/>
      <p:bldP spid="38" grpId="0"/>
      <p:bldP spid="3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标题 1"/>
          <p:cNvSpPr>
            <a:spLocks noGrp="1" noChangeArrowheads="1"/>
          </p:cNvSpPr>
          <p:nvPr/>
        </p:nvSpPr>
        <p:spPr bwMode="auto">
          <a:xfrm>
            <a:off x="2310658" y="916674"/>
            <a:ext cx="4251861" cy="430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eaLnBrk="0" hangingPunct="0"/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234 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○ 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00" name="图片 199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460827" y="2810825"/>
            <a:ext cx="1377815" cy="1377815"/>
          </a:xfrm>
          <a:prstGeom prst="rect">
            <a:avLst/>
          </a:prstGeom>
        </p:spPr>
      </p:pic>
      <p:grpSp>
        <p:nvGrpSpPr>
          <p:cNvPr id="201" name="组合 200"/>
          <p:cNvGrpSpPr/>
          <p:nvPr/>
        </p:nvGrpSpPr>
        <p:grpSpPr>
          <a:xfrm>
            <a:off x="4938360" y="1454459"/>
            <a:ext cx="3456384" cy="1338554"/>
            <a:chOff x="2411760" y="3465444"/>
            <a:chExt cx="3456384" cy="1338554"/>
          </a:xfrm>
          <a:solidFill>
            <a:schemeClr val="bg1"/>
          </a:solidFill>
        </p:grpSpPr>
        <p:sp>
          <p:nvSpPr>
            <p:cNvPr id="202" name="矩形标注 201"/>
            <p:cNvSpPr/>
            <p:nvPr/>
          </p:nvSpPr>
          <p:spPr>
            <a:xfrm>
              <a:off x="2411760" y="3465444"/>
              <a:ext cx="3456384" cy="1338554"/>
            </a:xfrm>
            <a:prstGeom prst="wedgeRoundRectCallout">
              <a:avLst>
                <a:gd name="adj1" fmla="val 32078"/>
                <a:gd name="adj2" fmla="val 71901"/>
                <a:gd name="adj3" fmla="val 16667"/>
              </a:avLst>
            </a:prstGeom>
            <a:grpFill/>
            <a:ln>
              <a:solidFill>
                <a:srgbClr val="459881"/>
              </a:solidFill>
            </a:ln>
          </p:spPr>
          <p:style>
            <a:lnRef idx="3">
              <a:schemeClr val="lt1"/>
            </a:lnRef>
            <a:fillRef idx="1">
              <a:schemeClr val="accent5"/>
            </a:fillRef>
            <a:effectRef idx="1">
              <a:schemeClr val="accent5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3" name="文本框 202"/>
            <p:cNvSpPr txBox="1"/>
            <p:nvPr/>
          </p:nvSpPr>
          <p:spPr>
            <a:xfrm>
              <a:off x="2843807" y="3575862"/>
              <a:ext cx="2736304" cy="1200329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因为只求是否坐得下，不用准确计算，可以估算。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8" name="矩形 27"/>
          <p:cNvSpPr/>
          <p:nvPr/>
        </p:nvSpPr>
        <p:spPr>
          <a:xfrm>
            <a:off x="1222156" y="1619175"/>
            <a:ext cx="2230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42624" y="2228509"/>
            <a:ext cx="223012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看成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燕尾形 29"/>
          <p:cNvSpPr/>
          <p:nvPr/>
        </p:nvSpPr>
        <p:spPr>
          <a:xfrm>
            <a:off x="3458418" y="1976664"/>
            <a:ext cx="449559" cy="608716"/>
          </a:xfrm>
          <a:prstGeom prst="chevron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3895208" y="3138188"/>
            <a:ext cx="3015638" cy="679865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燕尾形 34"/>
          <p:cNvSpPr/>
          <p:nvPr/>
        </p:nvSpPr>
        <p:spPr>
          <a:xfrm>
            <a:off x="3336580" y="3186087"/>
            <a:ext cx="478115" cy="631966"/>
          </a:xfrm>
          <a:prstGeom prst="chevron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200" b="1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圆角矩形 35"/>
          <p:cNvSpPr/>
          <p:nvPr/>
        </p:nvSpPr>
        <p:spPr>
          <a:xfrm>
            <a:off x="4030719" y="1905066"/>
            <a:ext cx="3033784" cy="718473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450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68139" y="2862137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68139" y="3465801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994265" y="4092064"/>
            <a:ext cx="741682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的和一定大于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，所以坐不下。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211960" y="900947"/>
            <a:ext cx="10801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＞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 bldLvl="0" animBg="1"/>
      <p:bldP spid="31" grpId="0" bldLvl="0" animBg="1"/>
      <p:bldP spid="35" grpId="0" bldLvl="0" animBg="1"/>
      <p:bldP spid="36" grpId="0" bldLvl="0" animBg="1"/>
      <p:bldP spid="37" grpId="0"/>
      <p:bldP spid="38" grpId="0"/>
      <p:bldP spid="39" grpId="0"/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TextBox 5"/>
          <p:cNvSpPr txBox="1">
            <a:spLocks noChangeArrowheads="1"/>
          </p:cNvSpPr>
          <p:nvPr/>
        </p:nvSpPr>
        <p:spPr bwMode="auto">
          <a:xfrm>
            <a:off x="777434" y="2806411"/>
            <a:ext cx="7271046" cy="521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六个年级的学生同时看巨幕电影坐得下吗？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025680" y="3525510"/>
            <a:ext cx="2232248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右箭头 10"/>
          <p:cNvSpPr/>
          <p:nvPr/>
        </p:nvSpPr>
        <p:spPr>
          <a:xfrm>
            <a:off x="4401944" y="3669526"/>
            <a:ext cx="576064" cy="28803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8" name="圆角矩形 47"/>
          <p:cNvSpPr/>
          <p:nvPr/>
        </p:nvSpPr>
        <p:spPr>
          <a:xfrm>
            <a:off x="5122024" y="3520286"/>
            <a:ext cx="2926456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2025680" y="4230669"/>
            <a:ext cx="2232248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220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234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右箭头 49"/>
          <p:cNvSpPr/>
          <p:nvPr/>
        </p:nvSpPr>
        <p:spPr>
          <a:xfrm>
            <a:off x="4401944" y="4374685"/>
            <a:ext cx="576064" cy="288032"/>
          </a:xfrm>
          <a:prstGeom prst="rightArrow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圆角矩形 50"/>
          <p:cNvSpPr/>
          <p:nvPr/>
        </p:nvSpPr>
        <p:spPr>
          <a:xfrm>
            <a:off x="5122024" y="4225445"/>
            <a:ext cx="2926456" cy="504056"/>
          </a:xfrm>
          <a:prstGeom prst="roundRect">
            <a:avLst/>
          </a:prstGeom>
          <a:solidFill>
            <a:schemeClr val="bg1"/>
          </a:solidFill>
          <a:ln>
            <a:solidFill>
              <a:srgbClr val="459881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所以坐不下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280150" y="682302"/>
            <a:ext cx="5089790" cy="1942150"/>
            <a:chOff x="2309560" y="537222"/>
            <a:chExt cx="5089790" cy="1942150"/>
          </a:xfrm>
        </p:grpSpPr>
        <p:pic>
          <p:nvPicPr>
            <p:cNvPr id="3" name="Picture 27"/>
            <p:cNvPicPr>
              <a:picLocks noChangeAspect="1" noChangeArrowheads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309560" y="581919"/>
              <a:ext cx="5089790" cy="18974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圆角矩形标注 10"/>
            <p:cNvSpPr/>
            <p:nvPr/>
          </p:nvSpPr>
          <p:spPr>
            <a:xfrm>
              <a:off x="2323582" y="1806126"/>
              <a:ext cx="1695201" cy="595228"/>
            </a:xfrm>
            <a:prstGeom prst="wedgeRoundRectCallout">
              <a:avLst>
                <a:gd name="adj1" fmla="val 48078"/>
                <a:gd name="adj2" fmla="val -60184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巨幕影院有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441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个座位。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" name="圆角矩形标注 25"/>
            <p:cNvSpPr/>
            <p:nvPr/>
          </p:nvSpPr>
          <p:spPr>
            <a:xfrm>
              <a:off x="4144387" y="537222"/>
              <a:ext cx="2016224" cy="808956"/>
            </a:xfrm>
            <a:prstGeom prst="wedgeRoundRectCallout">
              <a:avLst>
                <a:gd name="adj1" fmla="val -60516"/>
                <a:gd name="adj2" fmla="val 25377"/>
                <a:gd name="adj3" fmla="val 16667"/>
              </a:avLst>
            </a:prstGeom>
            <a:solidFill>
              <a:schemeClr val="bg1"/>
            </a:solidFill>
            <a:ln>
              <a:solidFill>
                <a:srgbClr val="459881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一到三年级来了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223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人，四到六年级来了</a:t>
              </a:r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234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人。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圆角矩形 6"/>
          <p:cNvSpPr/>
          <p:nvPr/>
        </p:nvSpPr>
        <p:spPr>
          <a:xfrm>
            <a:off x="2338909" y="2228462"/>
            <a:ext cx="671910" cy="35165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圆角矩形 17"/>
          <p:cNvSpPr/>
          <p:nvPr/>
        </p:nvSpPr>
        <p:spPr>
          <a:xfrm>
            <a:off x="4247964" y="918465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圆角矩形 26"/>
          <p:cNvSpPr/>
          <p:nvPr/>
        </p:nvSpPr>
        <p:spPr>
          <a:xfrm>
            <a:off x="4896036" y="1202310"/>
            <a:ext cx="648072" cy="336630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1520" y="2885884"/>
            <a:ext cx="1931537" cy="1931537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685143" y="681928"/>
            <a:ext cx="8064895" cy="11957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如果两个旅行团分别有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名和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226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名团员，这两个旅行团同时看巨幕电影坐得下吗？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1144468" y="2132193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443620" y="2124005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226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2225958" y="2823487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230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25958" y="3408262"/>
            <a:ext cx="4598304" cy="5835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430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＜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441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2612779" y="3853795"/>
            <a:ext cx="4209624" cy="1106424"/>
          </a:xfrm>
          <a:prstGeom prst="roundRect">
            <a:avLst/>
          </a:prstGeom>
          <a:noFill/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所以肯定能坐得下。</a:t>
            </a:r>
            <a:endParaRPr lang="zh-CN" altLang="en-US" sz="32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  <p:bldP spid="21" grpId="0" bldLvl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1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1284</Words>
  <Application>WPS 演示</Application>
  <PresentationFormat>全屏显示(16:9)</PresentationFormat>
  <Paragraphs>192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5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Times New Roman</vt:lpstr>
      <vt:lpstr>Calibri</vt:lpstr>
      <vt:lpstr>等线 Light</vt:lpstr>
      <vt:lpstr>微软雅黑</vt:lpstr>
      <vt:lpstr>Arial Unicode MS</vt:lpstr>
      <vt:lpstr>Cambria</vt:lpstr>
      <vt:lpstr>Arial</vt:lpstr>
      <vt:lpstr>1_Office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57</cp:revision>
  <dcterms:created xsi:type="dcterms:W3CDTF">2019-09-02T08:53:00Z</dcterms:created>
  <dcterms:modified xsi:type="dcterms:W3CDTF">2023-09-28T13:42:04Z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2052-12.1.0.15374</vt:lpwstr>
  </property>
  <property fmtid="{D5CDD505-2E9C-101B-9397-08002B2CF9AE}" pid="3" name="ICV">
    <vt:lpwstr>88E9A7979CF04695A61967EA40C59216_12</vt:lpwstr>
  </property>
</Properties>
</file>