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7"/>
  </p:notesMasterIdLst>
  <p:sldIdLst>
    <p:sldId id="256" r:id="rId4"/>
    <p:sldId id="257" r:id="rId5"/>
    <p:sldId id="265" r:id="rId6"/>
    <p:sldId id="266" r:id="rId8"/>
    <p:sldId id="260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58" r:id="rId17"/>
    <p:sldId id="275" r:id="rId18"/>
    <p:sldId id="276" r:id="rId19"/>
    <p:sldId id="277" r:id="rId20"/>
    <p:sldId id="259" r:id="rId21"/>
    <p:sldId id="287" r:id="rId22"/>
    <p:sldId id="261" r:id="rId23"/>
    <p:sldId id="262" r:id="rId24"/>
    <p:sldId id="290" r:id="rId25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png"/><Relationship Id="rId1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audio" Target="../media/audio1.wav"/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39.wdp"/><Relationship Id="rId7" Type="http://schemas.openxmlformats.org/officeDocument/2006/relationships/image" Target="../media/image38.png"/><Relationship Id="rId6" Type="http://schemas.microsoft.com/office/2007/relationships/hdphoto" Target="../media/image37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长方形、正方形的特征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536787" y="868799"/>
            <a:ext cx="6070426" cy="1191816"/>
          </a:xfrm>
          <a:prstGeom prst="wedgeRoundRectCallout">
            <a:avLst>
              <a:gd name="adj1" fmla="val -54143"/>
              <a:gd name="adj2" fmla="val -597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用三角板的直角比一比正方形和长方形各个角的大小。</a:t>
            </a:r>
            <a:endParaRPr lang="zh-CN" altLang="en-US" sz="3200" dirty="0"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549"/>
          <a:stretch>
            <a:fillRect/>
          </a:stretch>
        </p:blipFill>
        <p:spPr>
          <a:xfrm>
            <a:off x="38989" y="783540"/>
            <a:ext cx="1299670" cy="14297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6253559" y="2508380"/>
            <a:ext cx="1582738" cy="15827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138634" y="2502030"/>
            <a:ext cx="3203575" cy="1584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ea typeface="楷体" panose="02010609060101010101" pitchFamily="49" charset="-122"/>
            </a:endParaRPr>
          </a:p>
        </p:txBody>
      </p:sp>
      <p:pic>
        <p:nvPicPr>
          <p:cNvPr id="5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34" y="2513142"/>
            <a:ext cx="5032375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34" y="-946021"/>
            <a:ext cx="2359025" cy="503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6516" y="1727330"/>
            <a:ext cx="5030788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009" y="2513142"/>
            <a:ext cx="2357438" cy="503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434" y="2522667"/>
            <a:ext cx="5032375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497" y="-946021"/>
            <a:ext cx="2359025" cy="503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222" y="1727330"/>
            <a:ext cx="5032375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747" y="2522667"/>
            <a:ext cx="2357437" cy="503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" r="1707"/>
          <a:stretch>
            <a:fillRect/>
          </a:stretch>
        </p:blipFill>
        <p:spPr bwMode="auto">
          <a:xfrm>
            <a:off x="1765766" y="2269687"/>
            <a:ext cx="5171062" cy="26191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9"/>
          <p:cNvSpPr>
            <a:spLocks noChangeArrowheads="1"/>
          </p:cNvSpPr>
          <p:nvPr/>
        </p:nvSpPr>
        <p:spPr bwMode="auto">
          <a:xfrm>
            <a:off x="2412931" y="1356049"/>
            <a:ext cx="3681413" cy="1019175"/>
          </a:xfrm>
          <a:prstGeom prst="wedgeRoundRectCallout">
            <a:avLst>
              <a:gd name="adj1" fmla="val 6491"/>
              <a:gd name="adj2" fmla="val 85750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4C884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我用直尺量了，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条边都相等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10"/>
          <p:cNvSpPr>
            <a:spLocks noChangeArrowheads="1"/>
          </p:cNvSpPr>
          <p:nvPr/>
        </p:nvSpPr>
        <p:spPr bwMode="auto">
          <a:xfrm>
            <a:off x="259609" y="2277921"/>
            <a:ext cx="2420937" cy="1397000"/>
          </a:xfrm>
          <a:prstGeom prst="wedgeRoundRectCallout">
            <a:avLst>
              <a:gd name="adj1" fmla="val 62082"/>
              <a:gd name="adj2" fmla="val 26140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4C884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我对折后发现，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长方形的对边相等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11"/>
          <p:cNvSpPr>
            <a:spLocks noChangeArrowheads="1"/>
          </p:cNvSpPr>
          <p:nvPr/>
        </p:nvSpPr>
        <p:spPr bwMode="auto">
          <a:xfrm>
            <a:off x="5724254" y="1837670"/>
            <a:ext cx="2968625" cy="1901825"/>
          </a:xfrm>
          <a:prstGeom prst="wedgeRoundRectCallout">
            <a:avLst>
              <a:gd name="adj1" fmla="val -56141"/>
              <a:gd name="adj2" fmla="val 37476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4C884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我用三角尺上的直角比了，长方形和正方形都有</a:t>
            </a:r>
            <a:r>
              <a:rPr lang="en-US" altLang="zh-CN" sz="2800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个直角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549"/>
          <a:stretch>
            <a:fillRect/>
          </a:stretch>
        </p:blipFill>
        <p:spPr>
          <a:xfrm>
            <a:off x="13829" y="737337"/>
            <a:ext cx="1299670" cy="142974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32185" y="733229"/>
            <a:ext cx="718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举手回答：用你自己的话分别说一说长方形和正方形的特点。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467544" y="667289"/>
            <a:ext cx="1005404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73261" y="2201328"/>
            <a:ext cx="240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ea typeface="楷体" panose="02010609060101010101" pitchFamily="49" charset="-122"/>
              </a:rPr>
              <a:t>长方形和正方形都有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四个直角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dirty="0"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187062" y="1289306"/>
            <a:ext cx="2784908" cy="1584176"/>
            <a:chOff x="978693" y="736835"/>
            <a:chExt cx="3878184" cy="2205963"/>
          </a:xfrm>
        </p:grpSpPr>
        <p:sp>
          <p:nvSpPr>
            <p:cNvPr id="11" name="矩形 10"/>
            <p:cNvSpPr/>
            <p:nvPr/>
          </p:nvSpPr>
          <p:spPr bwMode="auto">
            <a:xfrm>
              <a:off x="978693" y="1359528"/>
              <a:ext cx="3203233" cy="158327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ea typeface="楷体" panose="02010609060101010101" pitchFamily="49" charset="-122"/>
              </a:endParaRPr>
            </a:p>
          </p:txBody>
        </p:sp>
        <p:sp>
          <p:nvSpPr>
            <p:cNvPr id="12" name="TextBox 18"/>
            <p:cNvSpPr txBox="1">
              <a:spLocks noChangeArrowheads="1"/>
            </p:cNvSpPr>
            <p:nvPr/>
          </p:nvSpPr>
          <p:spPr bwMode="auto">
            <a:xfrm>
              <a:off x="2107367" y="736835"/>
              <a:ext cx="8461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19"/>
            <p:cNvSpPr txBox="1">
              <a:spLocks noChangeArrowheads="1"/>
            </p:cNvSpPr>
            <p:nvPr/>
          </p:nvSpPr>
          <p:spPr bwMode="auto">
            <a:xfrm>
              <a:off x="4074239" y="1849795"/>
              <a:ext cx="7826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1783228" y="3228850"/>
            <a:ext cx="1107896" cy="1416819"/>
            <a:chOff x="6090542" y="1358798"/>
            <a:chExt cx="1582738" cy="2024165"/>
          </a:xfrm>
        </p:grpSpPr>
        <p:sp>
          <p:nvSpPr>
            <p:cNvPr id="15" name="TextBox 20"/>
            <p:cNvSpPr txBox="1">
              <a:spLocks noChangeArrowheads="1"/>
            </p:cNvSpPr>
            <p:nvPr/>
          </p:nvSpPr>
          <p:spPr bwMode="auto">
            <a:xfrm>
              <a:off x="6499151" y="2859743"/>
              <a:ext cx="784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边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6090542" y="1358798"/>
              <a:ext cx="1582738" cy="15844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911108" y="1829414"/>
            <a:ext cx="233045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对边相等</a:t>
            </a:r>
            <a:endParaRPr lang="zh-CN" altLang="en-US" sz="32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137977" y="3418832"/>
            <a:ext cx="286385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ea typeface="楷体" panose="02010609060101010101" pitchFamily="49" charset="-122"/>
              </a:rPr>
              <a:t>4 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条边都相等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rot="10800000">
            <a:off x="5979573" y="2035435"/>
            <a:ext cx="293688" cy="1901825"/>
          </a:xfrm>
          <a:prstGeom prst="leftBrace">
            <a:avLst>
              <a:gd name="adj1" fmla="val 63257"/>
              <a:gd name="adj2" fmla="val 50000"/>
            </a:avLst>
          </a:prstGeom>
          <a:ln w="28575">
            <a:solidFill>
              <a:srgbClr val="E81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1975927" y="627534"/>
            <a:ext cx="518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长方形和正方形的特征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/>
      <p:bldP spid="19" grpId="0" bldLvl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2636" y="561657"/>
            <a:ext cx="8779085" cy="426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）长方形有（   ）条边，对边（    ），长方形的长边叫做（    ），短边叫做（    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）正方形有（    ）条边，（    ）条边都相等。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）长方形和正方形都有（    ）个直角。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45090" y="1367173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76020" y="1350676"/>
            <a:ext cx="1189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687763" y="2089678"/>
            <a:ext cx="884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370538" y="2071369"/>
            <a:ext cx="884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87763" y="2811754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88351" y="2827814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643801" y="4282092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79725" y="3319780"/>
            <a:ext cx="3073277" cy="1736576"/>
            <a:chOff x="2879725" y="3200400"/>
            <a:chExt cx="3073277" cy="1736576"/>
          </a:xfrm>
        </p:grpSpPr>
        <p:pic>
          <p:nvPicPr>
            <p:cNvPr id="2" name="Picture 2" descr="E:\R三数上\U07\doc\人三数导学案(上)\cw14-1.tif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469" r="39738"/>
            <a:stretch>
              <a:fillRect/>
            </a:stretch>
          </p:blipFill>
          <p:spPr bwMode="auto">
            <a:xfrm>
              <a:off x="2879725" y="3200400"/>
              <a:ext cx="2787650" cy="166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2879725" y="4413756"/>
              <a:ext cx="3073277" cy="523220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长方形    正方形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47725" y="636270"/>
            <a:ext cx="76644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分一分。（将序号填在相应的圈中）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E:\R三数上\U07\doc\人三数导学案(上)\cw14-1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38"/>
          <a:stretch>
            <a:fillRect/>
          </a:stretch>
        </p:blipFill>
        <p:spPr bwMode="auto">
          <a:xfrm>
            <a:off x="2032000" y="1119505"/>
            <a:ext cx="462597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959100" y="3381375"/>
            <a:ext cx="1184275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④⑥⑨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3100" y="3394075"/>
            <a:ext cx="1184275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①⑤⑦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0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7" y="2062694"/>
            <a:ext cx="7489825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99792" y="2532891"/>
            <a:ext cx="2027509" cy="13716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13361" y="2532891"/>
            <a:ext cx="1365250" cy="13716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27087" y="683305"/>
            <a:ext cx="773807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9pPr>
          </a:lstStyle>
          <a:p>
            <a:pPr indent="0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在下面的方格纸上画出一个长方形和一个正方形。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838833" y="647419"/>
            <a:ext cx="7900739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按照下面的样子，用一张长方形纸剪出一个正方形。说一说为什么要这样减。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2128" y="3973668"/>
            <a:ext cx="56102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charset="-122"/>
                <a:ea typeface="楷体_GB2312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因为正方形的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条边都相等。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76"/>
          <a:stretch>
            <a:fillRect/>
          </a:stretch>
        </p:blipFill>
        <p:spPr bwMode="auto">
          <a:xfrm>
            <a:off x="1523048" y="1746250"/>
            <a:ext cx="2105025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13"/>
          <a:stretch>
            <a:fillRect/>
          </a:stretch>
        </p:blipFill>
        <p:spPr bwMode="auto">
          <a:xfrm>
            <a:off x="4963428" y="1836064"/>
            <a:ext cx="2339752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箭头: 右 6"/>
          <p:cNvSpPr/>
          <p:nvPr/>
        </p:nvSpPr>
        <p:spPr>
          <a:xfrm>
            <a:off x="4131062" y="2444626"/>
            <a:ext cx="576064" cy="50405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525" y="913765"/>
            <a:ext cx="4410075" cy="3009900"/>
          </a:xfrm>
          <a:prstGeom prst="rect">
            <a:avLst/>
          </a:prstGeom>
        </p:spPr>
      </p:pic>
      <p:sp>
        <p:nvSpPr>
          <p:cNvPr id="11" name="直接连接符 10"/>
          <p:cNvSpPr/>
          <p:nvPr/>
        </p:nvSpPr>
        <p:spPr>
          <a:xfrm>
            <a:off x="2889568" y="1682433"/>
            <a:ext cx="21304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" name="直接连接符 11"/>
          <p:cNvSpPr/>
          <p:nvPr/>
        </p:nvSpPr>
        <p:spPr>
          <a:xfrm>
            <a:off x="2911793" y="1690370"/>
            <a:ext cx="0" cy="12239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直接连接符 12"/>
          <p:cNvSpPr/>
          <p:nvPr/>
        </p:nvSpPr>
        <p:spPr>
          <a:xfrm>
            <a:off x="6102668" y="1169670"/>
            <a:ext cx="0" cy="27527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直接连接符 15"/>
          <p:cNvSpPr/>
          <p:nvPr/>
        </p:nvSpPr>
        <p:spPr>
          <a:xfrm>
            <a:off x="6102668" y="1182370"/>
            <a:ext cx="7191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文本框 43015"/>
          <p:cNvSpPr txBox="1"/>
          <p:nvPr/>
        </p:nvSpPr>
        <p:spPr>
          <a:xfrm>
            <a:off x="1651318" y="3274695"/>
            <a:ext cx="3867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长方形的对边相等。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43016"/>
          <p:cNvSpPr txBox="1"/>
          <p:nvPr/>
        </p:nvSpPr>
        <p:spPr>
          <a:xfrm>
            <a:off x="3705543" y="1106170"/>
            <a:ext cx="574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43017"/>
          <p:cNvSpPr txBox="1"/>
          <p:nvPr/>
        </p:nvSpPr>
        <p:spPr>
          <a:xfrm>
            <a:off x="2191068" y="2114233"/>
            <a:ext cx="4349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3018"/>
          <p:cNvSpPr txBox="1"/>
          <p:nvPr/>
        </p:nvSpPr>
        <p:spPr>
          <a:xfrm>
            <a:off x="5581968" y="2153920"/>
            <a:ext cx="431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43019"/>
          <p:cNvSpPr txBox="1"/>
          <p:nvPr/>
        </p:nvSpPr>
        <p:spPr>
          <a:xfrm>
            <a:off x="6251893" y="639445"/>
            <a:ext cx="4333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rot="5400000" flipH="1">
            <a:off x="2708593" y="2177733"/>
            <a:ext cx="936625" cy="504825"/>
            <a:chOff x="922" y="3082"/>
            <a:chExt cx="1200" cy="624"/>
          </a:xfrm>
        </p:grpSpPr>
        <p:sp>
          <p:nvSpPr>
            <p:cNvPr id="11289" name="直角三角形 43021" descr="水滴"/>
            <p:cNvSpPr/>
            <p:nvPr/>
          </p:nvSpPr>
          <p:spPr>
            <a:xfrm>
              <a:off x="922" y="308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0" name="椭圆 43022"/>
            <p:cNvSpPr/>
            <p:nvPr/>
          </p:nvSpPr>
          <p:spPr>
            <a:xfrm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-5400000" flipH="1">
            <a:off x="4261168" y="1906270"/>
            <a:ext cx="936625" cy="504825"/>
            <a:chOff x="912" y="3072"/>
            <a:chExt cx="1200" cy="624"/>
          </a:xfrm>
        </p:grpSpPr>
        <p:sp>
          <p:nvSpPr>
            <p:cNvPr id="11287" name="直角三角形 43024" descr="水滴"/>
            <p:cNvSpPr/>
            <p:nvPr/>
          </p:nvSpPr>
          <p:spPr>
            <a:xfrm>
              <a:off x="912" y="307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8" name="椭圆 43025"/>
            <p:cNvSpPr/>
            <p:nvPr/>
          </p:nvSpPr>
          <p:spPr>
            <a:xfrm flipH="1"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4045268" y="2401570"/>
            <a:ext cx="936625" cy="504825"/>
            <a:chOff x="912" y="3072"/>
            <a:chExt cx="1200" cy="624"/>
          </a:xfrm>
        </p:grpSpPr>
        <p:sp>
          <p:nvSpPr>
            <p:cNvPr id="11285" name="直角三角形 43027" descr="水滴"/>
            <p:cNvSpPr/>
            <p:nvPr/>
          </p:nvSpPr>
          <p:spPr>
            <a:xfrm>
              <a:off x="912" y="307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6" name="椭圆 43028"/>
            <p:cNvSpPr/>
            <p:nvPr/>
          </p:nvSpPr>
          <p:spPr>
            <a:xfrm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-10800000" flipH="1">
            <a:off x="2924493" y="1682433"/>
            <a:ext cx="936625" cy="504825"/>
            <a:chOff x="912" y="3072"/>
            <a:chExt cx="1200" cy="624"/>
          </a:xfrm>
        </p:grpSpPr>
        <p:sp>
          <p:nvSpPr>
            <p:cNvPr id="11283" name="直角三角形 43030" descr="水滴"/>
            <p:cNvSpPr/>
            <p:nvPr/>
          </p:nvSpPr>
          <p:spPr>
            <a:xfrm>
              <a:off x="912" y="307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4" name="椭圆 43031"/>
            <p:cNvSpPr/>
            <p:nvPr/>
          </p:nvSpPr>
          <p:spPr>
            <a:xfrm flipV="1"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文本占位符 43033"/>
          <p:cNvSpPr txBox="1"/>
          <p:nvPr/>
        </p:nvSpPr>
        <p:spPr>
          <a:xfrm>
            <a:off x="1660842" y="3936683"/>
            <a:ext cx="5298757" cy="7096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457200" eaLnBrk="0" hangingPunc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长方形四个角都是直角。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3444" y="739459"/>
            <a:ext cx="4753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236" y="1256032"/>
            <a:ext cx="638095" cy="5238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054" y="2689220"/>
            <a:ext cx="638095" cy="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27497E-7 L 3.33333E-6 0.2345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5 8.63132E-8 L 0.23073 0.0070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37731E-6 L 2.5E-6 0.532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2.17016E-6 L 0.07865 0.0015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3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872490"/>
            <a:ext cx="2619375" cy="3228975"/>
          </a:xfrm>
          <a:prstGeom prst="rect">
            <a:avLst/>
          </a:prstGeom>
        </p:spPr>
      </p:pic>
      <p:sp>
        <p:nvSpPr>
          <p:cNvPr id="15" name="直接连接符 44062"/>
          <p:cNvSpPr/>
          <p:nvPr/>
        </p:nvSpPr>
        <p:spPr>
          <a:xfrm>
            <a:off x="4860925" y="1858963"/>
            <a:ext cx="2519363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直接连接符 44064"/>
          <p:cNvSpPr/>
          <p:nvPr/>
        </p:nvSpPr>
        <p:spPr>
          <a:xfrm>
            <a:off x="4860925" y="2290763"/>
            <a:ext cx="2519363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" name="直接连接符 44065"/>
          <p:cNvSpPr/>
          <p:nvPr/>
        </p:nvSpPr>
        <p:spPr>
          <a:xfrm>
            <a:off x="4860925" y="1643063"/>
            <a:ext cx="2519363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直接连接符 44066"/>
          <p:cNvSpPr/>
          <p:nvPr/>
        </p:nvSpPr>
        <p:spPr>
          <a:xfrm>
            <a:off x="4860925" y="2087563"/>
            <a:ext cx="2519363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" name="组合 19"/>
          <p:cNvGrpSpPr/>
          <p:nvPr/>
        </p:nvGrpSpPr>
        <p:grpSpPr>
          <a:xfrm rot="5400000">
            <a:off x="1300163" y="1187133"/>
            <a:ext cx="1574800" cy="803275"/>
            <a:chOff x="912" y="3072"/>
            <a:chExt cx="1200" cy="624"/>
          </a:xfrm>
        </p:grpSpPr>
        <p:sp>
          <p:nvSpPr>
            <p:cNvPr id="12324" name="直角三角形 44044" descr="水滴"/>
            <p:cNvSpPr/>
            <p:nvPr/>
          </p:nvSpPr>
          <p:spPr>
            <a:xfrm>
              <a:off x="912" y="307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25" name="椭圆 44045"/>
            <p:cNvSpPr/>
            <p:nvPr/>
          </p:nvSpPr>
          <p:spPr>
            <a:xfrm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97038" y="822008"/>
            <a:ext cx="304800" cy="304800"/>
            <a:chOff x="288" y="2256"/>
            <a:chExt cx="192" cy="192"/>
          </a:xfrm>
        </p:grpSpPr>
        <p:sp>
          <p:nvSpPr>
            <p:cNvPr id="12322" name="直接连接符 44050"/>
            <p:cNvSpPr/>
            <p:nvPr/>
          </p:nvSpPr>
          <p:spPr>
            <a:xfrm>
              <a:off x="288" y="2448"/>
              <a:ext cx="19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3" name="直接连接符 44051"/>
            <p:cNvSpPr/>
            <p:nvPr/>
          </p:nvSpPr>
          <p:spPr>
            <a:xfrm>
              <a:off x="480" y="2256"/>
              <a:ext cx="0" cy="19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" name="组合 25"/>
          <p:cNvGrpSpPr/>
          <p:nvPr/>
        </p:nvGrpSpPr>
        <p:grpSpPr>
          <a:xfrm rot="10800000">
            <a:off x="2765425" y="800418"/>
            <a:ext cx="1530350" cy="1073150"/>
            <a:chOff x="912" y="3072"/>
            <a:chExt cx="1200" cy="624"/>
          </a:xfrm>
        </p:grpSpPr>
        <p:sp>
          <p:nvSpPr>
            <p:cNvPr id="12320" name="直角三角形 44041" descr="水滴"/>
            <p:cNvSpPr/>
            <p:nvPr/>
          </p:nvSpPr>
          <p:spPr>
            <a:xfrm>
              <a:off x="912" y="307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21" name="椭圆 44042"/>
            <p:cNvSpPr/>
            <p:nvPr/>
          </p:nvSpPr>
          <p:spPr>
            <a:xfrm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 flipV="1">
            <a:off x="3989388" y="823278"/>
            <a:ext cx="301625" cy="327025"/>
            <a:chOff x="1728" y="2016"/>
            <a:chExt cx="192" cy="192"/>
          </a:xfrm>
        </p:grpSpPr>
        <p:sp>
          <p:nvSpPr>
            <p:cNvPr id="12318" name="直接连接符 44047"/>
            <p:cNvSpPr/>
            <p:nvPr/>
          </p:nvSpPr>
          <p:spPr>
            <a:xfrm>
              <a:off x="1728" y="2016"/>
              <a:ext cx="19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9" name="直接连接符 44048"/>
            <p:cNvSpPr/>
            <p:nvPr/>
          </p:nvSpPr>
          <p:spPr>
            <a:xfrm>
              <a:off x="1920" y="2016"/>
              <a:ext cx="0" cy="19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2" name="组合 31"/>
          <p:cNvGrpSpPr/>
          <p:nvPr/>
        </p:nvGrpSpPr>
        <p:grpSpPr>
          <a:xfrm rot="-5400000">
            <a:off x="3159125" y="2232025"/>
            <a:ext cx="1428750" cy="866775"/>
            <a:chOff x="912" y="3072"/>
            <a:chExt cx="1200" cy="624"/>
          </a:xfrm>
        </p:grpSpPr>
        <p:sp>
          <p:nvSpPr>
            <p:cNvPr id="12316" name="直角三角形 44038" descr="水滴"/>
            <p:cNvSpPr/>
            <p:nvPr/>
          </p:nvSpPr>
          <p:spPr>
            <a:xfrm>
              <a:off x="912" y="307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17" name="椭圆 44039"/>
            <p:cNvSpPr/>
            <p:nvPr/>
          </p:nvSpPr>
          <p:spPr>
            <a:xfrm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0975" y="3128328"/>
            <a:ext cx="304800" cy="304800"/>
            <a:chOff x="1008" y="2496"/>
            <a:chExt cx="240" cy="240"/>
          </a:xfrm>
        </p:grpSpPr>
        <p:sp>
          <p:nvSpPr>
            <p:cNvPr id="12314" name="直接连接符 44056"/>
            <p:cNvSpPr/>
            <p:nvPr/>
          </p:nvSpPr>
          <p:spPr>
            <a:xfrm>
              <a:off x="1008" y="2496"/>
              <a:ext cx="0" cy="24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5" name="直接连接符 44057"/>
            <p:cNvSpPr/>
            <p:nvPr/>
          </p:nvSpPr>
          <p:spPr>
            <a:xfrm>
              <a:off x="1008" y="2496"/>
              <a:ext cx="240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8" name="组合 37"/>
          <p:cNvGrpSpPr/>
          <p:nvPr/>
        </p:nvGrpSpPr>
        <p:grpSpPr>
          <a:xfrm>
            <a:off x="1699579" y="2294891"/>
            <a:ext cx="1584325" cy="1079500"/>
            <a:chOff x="912" y="3072"/>
            <a:chExt cx="1200" cy="624"/>
          </a:xfrm>
        </p:grpSpPr>
        <p:sp>
          <p:nvSpPr>
            <p:cNvPr id="12312" name="直角三角形 44035" descr="水滴"/>
            <p:cNvSpPr/>
            <p:nvPr/>
          </p:nvSpPr>
          <p:spPr>
            <a:xfrm>
              <a:off x="912" y="3072"/>
              <a:ext cx="1200" cy="624"/>
            </a:xfrm>
            <a:prstGeom prst="rtTriangle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13" name="椭圆 44036"/>
            <p:cNvSpPr/>
            <p:nvPr/>
          </p:nvSpPr>
          <p:spPr>
            <a:xfrm>
              <a:off x="1008" y="3360"/>
              <a:ext cx="240" cy="240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95450" y="3130233"/>
            <a:ext cx="263525" cy="246062"/>
            <a:chOff x="1728" y="2016"/>
            <a:chExt cx="192" cy="192"/>
          </a:xfrm>
        </p:grpSpPr>
        <p:sp>
          <p:nvSpPr>
            <p:cNvPr id="12310" name="直接连接符 44047"/>
            <p:cNvSpPr/>
            <p:nvPr/>
          </p:nvSpPr>
          <p:spPr>
            <a:xfrm>
              <a:off x="1728" y="2016"/>
              <a:ext cx="19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1" name="直接连接符 44048"/>
            <p:cNvSpPr/>
            <p:nvPr/>
          </p:nvSpPr>
          <p:spPr>
            <a:xfrm>
              <a:off x="1920" y="2016"/>
              <a:ext cx="0" cy="19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" name="直接连接符 43"/>
          <p:cNvSpPr/>
          <p:nvPr/>
        </p:nvSpPr>
        <p:spPr>
          <a:xfrm>
            <a:off x="1679575" y="3424238"/>
            <a:ext cx="262255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" name="直接连接符 44"/>
          <p:cNvSpPr/>
          <p:nvPr/>
        </p:nvSpPr>
        <p:spPr>
          <a:xfrm rot="5400000">
            <a:off x="2989263" y="2086928"/>
            <a:ext cx="2581275" cy="1587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" name="直接连接符 45"/>
          <p:cNvSpPr/>
          <p:nvPr/>
        </p:nvSpPr>
        <p:spPr>
          <a:xfrm rot="-5400000" flipV="1">
            <a:off x="403225" y="2090420"/>
            <a:ext cx="2600325" cy="1270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" name="直接连接符 46"/>
          <p:cNvSpPr/>
          <p:nvPr/>
        </p:nvSpPr>
        <p:spPr>
          <a:xfrm>
            <a:off x="1671638" y="841375"/>
            <a:ext cx="2636837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155" y="3392264"/>
            <a:ext cx="638095" cy="523810"/>
          </a:xfrm>
          <a:prstGeom prst="rect">
            <a:avLst/>
          </a:prstGeom>
        </p:spPr>
      </p:pic>
      <p:sp>
        <p:nvSpPr>
          <p:cNvPr id="12" name="文本框 44058"/>
          <p:cNvSpPr txBox="1"/>
          <p:nvPr/>
        </p:nvSpPr>
        <p:spPr>
          <a:xfrm>
            <a:off x="2051050" y="3579813"/>
            <a:ext cx="482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正方形的四个角都是直角。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占位符 44060"/>
          <p:cNvSpPr txBox="1"/>
          <p:nvPr/>
        </p:nvSpPr>
        <p:spPr>
          <a:xfrm>
            <a:off x="2071688" y="4194175"/>
            <a:ext cx="4891087" cy="538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4572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正方形的四条边都相等。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0"/>
          <p:cNvSpPr/>
          <p:nvPr/>
        </p:nvSpPr>
        <p:spPr>
          <a:xfrm>
            <a:off x="3914775" y="1139190"/>
            <a:ext cx="914400" cy="990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AutoShape 28"/>
          <p:cNvSpPr/>
          <p:nvPr/>
        </p:nvSpPr>
        <p:spPr>
          <a:xfrm>
            <a:off x="3914775" y="1291590"/>
            <a:ext cx="1676400" cy="762000"/>
          </a:xfrm>
          <a:prstGeom prst="flowChartDecision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AutoShape 14"/>
          <p:cNvSpPr/>
          <p:nvPr/>
        </p:nvSpPr>
        <p:spPr>
          <a:xfrm>
            <a:off x="3914775" y="1286828"/>
            <a:ext cx="1295400" cy="914400"/>
          </a:xfrm>
          <a:prstGeom prst="pentagon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AutoShape 13"/>
          <p:cNvSpPr/>
          <p:nvPr/>
        </p:nvSpPr>
        <p:spPr>
          <a:xfrm>
            <a:off x="3686175" y="1291590"/>
            <a:ext cx="1828800" cy="685800"/>
          </a:xfrm>
          <a:prstGeom prst="rtTriangle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AutoShape 12"/>
          <p:cNvSpPr/>
          <p:nvPr/>
        </p:nvSpPr>
        <p:spPr>
          <a:xfrm>
            <a:off x="4295775" y="1363028"/>
            <a:ext cx="685800" cy="838200"/>
          </a:xfrm>
          <a:prstGeom prst="flowChartDelay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3990975" y="1291590"/>
            <a:ext cx="990600" cy="914400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3914775" y="1367790"/>
            <a:ext cx="1371600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AutoShape 9"/>
          <p:cNvSpPr/>
          <p:nvPr/>
        </p:nvSpPr>
        <p:spPr>
          <a:xfrm>
            <a:off x="3686175" y="1443990"/>
            <a:ext cx="1524000" cy="533400"/>
          </a:xfrm>
          <a:prstGeom prst="plus">
            <a:avLst>
              <a:gd name="adj" fmla="val 25000"/>
            </a:avLst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Freeform 8"/>
          <p:cNvSpPr/>
          <p:nvPr/>
        </p:nvSpPr>
        <p:spPr>
          <a:xfrm>
            <a:off x="4181475" y="1443990"/>
            <a:ext cx="1447800" cy="6096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AutoShape 7"/>
          <p:cNvSpPr/>
          <p:nvPr/>
        </p:nvSpPr>
        <p:spPr>
          <a:xfrm>
            <a:off x="3686175" y="1443990"/>
            <a:ext cx="1524000" cy="609600"/>
          </a:xfrm>
          <a:prstGeom prst="parallelogram">
            <a:avLst>
              <a:gd name="adj" fmla="val 62500"/>
            </a:avLst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Rectangle 5"/>
          <p:cNvSpPr/>
          <p:nvPr/>
        </p:nvSpPr>
        <p:spPr>
          <a:xfrm>
            <a:off x="3990975" y="1286828"/>
            <a:ext cx="914400" cy="914400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Rectangle 4"/>
          <p:cNvSpPr/>
          <p:nvPr/>
        </p:nvSpPr>
        <p:spPr>
          <a:xfrm>
            <a:off x="3838575" y="1291590"/>
            <a:ext cx="1371600" cy="685800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898" y="684629"/>
            <a:ext cx="674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快速抢答：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老师出示的图形是不是四边形？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32326 0.45024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0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0.03333 0.4972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2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40434 0.48611 " pathEditMode="relative" rAng="0" ptsTypes="AA">
                                      <p:cBhvr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0.22361 " pathEditMode="relative" rAng="0" ptsTypes="AA">
                                      <p:cBhvr>
                                        <p:cTn id="1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35434 0.2243 " pathEditMode="relative" rAng="0" ptsTypes="AA">
                                      <p:cBhvr>
                                        <p:cTn id="1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00" y="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0.22795 0.24028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3" grpId="0" bldLvl="0" animBg="1"/>
      <p:bldP spid="13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4"/>
          <p:cNvSpPr/>
          <p:nvPr/>
        </p:nvSpPr>
        <p:spPr>
          <a:xfrm>
            <a:off x="1216978" y="1295083"/>
            <a:ext cx="1371600" cy="685800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Rectangle 5"/>
          <p:cNvSpPr/>
          <p:nvPr/>
        </p:nvSpPr>
        <p:spPr>
          <a:xfrm>
            <a:off x="6617653" y="1142683"/>
            <a:ext cx="914400" cy="914400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3888740" y="1295083"/>
            <a:ext cx="1524000" cy="609600"/>
          </a:xfrm>
          <a:prstGeom prst="parallelogram">
            <a:avLst>
              <a:gd name="adj" fmla="val 62500"/>
            </a:avLst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288415" y="2939733"/>
            <a:ext cx="1447800" cy="6096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28"/>
          <p:cNvSpPr/>
          <p:nvPr/>
        </p:nvSpPr>
        <p:spPr>
          <a:xfrm>
            <a:off x="3736340" y="2787333"/>
            <a:ext cx="1676400" cy="762000"/>
          </a:xfrm>
          <a:prstGeom prst="flowChartDecision">
            <a:avLst/>
          </a:pr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0"/>
          <p:cNvSpPr/>
          <p:nvPr/>
        </p:nvSpPr>
        <p:spPr>
          <a:xfrm>
            <a:off x="6879590" y="2558733"/>
            <a:ext cx="914400" cy="990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7"/>
          <p:cNvSpPr txBox="1"/>
          <p:nvPr/>
        </p:nvSpPr>
        <p:spPr>
          <a:xfrm>
            <a:off x="1331278" y="710883"/>
            <a:ext cx="12573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8"/>
          <p:cNvSpPr txBox="1"/>
          <p:nvPr/>
        </p:nvSpPr>
        <p:spPr>
          <a:xfrm>
            <a:off x="6502718" y="682625"/>
            <a:ext cx="11445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4" name="Rectangle 24"/>
          <p:cNvSpPr/>
          <p:nvPr/>
        </p:nvSpPr>
        <p:spPr>
          <a:xfrm>
            <a:off x="1550035" y="3999865"/>
            <a:ext cx="62433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举手回答：寻找生活中的长方形和正方形。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56" name="Picture 25" descr="C:\Users\Administrator\Desktop\图片4.png图片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5750" y="3703320"/>
            <a:ext cx="930910" cy="111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02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02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/>
      <p:bldP spid="102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CCCB"/>
              </a:clrFrom>
              <a:clrTo>
                <a:srgbClr val="FECCC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1900" y="669925"/>
            <a:ext cx="2578735" cy="189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8370" y="2869565"/>
            <a:ext cx="1612265" cy="16122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33145" y="2869565"/>
            <a:ext cx="1597025" cy="1596390"/>
            <a:chOff x="1033145" y="2869565"/>
            <a:chExt cx="1597025" cy="159639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145" y="2869565"/>
              <a:ext cx="1597025" cy="15963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19743" y="3263785"/>
              <a:ext cx="260059" cy="2438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1627" y="3883339"/>
              <a:ext cx="260059" cy="206865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54" l="0" r="9464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0308" y="2936677"/>
            <a:ext cx="1697924" cy="16772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738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217" y="910550"/>
            <a:ext cx="4361905" cy="1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/>
          <p:nvPr/>
        </p:nvGrpSpPr>
        <p:grpSpPr bwMode="auto">
          <a:xfrm>
            <a:off x="1140618" y="1435164"/>
            <a:ext cx="6912868" cy="2688741"/>
            <a:chOff x="939799" y="1205921"/>
            <a:chExt cx="6912868" cy="2687860"/>
          </a:xfrm>
        </p:grpSpPr>
        <p:sp>
          <p:nvSpPr>
            <p:cNvPr id="3" name="矩形 2"/>
            <p:cNvSpPr/>
            <p:nvPr/>
          </p:nvSpPr>
          <p:spPr bwMode="auto">
            <a:xfrm>
              <a:off x="939799" y="1776414"/>
              <a:ext cx="3203575" cy="158539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4" name="TextBox 42"/>
            <p:cNvSpPr txBox="1">
              <a:spLocks noChangeArrowheads="1"/>
            </p:cNvSpPr>
            <p:nvPr/>
          </p:nvSpPr>
          <p:spPr bwMode="auto">
            <a:xfrm>
              <a:off x="1708904" y="1233178"/>
              <a:ext cx="18478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长方形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3"/>
            <p:cNvSpPr txBox="1">
              <a:spLocks noChangeArrowheads="1"/>
            </p:cNvSpPr>
            <p:nvPr/>
          </p:nvSpPr>
          <p:spPr bwMode="auto">
            <a:xfrm>
              <a:off x="6004817" y="1205921"/>
              <a:ext cx="18478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正方形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44"/>
            <p:cNvSpPr txBox="1">
              <a:spLocks noChangeArrowheads="1"/>
            </p:cNvSpPr>
            <p:nvPr/>
          </p:nvSpPr>
          <p:spPr bwMode="auto">
            <a:xfrm>
              <a:off x="2049462" y="3370561"/>
              <a:ext cx="8461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45"/>
            <p:cNvSpPr txBox="1">
              <a:spLocks noChangeArrowheads="1"/>
            </p:cNvSpPr>
            <p:nvPr/>
          </p:nvSpPr>
          <p:spPr bwMode="auto">
            <a:xfrm>
              <a:off x="4035345" y="2268201"/>
              <a:ext cx="78263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46"/>
            <p:cNvSpPr txBox="1">
              <a:spLocks noChangeArrowheads="1"/>
            </p:cNvSpPr>
            <p:nvPr/>
          </p:nvSpPr>
          <p:spPr bwMode="auto">
            <a:xfrm>
              <a:off x="6456561" y="3268184"/>
              <a:ext cx="784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6051549" y="1776414"/>
              <a:ext cx="1582738" cy="158539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-496073" y="3969871"/>
            <a:ext cx="9756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动手折一折、量一量、比一比，你有什么发现？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647230" y="810544"/>
            <a:ext cx="5010150" cy="577850"/>
          </a:xfrm>
          <a:prstGeom prst="wedgeRoundRectCallout">
            <a:avLst>
              <a:gd name="adj1" fmla="val -54396"/>
              <a:gd name="adj2" fmla="val 36699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dirty="0">
                <a:latin typeface="+mj-lt"/>
                <a:ea typeface="楷体" panose="02010609060101010101" pitchFamily="49" charset="-122"/>
              </a:rPr>
              <a:t>长方形和正方形有什么特点？</a:t>
            </a:r>
            <a:endParaRPr lang="zh-CN" altLang="en-US" dirty="0"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5" b="5215"/>
          <a:stretch>
            <a:fillRect/>
          </a:stretch>
        </p:blipFill>
        <p:spPr>
          <a:xfrm>
            <a:off x="272403" y="567344"/>
            <a:ext cx="1299670" cy="1429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832485" y="2759698"/>
            <a:ext cx="3203575" cy="1584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>
            <a:stCxn id="3" idx="0"/>
            <a:endCxn id="3" idx="2"/>
          </p:cNvCxnSpPr>
          <p:nvPr/>
        </p:nvCxnSpPr>
        <p:spPr>
          <a:xfrm>
            <a:off x="2434273" y="2759698"/>
            <a:ext cx="0" cy="158432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/>
        </p:nvSpPr>
        <p:spPr bwMode="auto">
          <a:xfrm rot="5400000" flipV="1">
            <a:off x="1833404" y="2538241"/>
            <a:ext cx="2401888" cy="1196975"/>
          </a:xfrm>
          <a:prstGeom prst="parallelogram">
            <a:avLst>
              <a:gd name="adj" fmla="val 68611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ea typeface="楷体" panose="02010609060101010101" pitchFamily="49" charset="-122"/>
            </a:endParaRPr>
          </a:p>
        </p:txBody>
      </p:sp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95" y="2424736"/>
            <a:ext cx="1647825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 bwMode="auto">
          <a:xfrm>
            <a:off x="4794885" y="2767635"/>
            <a:ext cx="3203575" cy="1584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>
            <a:stCxn id="8" idx="3"/>
            <a:endCxn id="8" idx="1"/>
          </p:cNvCxnSpPr>
          <p:nvPr/>
        </p:nvCxnSpPr>
        <p:spPr>
          <a:xfrm flipH="1">
            <a:off x="4794885" y="3559798"/>
            <a:ext cx="320357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673" y="2335835"/>
            <a:ext cx="3827462" cy="12303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1" name="平行四边形 10"/>
          <p:cNvSpPr/>
          <p:nvPr/>
        </p:nvSpPr>
        <p:spPr bwMode="auto">
          <a:xfrm flipV="1">
            <a:off x="4794885" y="3561385"/>
            <a:ext cx="3832225" cy="531813"/>
          </a:xfrm>
          <a:prstGeom prst="parallelogram">
            <a:avLst>
              <a:gd name="adj" fmla="val 11621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36060" y="2762873"/>
            <a:ext cx="0" cy="15843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93298" y="4356723"/>
            <a:ext cx="32099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700847" y="904285"/>
            <a:ext cx="5010150" cy="646986"/>
          </a:xfrm>
          <a:prstGeom prst="wedgeRoundRectCallout">
            <a:avLst>
              <a:gd name="adj1" fmla="val -54396"/>
              <a:gd name="adj2" fmla="val 36699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把长方形</a:t>
            </a:r>
            <a:r>
              <a:rPr lang="zh-CN" altLang="en-US" sz="3200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对折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，观察一下。</a:t>
            </a:r>
            <a:endParaRPr lang="zh-CN" altLang="en-US" sz="3200" dirty="0"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5" b="5215"/>
          <a:stretch>
            <a:fillRect/>
          </a:stretch>
        </p:blipFill>
        <p:spPr>
          <a:xfrm>
            <a:off x="148766" y="994993"/>
            <a:ext cx="1299670" cy="1429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5" grpId="1" bldLvl="0" animBg="1"/>
      <p:bldP spid="8" grpId="0" bldLvl="0" animBg="1"/>
      <p:bldP spid="11" grpId="0" bldLvl="0" animBg="1"/>
      <p:bldP spid="11" grpId="1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5" b="5215"/>
          <a:stretch>
            <a:fillRect/>
          </a:stretch>
        </p:blipFill>
        <p:spPr>
          <a:xfrm>
            <a:off x="243699" y="645298"/>
            <a:ext cx="1299670" cy="14297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99845" y="838200"/>
            <a:ext cx="7690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+mj-lt"/>
                <a:ea typeface="楷体" panose="02010609060101010101" pitchFamily="49" charset="-122"/>
                <a:sym typeface="+mn-ea"/>
              </a:rPr>
              <a:t>举手回答：用自己的话说一说，你有什么发现？</a:t>
            </a:r>
            <a:endParaRPr lang="zh-CN" altLang="en-US" sz="2800" b="1" dirty="0">
              <a:latin typeface="+mj-lt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84036" y="2209047"/>
            <a:ext cx="5522101" cy="2700284"/>
            <a:chOff x="2384036" y="2209047"/>
            <a:chExt cx="5522101" cy="2700284"/>
          </a:xfrm>
        </p:grpSpPr>
        <p:pic>
          <p:nvPicPr>
            <p:cNvPr id="2" name="Picture 2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4036" y="2209047"/>
              <a:ext cx="5522101" cy="2700284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4863662" y="2209047"/>
              <a:ext cx="2215055" cy="6445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357445" y="2794124"/>
              <a:ext cx="1442544" cy="9288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413596" y="2471868"/>
              <a:ext cx="2215055" cy="6445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圆角矩形标注 10"/>
          <p:cNvSpPr>
            <a:spLocks noChangeArrowheads="1"/>
          </p:cNvSpPr>
          <p:nvPr/>
        </p:nvSpPr>
        <p:spPr bwMode="auto">
          <a:xfrm>
            <a:off x="693537" y="2155059"/>
            <a:ext cx="2420937" cy="1397000"/>
          </a:xfrm>
          <a:prstGeom prst="wedgeRoundRectCallout">
            <a:avLst>
              <a:gd name="adj1" fmla="val 55892"/>
              <a:gd name="adj2" fmla="val 15594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4C884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我对折后发现，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长方形的对边相等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1492846" y="816689"/>
            <a:ext cx="6070426" cy="1191816"/>
          </a:xfrm>
          <a:prstGeom prst="wedgeRoundRectCallout">
            <a:avLst>
              <a:gd name="adj1" fmla="val -54143"/>
              <a:gd name="adj2" fmla="val -597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量一量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正方形各条边的长度，然后观察比较。</a:t>
            </a:r>
            <a:endParaRPr lang="zh-CN" altLang="en-US" sz="3200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3561185" y="2545586"/>
            <a:ext cx="1582737" cy="1584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ea typeface="楷体" panose="02010609060101010101" pitchFamily="49" charset="-122"/>
            </a:endParaRPr>
          </a:p>
        </p:txBody>
      </p:sp>
      <p:pic>
        <p:nvPicPr>
          <p:cNvPr id="3" name="Picture 3" descr="D:\我的文档\My Pictures\R四数上素材\直尺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672" y="2543999"/>
            <a:ext cx="41656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我的文档\My Pictures\R四数上素材\直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422" y="137348"/>
            <a:ext cx="503238" cy="416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我的文档\My Pictures\R四数上素材\直尺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672" y="4129911"/>
            <a:ext cx="41656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我的文档\My Pictures\R四数上素材\直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160" y="134173"/>
            <a:ext cx="503237" cy="416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549"/>
          <a:stretch>
            <a:fillRect/>
          </a:stretch>
        </p:blipFill>
        <p:spPr>
          <a:xfrm>
            <a:off x="193176" y="787230"/>
            <a:ext cx="1299670" cy="1429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3" r="10203"/>
          <a:stretch>
            <a:fillRect/>
          </a:stretch>
        </p:blipFill>
        <p:spPr bwMode="auto">
          <a:xfrm>
            <a:off x="2233587" y="2267565"/>
            <a:ext cx="4285454" cy="2633971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9"/>
          <p:cNvSpPr>
            <a:spLocks noChangeArrowheads="1"/>
          </p:cNvSpPr>
          <p:nvPr/>
        </p:nvSpPr>
        <p:spPr bwMode="auto">
          <a:xfrm>
            <a:off x="3859303" y="1867694"/>
            <a:ext cx="3681413" cy="1019175"/>
          </a:xfrm>
          <a:prstGeom prst="wedgeRoundRectCallout">
            <a:avLst>
              <a:gd name="adj1" fmla="val 4744"/>
              <a:gd name="adj2" fmla="val 67239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4C884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我用直尺量了，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条边都相等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549"/>
          <a:stretch>
            <a:fillRect/>
          </a:stretch>
        </p:blipFill>
        <p:spPr>
          <a:xfrm>
            <a:off x="307199" y="612434"/>
            <a:ext cx="1299670" cy="14297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22705" y="861060"/>
            <a:ext cx="7690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+mj-lt"/>
                <a:ea typeface="楷体" panose="02010609060101010101" pitchFamily="49" charset="-122"/>
                <a:sym typeface="+mn-ea"/>
              </a:rPr>
              <a:t>举手回答：用自己的话说一说，你有什么发现？</a:t>
            </a:r>
            <a:endParaRPr lang="zh-CN" altLang="en-US" sz="2800" b="1" dirty="0">
              <a:latin typeface="+mj-lt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圆角矩形标注 10"/>
          <p:cNvSpPr>
            <a:spLocks noChangeArrowheads="1"/>
          </p:cNvSpPr>
          <p:nvPr/>
        </p:nvSpPr>
        <p:spPr bwMode="auto">
          <a:xfrm>
            <a:off x="512379" y="2023374"/>
            <a:ext cx="2989217" cy="1184909"/>
          </a:xfrm>
          <a:prstGeom prst="wedgeRoundRectCallout">
            <a:avLst>
              <a:gd name="adj1" fmla="val 53374"/>
              <a:gd name="adj2" fmla="val 33776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4C884F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我对折后发现，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长方形的对边相等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WPS 演示</Application>
  <PresentationFormat>全屏显示(16:9)</PresentationFormat>
  <Paragraphs>123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楷体_GB2312</vt:lpstr>
      <vt:lpstr>新宋体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60</cp:revision>
  <dcterms:created xsi:type="dcterms:W3CDTF">2019-09-02T08:53:00Z</dcterms:created>
  <dcterms:modified xsi:type="dcterms:W3CDTF">2023-09-28T13:36:50Z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4C973543782F47989FD960564893A941_12</vt:lpwstr>
  </property>
</Properties>
</file>