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3"/>
  </p:notesMasterIdLst>
  <p:handoutMasterIdLst>
    <p:handoutMasterId r:id="rId54"/>
  </p:handoutMasterIdLst>
  <p:sldIdLst>
    <p:sldId id="408" r:id="rId4"/>
    <p:sldId id="411" r:id="rId5"/>
    <p:sldId id="412" r:id="rId6"/>
    <p:sldId id="413" r:id="rId7"/>
    <p:sldId id="414" r:id="rId8"/>
    <p:sldId id="415" r:id="rId9"/>
    <p:sldId id="416" r:id="rId10"/>
    <p:sldId id="417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8" r:id="rId20"/>
    <p:sldId id="429" r:id="rId21"/>
    <p:sldId id="430" r:id="rId22"/>
    <p:sldId id="431" r:id="rId23"/>
    <p:sldId id="432" r:id="rId24"/>
    <p:sldId id="433" r:id="rId25"/>
    <p:sldId id="434" r:id="rId26"/>
    <p:sldId id="435" r:id="rId27"/>
    <p:sldId id="436" r:id="rId28"/>
    <p:sldId id="437" r:id="rId29"/>
    <p:sldId id="438" r:id="rId30"/>
    <p:sldId id="439" r:id="rId31"/>
    <p:sldId id="440" r:id="rId32"/>
    <p:sldId id="441" r:id="rId33"/>
    <p:sldId id="442" r:id="rId34"/>
    <p:sldId id="443" r:id="rId35"/>
    <p:sldId id="445" r:id="rId36"/>
    <p:sldId id="446" r:id="rId37"/>
    <p:sldId id="447" r:id="rId38"/>
    <p:sldId id="444" r:id="rId39"/>
    <p:sldId id="448" r:id="rId40"/>
    <p:sldId id="449" r:id="rId41"/>
    <p:sldId id="450" r:id="rId42"/>
    <p:sldId id="451" r:id="rId43"/>
    <p:sldId id="452" r:id="rId44"/>
    <p:sldId id="453" r:id="rId45"/>
    <p:sldId id="454" r:id="rId46"/>
    <p:sldId id="455" r:id="rId47"/>
    <p:sldId id="456" r:id="rId48"/>
    <p:sldId id="457" r:id="rId49"/>
    <p:sldId id="458" r:id="rId50"/>
    <p:sldId id="459" r:id="rId51"/>
    <p:sldId id="461" r:id="rId52"/>
  </p:sldIdLst>
  <p:sldSz cx="9144000" cy="5143500"/>
  <p:notesSz cx="6858000" cy="9144000"/>
  <p:custDataLst>
    <p:tags r:id="rId58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09" autoAdjust="0"/>
    <p:restoredTop sz="96378" autoAdjust="0"/>
  </p:normalViewPr>
  <p:slideViewPr>
    <p:cSldViewPr>
      <p:cViewPr varScale="1">
        <p:scale>
          <a:sx n="126" d="100"/>
          <a:sy n="126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gs" Target="tags/tag1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notesMaster" Target="notesMasters/notesMaster1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4514BD7-C8BC-4393-960E-3412E6FA0322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42C96273-1BF9-41C3-9449-F0400E61A834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7A8F009C-2067-4C89-A34F-2E5DF85A2B13}" type="datetime1">
              <a:rPr lang="zh-CN" altLang="en-US" sz="1200"/>
            </a:fld>
            <a:endParaRPr lang="zh-CN" altLang="en-US" sz="1200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31A4390E-0DAE-4B3F-8118-86BE2F0478AE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9" name="六边形 5"/>
          <p:cNvSpPr/>
          <p:nvPr/>
        </p:nvSpPr>
        <p:spPr>
          <a:xfrm>
            <a:off x="2732088" y="165100"/>
            <a:ext cx="3959225" cy="555625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D966"/>
          </a:solidFill>
          <a:ln w="12700">
            <a:noFill/>
            <a:miter lim="800000"/>
          </a:ln>
          <a:effectLst>
            <a:outerShdw blurRad="50800" dist="38100" dir="5400000" algn="t">
              <a:srgbClr val="000000">
                <a:alpha val="39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100" name="燕尾形 6"/>
          <p:cNvSpPr/>
          <p:nvPr/>
        </p:nvSpPr>
        <p:spPr>
          <a:xfrm>
            <a:off x="6772275" y="288925"/>
            <a:ext cx="144463" cy="360363"/>
          </a:xfrm>
          <a:prstGeom prst="chevron">
            <a:avLst>
              <a:gd name="adj" fmla="val 50000"/>
            </a:avLst>
          </a:prstGeom>
          <a:solidFill>
            <a:srgbClr val="FFD966"/>
          </a:solidFill>
          <a:ln w="12700">
            <a:noFill/>
            <a:miter lim="800000"/>
          </a:ln>
          <a:effectLst>
            <a:outerShdw blurRad="50800" dist="38100" dir="5400000" algn="t">
              <a:srgbClr val="000000">
                <a:alpha val="39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101" name="燕尾形 7"/>
          <p:cNvSpPr/>
          <p:nvPr/>
        </p:nvSpPr>
        <p:spPr>
          <a:xfrm flipH="1">
            <a:off x="2506663" y="263525"/>
            <a:ext cx="144462" cy="358775"/>
          </a:xfrm>
          <a:prstGeom prst="chevron">
            <a:avLst>
              <a:gd name="adj" fmla="val 50000"/>
            </a:avLst>
          </a:prstGeom>
          <a:solidFill>
            <a:srgbClr val="FFD966"/>
          </a:solidFill>
          <a:ln w="12700">
            <a:noFill/>
            <a:miter lim="800000"/>
          </a:ln>
          <a:effectLst>
            <a:outerShdw blurRad="50800" dist="38100" dir="5400000" algn="t">
              <a:srgbClr val="000000">
                <a:alpha val="39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2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矩形 2"/>
          <p:cNvSpPr/>
          <p:nvPr/>
        </p:nvSpPr>
        <p:spPr>
          <a:xfrm>
            <a:off x="2106613" y="1635125"/>
            <a:ext cx="5487987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54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习作例文与习作</a:t>
            </a:r>
            <a:endParaRPr lang="zh-CN" altLang="en-US" sz="2800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0" name="组合 10"/>
          <p:cNvGrpSpPr/>
          <p:nvPr/>
        </p:nvGrpSpPr>
        <p:grpSpPr>
          <a:xfrm>
            <a:off x="2627313" y="2849563"/>
            <a:ext cx="4144962" cy="495300"/>
            <a:chOff x="942033" y="1733919"/>
            <a:chExt cx="4144865" cy="495273"/>
          </a:xfrm>
        </p:grpSpPr>
        <p:sp>
          <p:nvSpPr>
            <p:cNvPr id="7171" name="矩形 8"/>
            <p:cNvSpPr/>
            <p:nvPr/>
          </p:nvSpPr>
          <p:spPr>
            <a:xfrm>
              <a:off x="942033" y="1740269"/>
              <a:ext cx="4144865" cy="488923"/>
            </a:xfrm>
            <a:prstGeom prst="rect">
              <a:avLst/>
            </a:prstGeom>
            <a:solidFill>
              <a:srgbClr val="1E52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172" name="图片 2"/>
            <p:cNvPicPr>
              <a:picLocks noChangeAspect="1"/>
            </p:cNvPicPr>
            <p:nvPr/>
          </p:nvPicPr>
          <p:blipFill>
            <a:blip r:embed="rId1"/>
            <a:srcRect l="31720" r="10207" b="2756"/>
            <a:stretch>
              <a:fillRect/>
            </a:stretch>
          </p:blipFill>
          <p:spPr>
            <a:xfrm>
              <a:off x="1774408" y="1733919"/>
              <a:ext cx="2269708" cy="44921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对话气泡: 圆角矩形 4"/>
          <p:cNvSpPr/>
          <p:nvPr/>
        </p:nvSpPr>
        <p:spPr>
          <a:xfrm>
            <a:off x="1042988" y="1419225"/>
            <a:ext cx="6049962" cy="1944688"/>
          </a:xfrm>
          <a:prstGeom prst="wedgeRoundRectCallout">
            <a:avLst>
              <a:gd name="adj1" fmla="val 59329"/>
              <a:gd name="adj2" fmla="val -14588"/>
              <a:gd name="adj3" fmla="val 16667"/>
            </a:avLst>
          </a:prstGeom>
          <a:solidFill>
            <a:srgbClr val="C5E0B4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6386" name="文本框 1"/>
          <p:cNvSpPr txBox="1"/>
          <p:nvPr/>
        </p:nvSpPr>
        <p:spPr>
          <a:xfrm>
            <a:off x="1300163" y="1419225"/>
            <a:ext cx="5761037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除了以上这些汉字，我们还可以分享自己选择的其他汉字，说说自己的理解。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188" y="2066925"/>
            <a:ext cx="1042987" cy="2617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animBg="1"/>
      <p:bldP spid="163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"/>
          <p:cNvSpPr txBox="1"/>
          <p:nvPr/>
        </p:nvSpPr>
        <p:spPr>
          <a:xfrm>
            <a:off x="1116013" y="555625"/>
            <a:ext cx="20161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习作要求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1116013" y="1347788"/>
            <a:ext cx="7056437" cy="2973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选择一个感受最深的汉字写一篇习作。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可以是教材中提供的字，也可以是其他字，还可以自拟题目。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想清楚自己要表达的中心意思。围绕中心意思，从不同方面或选择不同事例来写。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可以写生活中发生的事，也可以写想象故事。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对话气泡: 圆角矩形 4"/>
          <p:cNvSpPr/>
          <p:nvPr/>
        </p:nvSpPr>
        <p:spPr>
          <a:xfrm>
            <a:off x="2195513" y="1419225"/>
            <a:ext cx="6121400" cy="1944688"/>
          </a:xfrm>
          <a:prstGeom prst="wedgeRoundRectCallout">
            <a:avLst>
              <a:gd name="adj1" fmla="val -59759"/>
              <a:gd name="adj2" fmla="val -11759"/>
              <a:gd name="adj3" fmla="val 16667"/>
            </a:avLst>
          </a:prstGeom>
          <a:solidFill>
            <a:srgbClr val="FFC1C1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8434" name="文本框 1"/>
          <p:cNvSpPr txBox="1"/>
          <p:nvPr/>
        </p:nvSpPr>
        <p:spPr>
          <a:xfrm>
            <a:off x="2339975" y="1708150"/>
            <a:ext cx="5903913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和同桌说说你准备写真实故事还是想象故事。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163" y="1851025"/>
            <a:ext cx="1042987" cy="2617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  <p:bldP spid="184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2"/>
          <p:cNvSpPr txBox="1"/>
          <p:nvPr/>
        </p:nvSpPr>
        <p:spPr>
          <a:xfrm>
            <a:off x="612775" y="1131888"/>
            <a:ext cx="8064500" cy="1211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由以下这些汉字我们会想到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初试身手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中的哪些题目？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8" name="文本框 3"/>
          <p:cNvSpPr txBox="1"/>
          <p:nvPr/>
        </p:nvSpPr>
        <p:spPr>
          <a:xfrm>
            <a:off x="539750" y="2532063"/>
            <a:ext cx="2303463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泪、悔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文本框 4"/>
          <p:cNvSpPr txBox="1"/>
          <p:nvPr/>
        </p:nvSpPr>
        <p:spPr>
          <a:xfrm>
            <a:off x="5219700" y="2532063"/>
            <a:ext cx="1655763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忙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文本框 5"/>
          <p:cNvSpPr txBox="1"/>
          <p:nvPr/>
        </p:nvSpPr>
        <p:spPr>
          <a:xfrm>
            <a:off x="539750" y="3381375"/>
            <a:ext cx="1655763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文本框 6"/>
          <p:cNvSpPr txBox="1"/>
          <p:nvPr/>
        </p:nvSpPr>
        <p:spPr>
          <a:xfrm>
            <a:off x="5219700" y="3381375"/>
            <a:ext cx="1362075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暖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文本框 7"/>
          <p:cNvSpPr txBox="1"/>
          <p:nvPr/>
        </p:nvSpPr>
        <p:spPr>
          <a:xfrm>
            <a:off x="2327275" y="2543175"/>
            <a:ext cx="2951163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都是淘气惹的祸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3" name="文本框 8"/>
          <p:cNvSpPr txBox="1"/>
          <p:nvPr/>
        </p:nvSpPr>
        <p:spPr>
          <a:xfrm>
            <a:off x="1619250" y="3400425"/>
            <a:ext cx="2735263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欢声笑语满校园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4" name="文本框 9"/>
          <p:cNvSpPr txBox="1"/>
          <p:nvPr/>
        </p:nvSpPr>
        <p:spPr>
          <a:xfrm>
            <a:off x="6276975" y="2543175"/>
            <a:ext cx="2016125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忙碌的早晨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5" name="文本框 10"/>
          <p:cNvSpPr txBox="1"/>
          <p:nvPr/>
        </p:nvSpPr>
        <p:spPr>
          <a:xfrm>
            <a:off x="6276975" y="3370263"/>
            <a:ext cx="2795588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那些温暖的时光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6" name="文本框 11"/>
          <p:cNvSpPr txBox="1"/>
          <p:nvPr/>
        </p:nvSpPr>
        <p:spPr>
          <a:xfrm>
            <a:off x="2774950" y="123825"/>
            <a:ext cx="4171950" cy="584200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20386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围绕中心，指导选材</a:t>
            </a:r>
            <a:endParaRPr lang="zh-CN" altLang="en-US" sz="3200" b="1">
              <a:solidFill>
                <a:srgbClr val="20386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8" grpId="0"/>
      <p:bldP spid="19459" grpId="0"/>
      <p:bldP spid="19460" grpId="0"/>
      <p:bldP spid="19461" grpId="0"/>
      <p:bldP spid="19462" grpId="0"/>
      <p:bldP spid="19463" grpId="0"/>
      <p:bldP spid="19464" grpId="0"/>
      <p:bldP spid="194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"/>
          <p:cNvSpPr txBox="1"/>
          <p:nvPr/>
        </p:nvSpPr>
        <p:spPr>
          <a:xfrm>
            <a:off x="1042988" y="1419225"/>
            <a:ext cx="7200900" cy="219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请同学们以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暖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展开联想，说说自己想到了哪些事例或场景。可以根据自己的生活经验，积极联想。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椭圆 8"/>
          <p:cNvSpPr/>
          <p:nvPr/>
        </p:nvSpPr>
        <p:spPr>
          <a:xfrm>
            <a:off x="647700" y="2193925"/>
            <a:ext cx="768350" cy="7683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755650" y="2220913"/>
            <a:ext cx="576263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暖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文本框 2"/>
          <p:cNvSpPr txBox="1"/>
          <p:nvPr/>
        </p:nvSpPr>
        <p:spPr>
          <a:xfrm>
            <a:off x="2151063" y="727075"/>
            <a:ext cx="60928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寒冷的冬天，家里温暖的炉火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文本框 3"/>
          <p:cNvSpPr txBox="1"/>
          <p:nvPr/>
        </p:nvSpPr>
        <p:spPr>
          <a:xfrm>
            <a:off x="2125663" y="1317625"/>
            <a:ext cx="59023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书桌上儿时被爸妈裹在怀里的照片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4"/>
          <p:cNvSpPr txBox="1"/>
          <p:nvPr/>
        </p:nvSpPr>
        <p:spPr>
          <a:xfrm>
            <a:off x="2159000" y="1935163"/>
            <a:ext cx="6084888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妈妈手里热腾腾的药汤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文本框 5"/>
          <p:cNvSpPr txBox="1"/>
          <p:nvPr/>
        </p:nvSpPr>
        <p:spPr>
          <a:xfrm>
            <a:off x="2125663" y="2552700"/>
            <a:ext cx="640873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爸爸宽厚温暖的后背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文本框 6"/>
          <p:cNvSpPr txBox="1"/>
          <p:nvPr/>
        </p:nvSpPr>
        <p:spPr>
          <a:xfrm>
            <a:off x="2144713" y="3178175"/>
            <a:ext cx="640873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爷爷奶奶关切的叮咛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文本框 7"/>
          <p:cNvSpPr txBox="1"/>
          <p:nvPr/>
        </p:nvSpPr>
        <p:spPr>
          <a:xfrm>
            <a:off x="2141538" y="3783013"/>
            <a:ext cx="610235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好朋友拿着书本为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认真地补课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3" name="左大括号 9"/>
          <p:cNvSpPr/>
          <p:nvPr/>
        </p:nvSpPr>
        <p:spPr>
          <a:xfrm>
            <a:off x="1692275" y="969963"/>
            <a:ext cx="287338" cy="3203575"/>
          </a:xfrm>
          <a:prstGeom prst="leftBrace">
            <a:avLst>
              <a:gd name="adj1" fmla="val 97400"/>
              <a:gd name="adj2" fmla="val 50000"/>
            </a:avLst>
          </a:prstGeom>
          <a:noFill/>
          <a:ln w="19050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animBg="1"/>
      <p:bldP spid="21506" grpId="0"/>
      <p:bldP spid="21507" grpId="0"/>
      <p:bldP spid="21508" grpId="0"/>
      <p:bldP spid="21509" grpId="0"/>
      <p:bldP spid="21510" grpId="0"/>
      <p:bldP spid="21511" grpId="0"/>
      <p:bldP spid="21512" grpId="0"/>
      <p:bldP spid="215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"/>
          <p:cNvSpPr txBox="1"/>
          <p:nvPr/>
        </p:nvSpPr>
        <p:spPr>
          <a:xfrm>
            <a:off x="827088" y="627063"/>
            <a:ext cx="7488237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自主阅读例文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小站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，留意旁批，思考文章的中心意思是什么。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文本框 2"/>
          <p:cNvSpPr txBox="1"/>
          <p:nvPr/>
        </p:nvSpPr>
        <p:spPr>
          <a:xfrm>
            <a:off x="849313" y="1908175"/>
            <a:ext cx="7488237" cy="2576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全文是围绕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展开的。作者观察仔细，抓住了小站的特点，从不同的角度突出了一个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字，表明了车站虽小，却小中见大，从细微处给旅客带来了温暖的春意。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3" name="表格 2"/>
          <p:cNvGraphicFramePr>
            <a:graphicFrameLocks noGrp="1"/>
          </p:cNvGraphicFramePr>
          <p:nvPr/>
        </p:nvGraphicFramePr>
        <p:xfrm>
          <a:off x="539750" y="1563688"/>
          <a:ext cx="8208964" cy="2874964"/>
        </p:xfrm>
        <a:graphic>
          <a:graphicData uri="http://schemas.openxmlformats.org/drawingml/2006/table">
            <a:tbl>
              <a:tblPr/>
              <a:tblGrid>
                <a:gridCol w="1728788"/>
                <a:gridCol w="1366838"/>
                <a:gridCol w="5113338"/>
              </a:tblGrid>
              <a:tr h="719138">
                <a:tc rowSpan="4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27" marB="45727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 rowSpan="4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27" marB="45727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27" marB="45727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719138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27" marB="45727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  <a:tr h="717550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27" marB="45727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719138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27" marB="45727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  <p:sp>
        <p:nvSpPr>
          <p:cNvPr id="23569" name="文本框 3"/>
          <p:cNvSpPr txBox="1"/>
          <p:nvPr/>
        </p:nvSpPr>
        <p:spPr>
          <a:xfrm>
            <a:off x="395288" y="2586038"/>
            <a:ext cx="208915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小站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（小而精心）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70" name="文本框 4"/>
          <p:cNvSpPr txBox="1"/>
          <p:nvPr/>
        </p:nvSpPr>
        <p:spPr>
          <a:xfrm>
            <a:off x="2379663" y="2770188"/>
            <a:ext cx="1223962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规模小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71" name="文本框 5"/>
          <p:cNvSpPr txBox="1"/>
          <p:nvPr/>
        </p:nvSpPr>
        <p:spPr>
          <a:xfrm>
            <a:off x="3706813" y="1708150"/>
            <a:ext cx="453707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只有慢车才停靠两三分钟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72" name="文本框 6"/>
          <p:cNvSpPr txBox="1"/>
          <p:nvPr/>
        </p:nvSpPr>
        <p:spPr>
          <a:xfrm>
            <a:off x="3706813" y="2427288"/>
            <a:ext cx="453707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一间红瓦灰墙的小屋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73" name="文本框 7"/>
          <p:cNvSpPr txBox="1"/>
          <p:nvPr/>
        </p:nvSpPr>
        <p:spPr>
          <a:xfrm>
            <a:off x="3706813" y="3125788"/>
            <a:ext cx="453707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几根木栅栏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74" name="文本框 8"/>
          <p:cNvSpPr txBox="1"/>
          <p:nvPr/>
        </p:nvSpPr>
        <p:spPr>
          <a:xfrm>
            <a:off x="3706813" y="3844925"/>
            <a:ext cx="452913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三五个人影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75" name="文本框 9"/>
          <p:cNvSpPr txBox="1"/>
          <p:nvPr/>
        </p:nvSpPr>
        <p:spPr>
          <a:xfrm>
            <a:off x="395288" y="790575"/>
            <a:ext cx="8208962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文章是从哪些方面来写小站的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9" grpId="0"/>
      <p:bldP spid="23570" grpId="0"/>
      <p:bldP spid="23571" grpId="0"/>
      <p:bldP spid="23572" grpId="0"/>
      <p:bldP spid="23573" grpId="0"/>
      <p:bldP spid="235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4577" name="表格 2"/>
          <p:cNvGraphicFramePr>
            <a:graphicFrameLocks noGrp="1"/>
          </p:cNvGraphicFramePr>
          <p:nvPr/>
        </p:nvGraphicFramePr>
        <p:xfrm>
          <a:off x="468312" y="627062"/>
          <a:ext cx="8208964" cy="4311652"/>
        </p:xfrm>
        <a:graphic>
          <a:graphicData uri="http://schemas.openxmlformats.org/drawingml/2006/table">
            <a:tbl>
              <a:tblPr/>
              <a:tblGrid>
                <a:gridCol w="1728788"/>
                <a:gridCol w="1366838"/>
                <a:gridCol w="5113338"/>
              </a:tblGrid>
              <a:tr h="719138">
                <a:tc rowSpan="6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19" marB="45719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 rowSpan="6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19" marB="45719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19" marB="45719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717550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19" marB="45719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  <a:tr h="719138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19" marB="45719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719138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19" marB="45719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  <a:tr h="717550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19" marB="45719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719138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19" marB="45719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  <p:sp>
        <p:nvSpPr>
          <p:cNvPr id="24597" name="文本框 3"/>
          <p:cNvSpPr txBox="1"/>
          <p:nvPr/>
        </p:nvSpPr>
        <p:spPr>
          <a:xfrm>
            <a:off x="323850" y="2233613"/>
            <a:ext cx="2087563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小站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（小而精心）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8" name="文本框 4"/>
          <p:cNvSpPr txBox="1"/>
          <p:nvPr/>
        </p:nvSpPr>
        <p:spPr>
          <a:xfrm>
            <a:off x="2309813" y="2233613"/>
            <a:ext cx="1223962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布置小而精心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9" name="文本框 5"/>
          <p:cNvSpPr txBox="1"/>
          <p:nvPr/>
        </p:nvSpPr>
        <p:spPr>
          <a:xfrm>
            <a:off x="3636963" y="769938"/>
            <a:ext cx="453707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小黑板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600" name="文本框 6"/>
          <p:cNvSpPr txBox="1"/>
          <p:nvPr/>
        </p:nvSpPr>
        <p:spPr>
          <a:xfrm>
            <a:off x="3636963" y="1490663"/>
            <a:ext cx="453707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小小的喷水池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601" name="文本框 7"/>
          <p:cNvSpPr txBox="1"/>
          <p:nvPr/>
        </p:nvSpPr>
        <p:spPr>
          <a:xfrm>
            <a:off x="3636963" y="2187575"/>
            <a:ext cx="453707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小小的假山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602" name="文本框 8"/>
          <p:cNvSpPr txBox="1"/>
          <p:nvPr/>
        </p:nvSpPr>
        <p:spPr>
          <a:xfrm>
            <a:off x="3636963" y="2908300"/>
            <a:ext cx="452913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小树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603" name="文本框 9"/>
          <p:cNvSpPr txBox="1"/>
          <p:nvPr/>
        </p:nvSpPr>
        <p:spPr>
          <a:xfrm>
            <a:off x="3636963" y="3605213"/>
            <a:ext cx="136842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小宝塔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604" name="文本框 10"/>
          <p:cNvSpPr txBox="1"/>
          <p:nvPr/>
        </p:nvSpPr>
        <p:spPr>
          <a:xfrm>
            <a:off x="3636963" y="4364038"/>
            <a:ext cx="381635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几株杏树，花开正艳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7" grpId="0"/>
      <p:bldP spid="24598" grpId="0"/>
      <p:bldP spid="24599" grpId="0"/>
      <p:bldP spid="24600" grpId="0"/>
      <p:bldP spid="24601" grpId="0"/>
      <p:bldP spid="24602" grpId="0"/>
      <p:bldP spid="24603" grpId="0"/>
      <p:bldP spid="2460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1"/>
          <p:cNvSpPr txBox="1"/>
          <p:nvPr/>
        </p:nvSpPr>
        <p:spPr>
          <a:xfrm>
            <a:off x="1187450" y="987425"/>
            <a:ext cx="6769100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比较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暖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的选材和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小站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的选材，你明白了什么？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文本框 2"/>
          <p:cNvSpPr txBox="1"/>
          <p:nvPr/>
        </p:nvSpPr>
        <p:spPr>
          <a:xfrm>
            <a:off x="1187450" y="2571750"/>
            <a:ext cx="6769100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我们可以从多个方面或选择不同事例来突出中心意思。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矩形 3">
            <a:hlinkClick r:id="rId1" action="ppaction://hlinksldjump"/>
          </p:cNvPr>
          <p:cNvSpPr/>
          <p:nvPr/>
        </p:nvSpPr>
        <p:spPr>
          <a:xfrm>
            <a:off x="2987675" y="1708150"/>
            <a:ext cx="331628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/>
            <a:r>
              <a:rPr lang="zh-CN" altLang="en-US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4" name="矩形 3">
            <a:hlinkClick r:id="rId2" action="ppaction://hlinksldjump"/>
          </p:cNvPr>
          <p:cNvSpPr/>
          <p:nvPr/>
        </p:nvSpPr>
        <p:spPr>
          <a:xfrm>
            <a:off x="2987675" y="2716213"/>
            <a:ext cx="331628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/>
            <a:r>
              <a:rPr lang="zh-CN" altLang="en-US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对话气泡: 圆角矩形 1"/>
          <p:cNvSpPr/>
          <p:nvPr/>
        </p:nvSpPr>
        <p:spPr>
          <a:xfrm>
            <a:off x="2916238" y="1347788"/>
            <a:ext cx="5327650" cy="2195512"/>
          </a:xfrm>
          <a:prstGeom prst="wedgeRoundRectCallout">
            <a:avLst>
              <a:gd name="adj1" fmla="val -57181"/>
              <a:gd name="adj2" fmla="val -6472"/>
              <a:gd name="adj3" fmla="val 16667"/>
            </a:avLst>
          </a:prstGeom>
          <a:solidFill>
            <a:srgbClr val="FFC1C1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6626" name="文本框 2"/>
          <p:cNvSpPr txBox="1"/>
          <p:nvPr/>
        </p:nvSpPr>
        <p:spPr>
          <a:xfrm>
            <a:off x="3059113" y="1379538"/>
            <a:ext cx="5184775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请同学们选择一个感受最深的汉字，围绕确定的中心意思拟写提纲。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635125"/>
            <a:ext cx="1114425" cy="2800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 animBg="1"/>
      <p:bldP spid="266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7649" name="表格 1"/>
          <p:cNvGraphicFramePr>
            <a:graphicFrameLocks noGrp="1"/>
          </p:cNvGraphicFramePr>
          <p:nvPr/>
        </p:nvGraphicFramePr>
        <p:xfrm>
          <a:off x="395288" y="915988"/>
          <a:ext cx="8424862" cy="3517900"/>
        </p:xfrm>
        <a:graphic>
          <a:graphicData uri="http://schemas.openxmlformats.org/drawingml/2006/table">
            <a:tbl>
              <a:tblPr/>
              <a:tblGrid>
                <a:gridCol w="1260475"/>
                <a:gridCol w="1439862"/>
                <a:gridCol w="5724525"/>
              </a:tblGrid>
              <a:tr h="7032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宋体" panose="02010600030101010101" pitchFamily="2" charset="-122"/>
                        </a:rPr>
                        <a:t>汉字</a:t>
                      </a:r>
                      <a:endParaRPr lang="zh-CN" altLang="en-US" sz="2400" b="1">
                        <a:solidFill>
                          <a:srgbClr val="FFFFFF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9" marR="91439" marT="45718" marB="45718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宋体" panose="02010600030101010101" pitchFamily="2" charset="-122"/>
                        </a:rPr>
                        <a:t>中心意思</a:t>
                      </a:r>
                      <a:endParaRPr lang="zh-CN" altLang="en-US" sz="2400" b="1">
                        <a:solidFill>
                          <a:srgbClr val="FFFFFF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9" marR="91439" marT="45718" marB="45718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宋体" panose="02010600030101010101" pitchFamily="2" charset="-122"/>
                        </a:rPr>
                        <a:t>拟用材料</a:t>
                      </a:r>
                      <a:endParaRPr lang="zh-CN" altLang="en-US" sz="2400" b="1">
                        <a:solidFill>
                          <a:srgbClr val="FFFFFF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9" marR="91439" marT="45718" marB="45718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5B9BD5"/>
                    </a:solidFill>
                  </a:tcPr>
                </a:tc>
              </a:tr>
              <a:tr h="1014412">
                <a:tc rowSpan="4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9" marR="91439" marT="45718" marB="45718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 rowSpan="4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9" marR="91439" marT="45718" marB="45718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9" marR="91439" marT="45718" marB="45718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  <a:tr h="457200"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9" marR="91439" marT="45718" marB="45718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704850"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9" marR="91439" marT="45718" marB="45718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  <a:tr h="638175"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9" marR="91439" marT="45718" marB="45718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sp>
        <p:nvSpPr>
          <p:cNvPr id="27669" name="文本框 2"/>
          <p:cNvSpPr txBox="1"/>
          <p:nvPr/>
        </p:nvSpPr>
        <p:spPr>
          <a:xfrm>
            <a:off x="677863" y="2633663"/>
            <a:ext cx="646112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迷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0" name="文本框 3"/>
          <p:cNvSpPr txBox="1"/>
          <p:nvPr/>
        </p:nvSpPr>
        <p:spPr>
          <a:xfrm>
            <a:off x="1719263" y="2393950"/>
            <a:ext cx="1346200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喜欢科学探索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1" name="文本框 4"/>
          <p:cNvSpPr txBox="1"/>
          <p:nvPr/>
        </p:nvSpPr>
        <p:spPr>
          <a:xfrm>
            <a:off x="3113088" y="1554163"/>
            <a:ext cx="5402262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材料一：观察天气变化与花朵开合之间的关联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2" name="文本框 5"/>
          <p:cNvSpPr txBox="1"/>
          <p:nvPr/>
        </p:nvSpPr>
        <p:spPr>
          <a:xfrm>
            <a:off x="3081338" y="2538413"/>
            <a:ext cx="55943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材料二：探索收音机能收听节目的原理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3" name="文本框 6"/>
          <p:cNvSpPr txBox="1"/>
          <p:nvPr/>
        </p:nvSpPr>
        <p:spPr>
          <a:xfrm>
            <a:off x="3101975" y="3186113"/>
            <a:ext cx="571182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材料三：利用乒乓球和皮球模拟地球公转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4" name="文本框 7"/>
          <p:cNvSpPr txBox="1"/>
          <p:nvPr/>
        </p:nvSpPr>
        <p:spPr>
          <a:xfrm>
            <a:off x="3121025" y="3873500"/>
            <a:ext cx="5402263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材料四：观察蚕宝宝成长的过程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9" grpId="0"/>
      <p:bldP spid="27670" grpId="0"/>
      <p:bldP spid="27671" grpId="0"/>
      <p:bldP spid="27672" grpId="0"/>
      <p:bldP spid="27673" grpId="0"/>
      <p:bldP spid="276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"/>
          <p:cNvSpPr txBox="1"/>
          <p:nvPr/>
        </p:nvSpPr>
        <p:spPr>
          <a:xfrm>
            <a:off x="107950" y="0"/>
            <a:ext cx="1800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2771775" y="123825"/>
            <a:ext cx="4170363" cy="585788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20386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例文引路，学习写法</a:t>
            </a:r>
            <a:endParaRPr lang="zh-CN" altLang="en-US" sz="3200" b="1">
              <a:solidFill>
                <a:srgbClr val="20386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文本框 3"/>
          <p:cNvSpPr txBox="1"/>
          <p:nvPr/>
        </p:nvSpPr>
        <p:spPr>
          <a:xfrm>
            <a:off x="1116013" y="1851025"/>
            <a:ext cx="7200900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如何判断材料中哪些是重要部分？其他部分该怎么写呢？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3"/>
          <p:cNvSpPr txBox="1"/>
          <p:nvPr/>
        </p:nvSpPr>
        <p:spPr>
          <a:xfrm>
            <a:off x="827088" y="700088"/>
            <a:ext cx="7705725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自主学习：请同学们自主阅读</a:t>
            </a:r>
            <a:r>
              <a:rPr lang="en-US" altLang="zh-CN" sz="3000" b="1"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爸爸的计划</a:t>
            </a:r>
            <a:r>
              <a:rPr lang="en-US" altLang="zh-CN" sz="3000" b="1">
                <a:latin typeface="宋体" panose="02010600030101010101" pitchFamily="2" charset="-122"/>
              </a:rPr>
              <a:t>》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，说说作者围绕爸爸爱订计划这个中心意思，把哪一个事例写得最具体。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8" name="文本框 4"/>
          <p:cNvSpPr txBox="1"/>
          <p:nvPr/>
        </p:nvSpPr>
        <p:spPr>
          <a:xfrm>
            <a:off x="2898775" y="2533650"/>
            <a:ext cx="3455988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订暑假计划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文本框 5"/>
          <p:cNvSpPr txBox="1"/>
          <p:nvPr/>
        </p:nvSpPr>
        <p:spPr>
          <a:xfrm>
            <a:off x="720725" y="3292475"/>
            <a:ext cx="7812088" cy="129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思考：再读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订暑假计划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段落，想想作者为什么把这部分写得最具体。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2969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"/>
          <p:cNvSpPr txBox="1"/>
          <p:nvPr/>
        </p:nvSpPr>
        <p:spPr>
          <a:xfrm>
            <a:off x="684213" y="1385888"/>
            <a:ext cx="8064500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小结：围绕中心意思，可以把自己感受最深，并能够给读者留下深刻印象的部分写具体。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2" name="矩形: 圆角 2"/>
          <p:cNvSpPr/>
          <p:nvPr/>
        </p:nvSpPr>
        <p:spPr>
          <a:xfrm>
            <a:off x="2555875" y="3292475"/>
            <a:ext cx="3600450" cy="7207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0723" name="文本框 3"/>
          <p:cNvSpPr txBox="1"/>
          <p:nvPr/>
        </p:nvSpPr>
        <p:spPr>
          <a:xfrm>
            <a:off x="2646363" y="3292475"/>
            <a:ext cx="35290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重要的部分写具体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: 圆角 1"/>
          <p:cNvSpPr/>
          <p:nvPr/>
        </p:nvSpPr>
        <p:spPr>
          <a:xfrm>
            <a:off x="3059113" y="3148013"/>
            <a:ext cx="3313113" cy="7191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1746" name="文本框 2"/>
          <p:cNvSpPr txBox="1"/>
          <p:nvPr/>
        </p:nvSpPr>
        <p:spPr>
          <a:xfrm>
            <a:off x="3203575" y="3148013"/>
            <a:ext cx="35274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其他部分简单写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7" name="文本框 3"/>
          <p:cNvSpPr txBox="1"/>
          <p:nvPr/>
        </p:nvSpPr>
        <p:spPr>
          <a:xfrm>
            <a:off x="1476375" y="1203325"/>
            <a:ext cx="6980238" cy="1370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思考：有了一个具体描写的事例，其他的事例怎么写呢？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 animBg="1"/>
      <p:bldP spid="31746" grpId="0"/>
      <p:bldP spid="317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3"/>
          <p:cNvSpPr txBox="1"/>
          <p:nvPr/>
        </p:nvSpPr>
        <p:spPr>
          <a:xfrm>
            <a:off x="611188" y="700088"/>
            <a:ext cx="7362825" cy="1771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请同学们默读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爸爸的计划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自然段，特别注意例文旁批，看看作者是怎样写其他事例的。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77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5863" y="1946275"/>
            <a:ext cx="4813300" cy="2497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1" name="文本框 4"/>
          <p:cNvSpPr txBox="1"/>
          <p:nvPr/>
        </p:nvSpPr>
        <p:spPr>
          <a:xfrm>
            <a:off x="611188" y="2306638"/>
            <a:ext cx="3114675" cy="2332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小结：简单写是有方法的，可以罗列，也可以用一两句话概括。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: 圆角 1"/>
          <p:cNvSpPr/>
          <p:nvPr/>
        </p:nvSpPr>
        <p:spPr>
          <a:xfrm>
            <a:off x="2555875" y="3870325"/>
            <a:ext cx="4105275" cy="7191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3794" name="文本框 2"/>
          <p:cNvSpPr txBox="1"/>
          <p:nvPr/>
        </p:nvSpPr>
        <p:spPr>
          <a:xfrm>
            <a:off x="2700338" y="3870325"/>
            <a:ext cx="40322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以小见大，侧面烘托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5" name="文本框 3"/>
          <p:cNvSpPr txBox="1"/>
          <p:nvPr/>
        </p:nvSpPr>
        <p:spPr>
          <a:xfrm>
            <a:off x="755650" y="555625"/>
            <a:ext cx="7920038" cy="203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思考：请同学们快速浏览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小站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，作者从不同的方面写小站的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，仅仅是想告诉我们小站很小吗？作者想告诉我们什么？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6" name="文本框 4"/>
          <p:cNvSpPr txBox="1"/>
          <p:nvPr/>
        </p:nvSpPr>
        <p:spPr>
          <a:xfrm>
            <a:off x="755650" y="2479675"/>
            <a:ext cx="7920038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作者通过写小站的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，烘托出文章的中心意思，以小见大。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animBg="1"/>
      <p:bldP spid="33794" grpId="0"/>
      <p:bldP spid="33795" grpId="0"/>
      <p:bldP spid="3379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1"/>
          <p:cNvSpPr txBox="1"/>
          <p:nvPr/>
        </p:nvSpPr>
        <p:spPr>
          <a:xfrm>
            <a:off x="1042988" y="1203325"/>
            <a:ext cx="7200900" cy="2678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回顾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夏天里的成长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最后一个自然段，从农作物的生长说到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人也是一样，要赶时候，赶热天，尽量地用力地长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，作者又想告诉我们什么？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1"/>
          <p:cNvSpPr txBox="1"/>
          <p:nvPr/>
        </p:nvSpPr>
        <p:spPr>
          <a:xfrm>
            <a:off x="755650" y="1231900"/>
            <a:ext cx="7561263" cy="2678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小结：围绕中心意思，可以从不同方面写，选择不同事例去写，同时也可以渗透以小见大、侧面烘托的写作方法，使文章表达的含义更加深刻。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思想气泡: 云 6"/>
          <p:cNvSpPr/>
          <p:nvPr/>
        </p:nvSpPr>
        <p:spPr>
          <a:xfrm>
            <a:off x="1547813" y="1563688"/>
            <a:ext cx="4824413" cy="1584325"/>
          </a:xfrm>
          <a:prstGeom prst="cloudCallout">
            <a:avLst>
              <a:gd name="adj1" fmla="val 63686"/>
              <a:gd name="adj2" fmla="val 941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9218" name="文本框 1"/>
          <p:cNvSpPr txBox="1"/>
          <p:nvPr/>
        </p:nvSpPr>
        <p:spPr>
          <a:xfrm>
            <a:off x="2774950" y="123825"/>
            <a:ext cx="4171950" cy="584200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20386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导入新课，反馈练习</a:t>
            </a:r>
            <a:endParaRPr lang="zh-CN" altLang="en-US" sz="3200" b="1">
              <a:solidFill>
                <a:srgbClr val="20386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9" name="文本框 2"/>
          <p:cNvSpPr txBox="1"/>
          <p:nvPr/>
        </p:nvSpPr>
        <p:spPr>
          <a:xfrm>
            <a:off x="2484438" y="1924050"/>
            <a:ext cx="34559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围绕中心意思写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6900" y="2066925"/>
            <a:ext cx="1109663" cy="27892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1" name="文本框 8"/>
          <p:cNvSpPr txBox="1"/>
          <p:nvPr/>
        </p:nvSpPr>
        <p:spPr>
          <a:xfrm>
            <a:off x="250825" y="90488"/>
            <a:ext cx="1727200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animBg="1"/>
      <p:bldP spid="92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"/>
          <p:cNvSpPr txBox="1"/>
          <p:nvPr/>
        </p:nvSpPr>
        <p:spPr>
          <a:xfrm>
            <a:off x="2771775" y="123825"/>
            <a:ext cx="41052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20386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构思布局，动笔习作</a:t>
            </a:r>
            <a:endParaRPr lang="zh-CN" altLang="en-US" sz="3200" b="1">
              <a:solidFill>
                <a:srgbClr val="20386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6" name="文本框 2"/>
          <p:cNvSpPr txBox="1"/>
          <p:nvPr/>
        </p:nvSpPr>
        <p:spPr>
          <a:xfrm>
            <a:off x="1258888" y="1247775"/>
            <a:ext cx="280828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构思布局。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文本框 3"/>
          <p:cNvSpPr txBox="1"/>
          <p:nvPr/>
        </p:nvSpPr>
        <p:spPr>
          <a:xfrm>
            <a:off x="1258888" y="2066925"/>
            <a:ext cx="6624637" cy="203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根据自己学习单上的材料进行构思布局，你打算把哪一件事情具体写？其他的部分怎样写？在旁边画标记。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1"/>
          <p:cNvSpPr txBox="1"/>
          <p:nvPr/>
        </p:nvSpPr>
        <p:spPr>
          <a:xfrm>
            <a:off x="1547813" y="1347788"/>
            <a:ext cx="280828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动笔习作。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文本框 2"/>
          <p:cNvSpPr txBox="1"/>
          <p:nvPr/>
        </p:nvSpPr>
        <p:spPr>
          <a:xfrm>
            <a:off x="1547813" y="2139950"/>
            <a:ext cx="6335712" cy="128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根据自己的习作题目，确定中心，选材，构思，开始习作。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3789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1"/>
          <p:cNvSpPr txBox="1"/>
          <p:nvPr/>
        </p:nvSpPr>
        <p:spPr>
          <a:xfrm>
            <a:off x="684213" y="484188"/>
            <a:ext cx="7991475" cy="4013200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习作要求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Arial" panose="020B0604020202020204" pitchFamily="34" charset="0"/>
              <a:buChar char="•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选择一个感受最深的汉字写一篇习作。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Arial" panose="020B0604020202020204" pitchFamily="34" charset="0"/>
              <a:buChar char="•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可以是教材中提供的字，也可以是其他字，还可以自拟题目。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Arial" panose="020B0604020202020204" pitchFamily="34" charset="0"/>
              <a:buChar char="•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想清楚自己要表达的中心意思。围绕中心意思，从不同方面或选择不同事例来写。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Arial" panose="020B0604020202020204" pitchFamily="34" charset="0"/>
              <a:buChar char="•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可以写生活中发生的事，也可以写想象故事。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1"/>
          <p:cNvSpPr txBox="1"/>
          <p:nvPr/>
        </p:nvSpPr>
        <p:spPr>
          <a:xfrm>
            <a:off x="2771775" y="123825"/>
            <a:ext cx="41052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20386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习作展示，交流互评</a:t>
            </a:r>
            <a:endParaRPr lang="zh-CN" altLang="en-US" sz="3200" b="1">
              <a:solidFill>
                <a:srgbClr val="20386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38" name="文本框 2"/>
          <p:cNvSpPr txBox="1"/>
          <p:nvPr/>
        </p:nvSpPr>
        <p:spPr>
          <a:xfrm>
            <a:off x="717550" y="842963"/>
            <a:ext cx="2808288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展示习作。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39" name="文本框 3"/>
          <p:cNvSpPr txBox="1"/>
          <p:nvPr/>
        </p:nvSpPr>
        <p:spPr>
          <a:xfrm>
            <a:off x="1042988" y="1419225"/>
            <a:ext cx="7164387" cy="322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）倾听习作：朗读习作，其他同学认真倾听。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）猜想评议：这篇习作的题目是什么？你是从哪些事例猜想出来的？哪个事例最能突出中心意思？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2"/>
          <p:cNvSpPr txBox="1"/>
          <p:nvPr/>
        </p:nvSpPr>
        <p:spPr>
          <a:xfrm>
            <a:off x="828675" y="793750"/>
            <a:ext cx="280828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互助修改。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2" name="文本框 3"/>
          <p:cNvSpPr txBox="1"/>
          <p:nvPr/>
        </p:nvSpPr>
        <p:spPr>
          <a:xfrm>
            <a:off x="1187450" y="1492250"/>
            <a:ext cx="6840538" cy="2576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）互读：请同桌读读你的习作，看看他能不能体会到你写的中心意思，听听同桌的建议。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）修改：根据同桌的建议进行修改。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2"/>
          <p:cNvSpPr txBox="1"/>
          <p:nvPr/>
        </p:nvSpPr>
        <p:spPr>
          <a:xfrm>
            <a:off x="973138" y="1008063"/>
            <a:ext cx="28082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佳作展示。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6" name="文本框 3"/>
          <p:cNvSpPr txBox="1"/>
          <p:nvPr/>
        </p:nvSpPr>
        <p:spPr>
          <a:xfrm>
            <a:off x="1331913" y="1779588"/>
            <a:ext cx="6985000" cy="219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）投影习作：小组推选佳作，并朗读展示。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）集中赏析。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2"/>
          <p:cNvSpPr txBox="1"/>
          <p:nvPr/>
        </p:nvSpPr>
        <p:spPr>
          <a:xfrm>
            <a:off x="900113" y="555625"/>
            <a:ext cx="7416800" cy="3970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暖暖的阳光，暖暖的你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夜色渐渐笼罩了这朴实的小城，玻璃窗上映着我黯然的双眸。风轻轻地呻吟着，似乎在倾诉着什么。我轻轻推开冰冷的窗，一阵寒风如波涛般向我涌来，吹透了我单薄的衣裳。一个人的夜，很静，点点繁星仿佛一个个回忆片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2"/>
          <p:cNvSpPr txBox="1"/>
          <p:nvPr/>
        </p:nvSpPr>
        <p:spPr>
          <a:xfrm>
            <a:off x="900113" y="700088"/>
            <a:ext cx="7488237" cy="3970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段向我证明着它们的存在，不经意间，却瞥见了床头上许久未动过的相框，轻轻抚摸着她暖暖的笑意，思绪不觉蔓延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四年前，我因意外住院，终日在病床上躺着，这对于一个顽皮的孩子来说，是种什么样的煎熬？我脑海中挥之不去的梦魇让我昼夜不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2"/>
          <p:cNvSpPr txBox="1"/>
          <p:nvPr/>
        </p:nvSpPr>
        <p:spPr>
          <a:xfrm>
            <a:off x="827088" y="915988"/>
            <a:ext cx="7345362" cy="3452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得安宁，于是我空洞麻木的瞳孔爱上了窗外的风景。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直到她来，我才有了真正的笑容。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她每次来都会带几本书给我。她说，书是必不可少的精神食粮，有了书的人永远不会空虚。于是，我昔日迷失的双眸爱上了文字，爱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2"/>
          <p:cNvSpPr txBox="1"/>
          <p:nvPr/>
        </p:nvSpPr>
        <p:spPr>
          <a:xfrm>
            <a:off x="900113" y="842963"/>
            <a:ext cx="7488237" cy="345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上了阅读。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她几乎每个周末都会来看望我，每次都轻轻坐在床边，要我倚在她单薄的肩上，声音轻柔地为我念几页书，时而幽默诙谐的话语让我的笑容一直灿烂着，犹如窗外的阳光。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她说：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小静，你是个聪明、让人心疼的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"/>
          <p:cNvSpPr txBox="1"/>
          <p:nvPr/>
        </p:nvSpPr>
        <p:spPr>
          <a:xfrm>
            <a:off x="576263" y="842963"/>
            <a:ext cx="7991475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请同学们回顾一下：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夏天里的成长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写了哪些事物的成长？如果仅写一类事物的成长，可以吗？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2" name="文本框 2"/>
          <p:cNvSpPr txBox="1"/>
          <p:nvPr/>
        </p:nvSpPr>
        <p:spPr>
          <a:xfrm>
            <a:off x="576263" y="2859088"/>
            <a:ext cx="7991475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从不同方面来写，中心意思表达得更加全面，更加充分。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2"/>
          <p:cNvSpPr txBox="1"/>
          <p:nvPr/>
        </p:nvSpPr>
        <p:spPr>
          <a:xfrm>
            <a:off x="827088" y="627063"/>
            <a:ext cx="7418387" cy="3870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孩子。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我浅笑不语。她叹了口气，为我拉开窗帘，说：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阳光很暖，抗拒它不如接受它。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我眯起双眸，默默地记下了她的话。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出院后，我的功课落下了很多。她每天都会为我补习，直到夕阳西斜，人走楼空，她才牵着我送我回家。她的手心很暖，让我想起午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2"/>
          <p:cNvSpPr txBox="1"/>
          <p:nvPr/>
        </p:nvSpPr>
        <p:spPr>
          <a:xfrm>
            <a:off x="900113" y="771525"/>
            <a:ext cx="7345362" cy="3868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后温暖的阳光。在她的引领下，我一直都是以一种自信的姿态和沉稳的步伐走在校园里，迎接朝阳，送走晚霞，在书山题海里编织自己的梦想，书写属于自己的未来。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她就是我当时的班主任。四年了，我仍旧记得她给我的温暖与快乐，也从未忘记她的笑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2"/>
          <p:cNvSpPr txBox="1"/>
          <p:nvPr/>
        </p:nvSpPr>
        <p:spPr>
          <a:xfrm>
            <a:off x="900113" y="1851025"/>
            <a:ext cx="7559675" cy="128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容和她对我的教诲。阳光很暖，抗拒它不如接受它。现在，我的世界里满是暖暖的阳光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框 1"/>
          <p:cNvSpPr txBox="1"/>
          <p:nvPr/>
        </p:nvSpPr>
        <p:spPr>
          <a:xfrm>
            <a:off x="547688" y="549275"/>
            <a:ext cx="813752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①画结构图：评析小作者是怎样围绕中心选择材料的。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0178" name="表格 2"/>
          <p:cNvGraphicFramePr>
            <a:graphicFrameLocks noGrp="1"/>
          </p:cNvGraphicFramePr>
          <p:nvPr/>
        </p:nvGraphicFramePr>
        <p:xfrm>
          <a:off x="539750" y="1779588"/>
          <a:ext cx="8066088" cy="2976562"/>
        </p:xfrm>
        <a:graphic>
          <a:graphicData uri="http://schemas.openxmlformats.org/drawingml/2006/table">
            <a:tbl>
              <a:tblPr/>
              <a:tblGrid>
                <a:gridCol w="739775"/>
                <a:gridCol w="773112"/>
                <a:gridCol w="6553200"/>
              </a:tblGrid>
              <a:tr h="1165225">
                <a:tc row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暖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54" marR="91454" marT="45707" marB="45707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25400">
                      <a:solidFill>
                        <a:srgbClr val="5B9BD5"/>
                      </a:solidFill>
                      <a:miter lim="800000"/>
                    </a:lnB>
                    <a:noFill/>
                  </a:tcPr>
                </a:tc>
                <a:tc row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54" marR="91454" marT="45707" marB="45707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25400">
                      <a:solidFill>
                        <a:srgbClr val="5B9BD5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54" marR="91454" marT="45707" marB="45707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25400">
                      <a:solidFill>
                        <a:srgbClr val="5B9BD5"/>
                      </a:solidFill>
                      <a:miter lim="800000"/>
                    </a:lnB>
                    <a:noFill/>
                  </a:tcPr>
                </a:tc>
              </a:tr>
              <a:tr h="906462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25400">
                      <a:solidFill>
                        <a:srgbClr val="5B9BD5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54" marR="91454" marT="45707" marB="45707" anchor="ctr" anchorCtr="0">
                    <a:lnL w="254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254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5B9BD5">
                        <a:alpha val="20000"/>
                      </a:srgbClr>
                    </a:solidFill>
                  </a:tcPr>
                </a:tc>
              </a:tr>
              <a:tr h="904875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B w="25400">
                      <a:miter lim="800000"/>
                    </a:lnB>
                  </a:tcPr>
                </a:tc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25400">
                      <a:solidFill>
                        <a:srgbClr val="5B9BD5"/>
                      </a:solidFill>
                      <a:miter lim="800000"/>
                    </a:lnR>
                    <a:lnB w="25400"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54" marR="91454" marT="45707" marB="45707" anchor="ctr" anchorCtr="0">
                    <a:lnL w="254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0194" name="文本框 3"/>
          <p:cNvSpPr txBox="1"/>
          <p:nvPr/>
        </p:nvSpPr>
        <p:spPr>
          <a:xfrm>
            <a:off x="1423988" y="2816225"/>
            <a:ext cx="596900" cy="1008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阳 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95" name="文本框 4"/>
          <p:cNvSpPr txBox="1"/>
          <p:nvPr/>
        </p:nvSpPr>
        <p:spPr>
          <a:xfrm>
            <a:off x="2260600" y="1865313"/>
            <a:ext cx="6345238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她幽默诙谐的话语让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的笑容一直灿烂着，犹如窗外的阳光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96" name="文本框 5"/>
          <p:cNvSpPr txBox="1"/>
          <p:nvPr/>
        </p:nvSpPr>
        <p:spPr>
          <a:xfrm>
            <a:off x="2260600" y="3136900"/>
            <a:ext cx="6345238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她的手心很暖，让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想起午后温暖的阳光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97" name="文本框 6"/>
          <p:cNvSpPr txBox="1"/>
          <p:nvPr/>
        </p:nvSpPr>
        <p:spPr>
          <a:xfrm>
            <a:off x="2260600" y="4003675"/>
            <a:ext cx="60769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的世界里满是暖暖的阳光</a:t>
            </a:r>
            <a:r>
              <a:rPr lang="en-US" altLang="zh-CN" sz="2400" b="1">
                <a:latin typeface="宋体" panose="02010600030101010101" pitchFamily="2" charset="-122"/>
              </a:rPr>
              <a:t>……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  <p:bldP spid="50194" grpId="0"/>
      <p:bldP spid="50195" grpId="0"/>
      <p:bldP spid="50196" grpId="0"/>
      <p:bldP spid="5019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1201" name="表格 1"/>
          <p:cNvGraphicFramePr>
            <a:graphicFrameLocks noGrp="1"/>
          </p:cNvGraphicFramePr>
          <p:nvPr/>
        </p:nvGraphicFramePr>
        <p:xfrm>
          <a:off x="539750" y="1276350"/>
          <a:ext cx="8208962" cy="2674938"/>
        </p:xfrm>
        <a:graphic>
          <a:graphicData uri="http://schemas.openxmlformats.org/drawingml/2006/table">
            <a:tbl>
              <a:tblPr/>
              <a:tblGrid>
                <a:gridCol w="739775"/>
                <a:gridCol w="771525"/>
                <a:gridCol w="6697662"/>
              </a:tblGrid>
              <a:tr h="863600">
                <a:tc row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暖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17" marB="45717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25400">
                      <a:solidFill>
                        <a:srgbClr val="5B9BD5"/>
                      </a:solidFill>
                      <a:miter lim="800000"/>
                    </a:lnB>
                    <a:noFill/>
                  </a:tcPr>
                </a:tc>
                <a:tc row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17" marB="45717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25400">
                      <a:solidFill>
                        <a:srgbClr val="5B9BD5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17" marB="45717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25400">
                      <a:solidFill>
                        <a:srgbClr val="5B9BD5"/>
                      </a:solidFill>
                      <a:miter lim="800000"/>
                    </a:lnB>
                    <a:noFill/>
                  </a:tcPr>
                </a:tc>
              </a:tr>
              <a:tr h="906462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25400">
                      <a:solidFill>
                        <a:srgbClr val="5B9BD5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17" marB="45717" anchor="ctr" anchorCtr="0">
                    <a:lnL w="254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254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5B9BD5">
                        <a:alpha val="20000"/>
                      </a:srgbClr>
                    </a:solidFill>
                  </a:tcPr>
                </a:tc>
              </a:tr>
              <a:tr h="904875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B w="25400">
                      <a:miter lim="800000"/>
                    </a:lnB>
                  </a:tcPr>
                </a:tc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25400">
                      <a:solidFill>
                        <a:srgbClr val="5B9BD5"/>
                      </a:solidFill>
                      <a:miter lim="800000"/>
                    </a:lnR>
                    <a:lnB w="25400"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1" marR="91441" marT="45717" marB="45717" anchor="ctr" anchorCtr="0">
                    <a:lnL w="254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1217" name="文本框 2"/>
          <p:cNvSpPr txBox="1"/>
          <p:nvPr/>
        </p:nvSpPr>
        <p:spPr>
          <a:xfrm>
            <a:off x="1403350" y="2420938"/>
            <a:ext cx="596900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她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18" name="文本框 3"/>
          <p:cNvSpPr txBox="1"/>
          <p:nvPr/>
        </p:nvSpPr>
        <p:spPr>
          <a:xfrm>
            <a:off x="2027238" y="1438275"/>
            <a:ext cx="6345237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带书给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看，使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不再空虚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19" name="文本框 4"/>
          <p:cNvSpPr txBox="1"/>
          <p:nvPr/>
        </p:nvSpPr>
        <p:spPr>
          <a:xfrm>
            <a:off x="2027238" y="2362200"/>
            <a:ext cx="6721475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周末来看望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，为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读书，开导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0" name="文本框 5"/>
          <p:cNvSpPr txBox="1"/>
          <p:nvPr/>
        </p:nvSpPr>
        <p:spPr>
          <a:xfrm>
            <a:off x="2000250" y="3171825"/>
            <a:ext cx="6892925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补落下的功课，让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变得自信开朗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7" grpId="0"/>
      <p:bldP spid="51218" grpId="0"/>
      <p:bldP spid="51219" grpId="0"/>
      <p:bldP spid="5122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框 1"/>
          <p:cNvSpPr txBox="1"/>
          <p:nvPr/>
        </p:nvSpPr>
        <p:spPr>
          <a:xfrm>
            <a:off x="1116013" y="1276350"/>
            <a:ext cx="7199312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②小结收获：同一个题目，围绕中心意思，既可以从不同方面写，也可以用不同事例写，可以写大自然，也可以写身边的故事，甚至可以把两者融合起来写。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1"/>
          <p:cNvSpPr txBox="1"/>
          <p:nvPr/>
        </p:nvSpPr>
        <p:spPr>
          <a:xfrm>
            <a:off x="1365250" y="1274763"/>
            <a:ext cx="7023100" cy="638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誊写习作。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0" name="文本框 1"/>
          <p:cNvSpPr txBox="1"/>
          <p:nvPr/>
        </p:nvSpPr>
        <p:spPr>
          <a:xfrm>
            <a:off x="1763713" y="2066925"/>
            <a:ext cx="5976937" cy="1385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请同学们再次完善自己的习作，誊写习作。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文本框 1"/>
          <p:cNvSpPr txBox="1"/>
          <p:nvPr/>
        </p:nvSpPr>
        <p:spPr>
          <a:xfrm>
            <a:off x="669925" y="627063"/>
            <a:ext cx="849630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5.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课堂小结。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4" name="文本框 1"/>
          <p:cNvSpPr txBox="1"/>
          <p:nvPr/>
        </p:nvSpPr>
        <p:spPr>
          <a:xfrm>
            <a:off x="1038225" y="1276350"/>
            <a:ext cx="7159625" cy="322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这节课，我们借助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习作例文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学习如何围绕中心意思，从不同方面或选择不同事例来写，并将重要的部分写详细、写具体。课后，我们可以选择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初试身手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中的题目或自己喜欢的题目，进行练笔。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文本框 1"/>
          <p:cNvSpPr txBox="1"/>
          <p:nvPr/>
        </p:nvSpPr>
        <p:spPr>
          <a:xfrm>
            <a:off x="3856038" y="130175"/>
            <a:ext cx="20875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20386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20386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298" name="文本框 2"/>
          <p:cNvSpPr txBox="1"/>
          <p:nvPr/>
        </p:nvSpPr>
        <p:spPr>
          <a:xfrm>
            <a:off x="3168650" y="1120775"/>
            <a:ext cx="33845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习作例文与习作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299" name="文本框 3"/>
          <p:cNvSpPr txBox="1"/>
          <p:nvPr/>
        </p:nvSpPr>
        <p:spPr>
          <a:xfrm>
            <a:off x="3130550" y="1841500"/>
            <a:ext cx="3384550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围绕中心意思写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0" name="文本框 4"/>
          <p:cNvSpPr txBox="1"/>
          <p:nvPr/>
        </p:nvSpPr>
        <p:spPr>
          <a:xfrm>
            <a:off x="1309688" y="2932113"/>
            <a:ext cx="19716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不同事例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1" name="文本框 6"/>
          <p:cNvSpPr txBox="1"/>
          <p:nvPr/>
        </p:nvSpPr>
        <p:spPr>
          <a:xfrm>
            <a:off x="6084888" y="2932113"/>
            <a:ext cx="19716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不同方面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2" name="文本框 7"/>
          <p:cNvSpPr txBox="1"/>
          <p:nvPr/>
        </p:nvSpPr>
        <p:spPr>
          <a:xfrm>
            <a:off x="3130550" y="3660775"/>
            <a:ext cx="3101975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重要部分写具体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5303" name="直接箭头连接符 9"/>
          <p:cNvCxnSpPr/>
          <p:nvPr/>
        </p:nvCxnSpPr>
        <p:spPr>
          <a:xfrm flipV="1">
            <a:off x="2124075" y="2381250"/>
            <a:ext cx="792163" cy="550863"/>
          </a:xfrm>
          <a:prstGeom prst="line">
            <a:avLst/>
          </a:prstGeom>
          <a:noFill/>
          <a:ln w="38100">
            <a:solidFill>
              <a:schemeClr val="accent1"/>
            </a:solidFill>
            <a:miter lim="800000"/>
            <a:tailEnd type="triangle"/>
          </a:ln>
        </p:spPr>
      </p:cxnSp>
      <p:cxnSp>
        <p:nvCxnSpPr>
          <p:cNvPr id="55304" name="直接箭头连接符 11"/>
          <p:cNvCxnSpPr/>
          <p:nvPr/>
        </p:nvCxnSpPr>
        <p:spPr>
          <a:xfrm flipH="1" flipV="1">
            <a:off x="6440488" y="2381250"/>
            <a:ext cx="796925" cy="550863"/>
          </a:xfrm>
          <a:prstGeom prst="line">
            <a:avLst/>
          </a:prstGeom>
          <a:noFill/>
          <a:ln w="38100">
            <a:solidFill>
              <a:schemeClr val="accent1"/>
            </a:solidFill>
            <a:miter lim="800000"/>
            <a:tailEnd type="triangle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/>
      <p:bldP spid="55300" grpId="0"/>
      <p:bldP spid="55301" grpId="0"/>
      <p:bldP spid="5530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576263" y="842963"/>
            <a:ext cx="7991475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围绕中心意思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，写了哪些事情？这几件事情是平均用力的吗？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6" name="文本框 2"/>
          <p:cNvSpPr txBox="1"/>
          <p:nvPr/>
        </p:nvSpPr>
        <p:spPr>
          <a:xfrm>
            <a:off x="576263" y="2284413"/>
            <a:ext cx="7991475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围绕中心意思，可以选择不同的事例来写，把重要的部分写具体，这样才能给读者留下深刻的印象。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503238" y="431800"/>
            <a:ext cx="295275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完善后的选材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290" name="表格 2"/>
          <p:cNvGraphicFramePr>
            <a:graphicFrameLocks noGrp="1"/>
          </p:cNvGraphicFramePr>
          <p:nvPr/>
        </p:nvGraphicFramePr>
        <p:xfrm>
          <a:off x="503238" y="1276350"/>
          <a:ext cx="8137525" cy="3240089"/>
        </p:xfrm>
        <a:graphic>
          <a:graphicData uri="http://schemas.openxmlformats.org/drawingml/2006/table">
            <a:tbl>
              <a:tblPr/>
              <a:tblGrid>
                <a:gridCol w="2016125"/>
                <a:gridCol w="6121400"/>
              </a:tblGrid>
              <a:tr h="738188">
                <a:tc rowSpan="4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都是淘气惹的祸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7" marR="91447" marT="45716" marB="45716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7" marR="91447" marT="45716" marB="45716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738188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7" marR="91447" marT="45716" marB="45716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  <a:tr h="738188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7" marR="91447" marT="45716" marB="45716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1025525">
                <a:tc vMerge="1">
                  <a:tcPr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7" marR="91447" marT="45716" marB="45716" anchor="ctr" anchorCtr="0">
                    <a:lnL w="12700">
                      <a:solidFill>
                        <a:srgbClr val="5B9BD5"/>
                      </a:solidFill>
                      <a:miter lim="800000"/>
                    </a:lnL>
                    <a:lnR w="12700">
                      <a:solidFill>
                        <a:srgbClr val="5B9BD5"/>
                      </a:solidFill>
                      <a:miter lim="800000"/>
                    </a:lnR>
                    <a:lnT w="12700">
                      <a:solidFill>
                        <a:srgbClr val="5B9BD5"/>
                      </a:solidFill>
                      <a:miter lim="800000"/>
                    </a:lnT>
                    <a:lnB w="12700">
                      <a:solidFill>
                        <a:srgbClr val="5B9BD5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  <p:sp>
        <p:nvSpPr>
          <p:cNvPr id="12304" name="文本框 3"/>
          <p:cNvSpPr txBox="1"/>
          <p:nvPr/>
        </p:nvSpPr>
        <p:spPr>
          <a:xfrm>
            <a:off x="2692400" y="1357313"/>
            <a:ext cx="5761038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经常把弟弟妹妹弄哭，挨妈妈责骂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05" name="文本框 4"/>
          <p:cNvSpPr txBox="1"/>
          <p:nvPr/>
        </p:nvSpPr>
        <p:spPr>
          <a:xfrm>
            <a:off x="2692400" y="2139950"/>
            <a:ext cx="5761038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玩皮球打坏了家里的电视机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06" name="文本框 5"/>
          <p:cNvSpPr txBox="1"/>
          <p:nvPr/>
        </p:nvSpPr>
        <p:spPr>
          <a:xfrm>
            <a:off x="2692400" y="2824163"/>
            <a:ext cx="5761038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逗弄邻居家的宠物狗，被狗咬伤了手指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07" name="文本框 6"/>
          <p:cNvSpPr txBox="1"/>
          <p:nvPr/>
        </p:nvSpPr>
        <p:spPr>
          <a:xfrm>
            <a:off x="2692400" y="3448050"/>
            <a:ext cx="5761038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上课用镜子反射窗外的太阳光，被老师抓了个正着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/>
      <p:bldP spid="12305" grpId="0"/>
      <p:bldP spid="12306" grpId="0"/>
      <p:bldP spid="123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1042988" y="1058863"/>
            <a:ext cx="7273925" cy="2932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我们可以联系自己的生活经验或者已有的习作经验，来选择不同事例或不同方面来写，重点部分写详细些、具体些，以突出中心意思。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3"/>
          <p:cNvSpPr txBox="1"/>
          <p:nvPr/>
        </p:nvSpPr>
        <p:spPr>
          <a:xfrm>
            <a:off x="792163" y="987425"/>
            <a:ext cx="7343775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本次的习作内容是选择一个你感受最深的汉字写一篇习作，可以从下面的字里选，也可以选其他的字。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8" name="文本框 2"/>
          <p:cNvSpPr txBox="1"/>
          <p:nvPr/>
        </p:nvSpPr>
        <p:spPr>
          <a:xfrm>
            <a:off x="1979613" y="3003550"/>
            <a:ext cx="5257800" cy="1430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甜  乐  泪  暖  悔  望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迷  妙  变  忙  寻  让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文本框 4"/>
          <p:cNvSpPr txBox="1"/>
          <p:nvPr/>
        </p:nvSpPr>
        <p:spPr>
          <a:xfrm>
            <a:off x="2774950" y="123825"/>
            <a:ext cx="4171950" cy="584200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20386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确定中心，明确内容</a:t>
            </a:r>
            <a:endParaRPr lang="zh-CN" altLang="en-US" sz="3200" b="1">
              <a:solidFill>
                <a:srgbClr val="20386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1"/>
          <p:cNvSpPr txBox="1"/>
          <p:nvPr/>
        </p:nvSpPr>
        <p:spPr>
          <a:xfrm>
            <a:off x="827088" y="1851025"/>
            <a:ext cx="7785100" cy="2776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既可以表示甜味，又可以表示甜蜜；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既可以表示动作，也可以表示愿望；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既可以表示喜爱，也可以表示困惑；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除了有伤心的泪，还有成功的泪、幸福的泪；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可以让生活更美好，可以带来不同的心情。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2" name="文本框 2"/>
          <p:cNvSpPr txBox="1"/>
          <p:nvPr/>
        </p:nvSpPr>
        <p:spPr>
          <a:xfrm>
            <a:off x="827088" y="484188"/>
            <a:ext cx="7785100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你最感兴趣的汉字是哪个？和同桌相互说说自己对这个汉字的理解。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3472</Words>
  <Application>WPS 演示</Application>
  <PresentationFormat>全屏显示(16:9)</PresentationFormat>
  <Paragraphs>307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49</vt:i4>
      </vt:variant>
    </vt:vector>
  </HeadingPairs>
  <TitlesOfParts>
    <vt:vector size="63" baseType="lpstr">
      <vt:lpstr>Arial</vt:lpstr>
      <vt:lpstr>宋体</vt:lpstr>
      <vt:lpstr>Wingdings</vt:lpstr>
      <vt:lpstr>Calibri</vt:lpstr>
      <vt:lpstr>等线 Light</vt:lpstr>
      <vt:lpstr>等线</vt:lpstr>
      <vt:lpstr>楷体</vt:lpstr>
      <vt:lpstr>黑体</vt:lpstr>
      <vt:lpstr>微软雅黑</vt:lpstr>
      <vt:lpstr>Arial Unicode MS</vt:lpstr>
      <vt:lpstr>Cambria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2016-10-29T08:56:00Z</dcterms:created>
  <dcterms:modified xsi:type="dcterms:W3CDTF">2023-09-25T17:32:03Z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016026959F8D4435AA7D73B03DD56526_12</vt:lpwstr>
  </property>
</Properties>
</file>