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29"/>
  </p:notesMasterIdLst>
  <p:handoutMasterIdLst>
    <p:handoutMasterId r:id="rId30"/>
  </p:handoutMasterIdLst>
  <p:sldIdLst>
    <p:sldId id="1189" r:id="rId4"/>
    <p:sldId id="1090" r:id="rId5"/>
    <p:sldId id="1092" r:id="rId6"/>
    <p:sldId id="1094" r:id="rId7"/>
    <p:sldId id="1095" r:id="rId8"/>
    <p:sldId id="1238" r:id="rId9"/>
    <p:sldId id="1102" r:id="rId10"/>
    <p:sldId id="1215" r:id="rId11"/>
    <p:sldId id="1217" r:id="rId12"/>
    <p:sldId id="1239" r:id="rId13"/>
    <p:sldId id="1218" r:id="rId14"/>
    <p:sldId id="1219" r:id="rId15"/>
    <p:sldId id="1220" r:id="rId16"/>
    <p:sldId id="1221" r:id="rId17"/>
    <p:sldId id="1240" r:id="rId18"/>
    <p:sldId id="1106" r:id="rId19"/>
    <p:sldId id="1224" r:id="rId20"/>
    <p:sldId id="1241" r:id="rId21"/>
    <p:sldId id="1144" r:id="rId22"/>
    <p:sldId id="1107" r:id="rId23"/>
    <p:sldId id="1148" r:id="rId24"/>
    <p:sldId id="1242" r:id="rId25"/>
    <p:sldId id="1149" r:id="rId26"/>
    <p:sldId id="1243" r:id="rId27"/>
    <p:sldId id="1257" r:id="rId2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4"/>
    </p:embeddedFont>
    <p:embeddedFont>
      <p:font typeface="楷体" panose="02010609060101010101" pitchFamily="49" charset="-122"/>
      <p:regular r:id="rId35"/>
    </p:embeddedFont>
    <p:embeddedFont>
      <p:font typeface="Calibri" panose="020F0502020204030204" charset="0"/>
      <p:regular r:id="rId36"/>
      <p:bold r:id="rId37"/>
      <p:italic r:id="rId38"/>
      <p:boldItalic r:id="rId39"/>
    </p:embeddedFont>
    <p:embeddedFont>
      <p:font typeface="微软雅黑" panose="020B0503020204020204" charset="-122"/>
      <p:regular r:id="rId40"/>
    </p:embeddedFont>
  </p:embeddedFontLst>
  <p:custDataLst>
    <p:tags r:id="rId4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70" userDrawn="1">
          <p15:clr>
            <a:srgbClr val="A4A3A4"/>
          </p15:clr>
        </p15:guide>
        <p15:guide id="2" pos="56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FF"/>
    <a:srgbClr val="FF0000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470" y="-702"/>
      </p:cViewPr>
      <p:guideLst>
        <p:guide orient="horz" pos="3170"/>
        <p:guide pos="5681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82"/>
        <p:guide pos="225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1.xml"/><Relationship Id="rId40" Type="http://schemas.openxmlformats.org/officeDocument/2006/relationships/font" Target="fonts/font7.fntdata"/><Relationship Id="rId4" Type="http://schemas.openxmlformats.org/officeDocument/2006/relationships/slide" Target="slides/slide1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512"/>
            <a:ext cx="2771800" cy="21606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611"/>
            <a:ext cx="13004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21 </a:t>
            </a:r>
            <a:r>
              <a:rPr lang="zh-CN" altLang="en-US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古诗三首</a:t>
            </a:r>
            <a:endParaRPr lang="zh-CN" altLang="en-US" sz="1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510" y="-1270"/>
            <a:ext cx="9183370" cy="51562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776110" y="1850390"/>
            <a:ext cx="5598130" cy="1066165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25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sz="66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21.</a:t>
            </a:r>
            <a:r>
              <a:rPr lang="zh-CN" altLang="en-US" sz="66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古诗三首</a:t>
            </a:r>
            <a:endParaRPr lang="en-US" altLang="zh-CN" sz="66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3085561" y="3307059"/>
            <a:ext cx="2979227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第一课时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42390" y="675640"/>
            <a:ext cx="92906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32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秦时明月汉时关，万里长征人未还。</a:t>
            </a:r>
            <a:endParaRPr lang="zh-CN" altLang="en-US" sz="32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3630" y="1588135"/>
            <a:ext cx="4107815" cy="2903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2915" y="1024890"/>
            <a:ext cx="755459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（2）想象说话：白发苍老的双亲，拄着拐杖，倚在门口，对远方的儿子说__________。勤劳善良的妻子，干完农活，站在村口，对远方的丈夫说____________。孤苦年幼的孩子，对远方的父亲喊：_________。</a:t>
            </a:r>
            <a:endParaRPr lang="zh-CN" altLang="en-US"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4490" y="794385"/>
            <a:ext cx="841438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自秦汉以来，边关战事频繁，征人死伤无数。翻开历史的长卷，朝代变迁：我们发现从秦代到唐代中间隔着秦—汉—三国—晋—南北朝—隋—唐。这是悠悠千年的历史啊。</a:t>
            </a:r>
            <a:endParaRPr lang="zh-CN"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4890" y="2609215"/>
            <a:ext cx="4068445" cy="212280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69950" y="864235"/>
            <a:ext cx="69824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 fontAlgn="auto">
              <a:lnSpc>
                <a:spcPct val="150000"/>
              </a:lnSpc>
            </a:pPr>
            <a:r>
              <a:rPr lang="en-US" altLang="zh-CN" sz="3600" b="0">
                <a:ea typeface="宋体" panose="02010600030101010101" pitchFamily="2" charset="-122"/>
              </a:rPr>
              <a:t>   </a:t>
            </a:r>
            <a:r>
              <a:rPr lang="zh-CN" sz="3600" b="0">
                <a:ea typeface="宋体" panose="02010600030101010101" pitchFamily="2" charset="-122"/>
              </a:rPr>
              <a:t>“秦时明月汉时关，万里长征人未还。”这悠悠千年，月圆家不能圆，多少亲人望穿双眼，哭断心肠，依然是</a:t>
            </a:r>
            <a:r>
              <a:rPr lang="en-US" altLang="zh-CN" sz="3600" b="0">
                <a:ea typeface="宋体" panose="02010600030101010101" pitchFamily="2" charset="-122"/>
              </a:rPr>
              <a:t>——</a:t>
            </a:r>
            <a:r>
              <a:rPr lang="zh-CN" altLang="en-US" sz="3600" b="0">
                <a:ea typeface="宋体" panose="02010600030101010101" pitchFamily="2" charset="-122"/>
              </a:rPr>
              <a:t>人未还。</a:t>
            </a:r>
            <a:endParaRPr lang="zh-CN" altLang="en-US" sz="36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5470" y="864235"/>
            <a:ext cx="79736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alt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据《资治通鉴—唐》记载：玄宗时，改府兵为募兵，兵士戍边时间从一年延至三年、六年，终于成为久戍之役。“天宝”以后，山东戍卒还者十无二三。” 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607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年年战骨埋荒外，空见蒲桃入汉家──唐·李颀《古从军行》 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607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黄尘足今古，白骨乱蓬蒿——唐—王昌龄《塞下曲》 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607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醉卧沙场君莫笑，古来征战几人回。——唐—王翰《凉州词》。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607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体会“但使龙城飞将在，不教胡马度阴山。”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510" y="-1270"/>
            <a:ext cx="9183370" cy="51562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776110" y="1850390"/>
            <a:ext cx="5598130" cy="1066165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25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sz="66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21.</a:t>
            </a:r>
            <a:r>
              <a:rPr lang="zh-CN" altLang="en-US" sz="66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古诗三首</a:t>
            </a:r>
            <a:endParaRPr lang="en-US" altLang="zh-CN" sz="66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3085561" y="3307059"/>
            <a:ext cx="2979227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第二课时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"/>
          <p:cNvSpPr txBox="1"/>
          <p:nvPr/>
        </p:nvSpPr>
        <p:spPr>
          <a:xfrm>
            <a:off x="441325" y="503555"/>
            <a:ext cx="8155940" cy="66611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同学们，我们知道，古诗语言精炼，意境深远，是悠久的中华文化瑰宝之一。今天，我们再来学习另外两首诗。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1320" y="1169670"/>
            <a:ext cx="5374640" cy="24803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41325" y="3649980"/>
            <a:ext cx="854583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0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西域沙漠，人烟稀少，这就是唐朝的边塞重镇“凉州”，凉州当地歌曲中夹杂有少数民族的曲调，别具一格，人们称之为凉州词，许多诗人都喜欢为它填写新词咏唱。今天我们来学习唐朝著名诗人王翰写的《凉州词》。</a:t>
            </a:r>
            <a:endParaRPr lang="zh-CN" altLang="en-US" sz="2000" b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1931035" y="2618105"/>
            <a:ext cx="1927860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琵琶</a:t>
            </a:r>
            <a:endParaRPr lang="zh-CN" altLang="en-US" sz="40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18665" y="2140585"/>
            <a:ext cx="1002665" cy="542925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3200" dirty="0" err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pípá</a:t>
            </a:r>
            <a:endParaRPr lang="en-US" sz="3200" dirty="0" err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>
            <a:off x="323529" y="561022"/>
            <a:ext cx="2952327" cy="419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初读诗文，整体感知</a:t>
            </a:r>
            <a:endParaRPr lang="zh-CN" altLang="en-US" sz="2400" b="1" dirty="0"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835106" y="3738959"/>
            <a:ext cx="1058704" cy="918210"/>
          </a:xfrm>
          <a:prstGeom prst="rect">
            <a:avLst/>
          </a:prstGeom>
        </p:spPr>
      </p:pic>
      <p:sp>
        <p:nvSpPr>
          <p:cNvPr id="12294" name="文本框 64"/>
          <p:cNvSpPr txBox="1"/>
          <p:nvPr/>
        </p:nvSpPr>
        <p:spPr>
          <a:xfrm>
            <a:off x="2771239" y="1893729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zh-CN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催</a:t>
            </a:r>
            <a:endParaRPr lang="zh-CN" altLang="zh-CN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4103960" y="1867059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7"/>
          <p:cNvGrpSpPr/>
          <p:nvPr/>
        </p:nvGrpSpPr>
        <p:grpSpPr>
          <a:xfrm>
            <a:off x="2722655" y="1875631"/>
            <a:ext cx="1095518" cy="1139190"/>
            <a:chOff x="2437" y="2032"/>
            <a:chExt cx="1244" cy="1264"/>
          </a:xfrm>
        </p:grpSpPr>
        <p:sp>
          <p:nvSpPr>
            <p:cNvPr id="1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3" name="组合 7"/>
          <p:cNvGrpSpPr/>
          <p:nvPr/>
        </p:nvGrpSpPr>
        <p:grpSpPr>
          <a:xfrm>
            <a:off x="4053947" y="1857534"/>
            <a:ext cx="1095518" cy="1139190"/>
            <a:chOff x="2437" y="2032"/>
            <a:chExt cx="1244" cy="1264"/>
          </a:xfrm>
        </p:grpSpPr>
        <p:sp>
          <p:nvSpPr>
            <p:cNvPr id="1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3" name="线形标注 2 82"/>
          <p:cNvSpPr/>
          <p:nvPr/>
        </p:nvSpPr>
        <p:spPr>
          <a:xfrm>
            <a:off x="1036320" y="3460750"/>
            <a:ext cx="6649720" cy="839470"/>
          </a:xfrm>
          <a:prstGeom prst="borderCallout2">
            <a:avLst>
              <a:gd name="adj1" fmla="val 18750"/>
              <a:gd name="adj2" fmla="val -8333"/>
              <a:gd name="adj3" fmla="val 37051"/>
              <a:gd name="adj4" fmla="val -4873"/>
              <a:gd name="adj5" fmla="val 36384"/>
              <a:gd name="adj6" fmla="val -4754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“词、催、醉”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都是左右结构的字，“催”是左窄右宽；“醉”左右结构匀称。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64"/>
          <p:cNvSpPr txBox="1"/>
          <p:nvPr/>
        </p:nvSpPr>
        <p:spPr>
          <a:xfrm>
            <a:off x="1524240" y="1869768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</a:t>
            </a:r>
            <a:endParaRPr lang="zh-CN" altLang="zh-CN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7"/>
          <p:cNvGrpSpPr/>
          <p:nvPr/>
        </p:nvGrpSpPr>
        <p:grpSpPr>
          <a:xfrm>
            <a:off x="1475656" y="1851670"/>
            <a:ext cx="1095518" cy="1139190"/>
            <a:chOff x="2437" y="2032"/>
            <a:chExt cx="1244" cy="1264"/>
          </a:xfrm>
        </p:grpSpPr>
        <p:sp>
          <p:nvSpPr>
            <p:cNvPr id="1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6" grpId="0"/>
      <p:bldP spid="83" grpId="0" bldLvl="0" animBg="1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95045" y="941705"/>
            <a:ext cx="87344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葡萄美酒夜光杯，欲饮琵琶马上催。</a:t>
            </a:r>
            <a:endParaRPr 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7620" y="1865630"/>
            <a:ext cx="3554730" cy="2200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39552" y="699542"/>
            <a:ext cx="8192391" cy="1344598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今天我们来学习</a:t>
            </a:r>
            <a:r>
              <a:rPr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《古诗三首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》。说到唐诗，你们会想到哪些唐代诗人？你对诗人了解多少？我们今天学习著名边塞诗人王昌龄写的《出塞》。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141" y="2715766"/>
            <a:ext cx="2109475" cy="2109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t="5644"/>
          <a:stretch>
            <a:fillRect/>
          </a:stretch>
        </p:blipFill>
        <p:spPr>
          <a:xfrm>
            <a:off x="3563888" y="2820946"/>
            <a:ext cx="3037597" cy="2004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165" y="798195"/>
            <a:ext cx="3057525" cy="3876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1715" y="1813560"/>
            <a:ext cx="1592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夜光杯</a:t>
            </a:r>
            <a:endParaRPr lang="zh-CN" sz="32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69845" y="1423035"/>
            <a:ext cx="442785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夏日绝句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【作者】李清照 【朝代】宋 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生当作人杰，死亦为鬼雄。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至今思项羽，不肯过江东。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415" y="32734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学习古诗《夏日绝句》</a:t>
            </a:r>
            <a:endParaRPr lang="zh-CN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7040" y="2843530"/>
            <a:ext cx="83908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在那个国破家亡，风雨飘摇的时代，老百姓生活在水深火热之中，而南宋统治者却整日沉迷于享乐，不思恢复中原，公元1127年，李清照途经当年项羽自刎的乌江渡口，触发了她的无限感慨，写下了这首著名的《夏日绝句》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760" y="603885"/>
            <a:ext cx="4619625" cy="2886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980" y="2125980"/>
            <a:ext cx="4152900" cy="2495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35330" y="1049020"/>
            <a:ext cx="73215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400" b="1">
                <a:ea typeface="宋体" panose="02010600030101010101" pitchFamily="2" charset="-122"/>
              </a:rPr>
              <a:t>   </a:t>
            </a:r>
            <a:r>
              <a:rPr lang="zh-CN" sz="2400" b="1">
                <a:ea typeface="宋体" panose="02010600030101010101" pitchFamily="2" charset="-122"/>
              </a:rPr>
              <a:t>秦朝末年，统治者的残暴激起了人民的不满，各路豪杰纷纷起义抗秦，项羽率领八千江东子弟渡江转战中原，消灭秦军主力，立下赫赫战功，秦朝灭亡后，与刘邦争夺天下，最终，项羽兵败亥下，退至乌江渡口。当时，乌江亭长劝他急速渡江，回到江东，重振旗鼓，项羽觉得自己无颜再见江东父老，不肯过江逃生，便下马步战，杀敌数百，负伤十余处，最后从容自刎，时年</a:t>
            </a:r>
            <a:r>
              <a:rPr lang="zh-CN" sz="2400" b="1">
                <a:ea typeface="宋体" panose="02010600030101010101" pitchFamily="2" charset="-122"/>
                <a:cs typeface="Times New Roman" panose="02020603050405020304" charset="0"/>
              </a:rPr>
              <a:t>31岁。</a:t>
            </a:r>
            <a:endParaRPr lang="zh-CN" altLang="en-US" sz="2400" b="1"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504440" y="967105"/>
            <a:ext cx="3361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400" b="1">
                <a:ea typeface="宋体" panose="02010600030101010101" pitchFamily="2" charset="-122"/>
              </a:rPr>
              <a:t>   </a:t>
            </a:r>
            <a:r>
              <a:rPr lang="zh-CN" altLang="en-US" sz="2400" b="1">
                <a:ea typeface="宋体" panose="02010600030101010101" pitchFamily="2" charset="-122"/>
              </a:rPr>
              <a:t>音乐：《十面埋伏》</a:t>
            </a:r>
            <a:endParaRPr lang="zh-CN" altLang="en-US" sz="2400" b="1"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纯音乐-十面埋伏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646170" y="1645920"/>
            <a:ext cx="1235075" cy="1235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546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b="9971"/>
          <a:stretch>
            <a:fillRect/>
          </a:stretch>
        </p:blipFill>
        <p:spPr>
          <a:xfrm flipH="1">
            <a:off x="436880" y="525145"/>
            <a:ext cx="3046095" cy="40938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58005" y="962660"/>
            <a:ext cx="388048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王昌龄 （698—757），字少伯，汉族，河东晋阳（今山西太原）人，又一说京兆长安人（今西安）人。盛唐著名边塞诗人。代表作有《从军行七首》《出塞》《闺怨》等。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894080" y="2048139"/>
            <a:ext cx="1414145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塞</a:t>
            </a:r>
            <a:endParaRPr lang="zh-CN" altLang="en-US" sz="40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05560" y="1673860"/>
            <a:ext cx="1002665" cy="542925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3200" dirty="0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sài</a:t>
            </a:r>
            <a:endParaRPr lang="en-US" sz="32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496185" y="2089150"/>
            <a:ext cx="1504315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08225" y="1673860"/>
            <a:ext cx="991235" cy="542925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3200" dirty="0" err="1">
                <a:latin typeface="宋体" panose="02010600030101010101" pitchFamily="2" charset="-122"/>
                <a:ea typeface="宋体" panose="02010600030101010101" pitchFamily="2" charset="-122"/>
              </a:rPr>
              <a:t> qín</a:t>
            </a:r>
            <a:endParaRPr lang="en-US" sz="3200" dirty="0" err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074795" y="2124974"/>
            <a:ext cx="1300480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征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服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74795" y="1673860"/>
            <a:ext cx="1249045" cy="542925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32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zhēnɡ</a:t>
            </a:r>
            <a:r>
              <a:rPr 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173470" y="2107194"/>
            <a:ext cx="1476375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钱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86475" y="1612265"/>
            <a:ext cx="2548255" cy="60452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3600" dirty="0" err="1">
                <a:latin typeface="宋体" panose="02010600030101010101" pitchFamily="2" charset="-122"/>
                <a:ea typeface="宋体" panose="02010600030101010101" pitchFamily="2" charset="-122"/>
              </a:rPr>
              <a:t>huán</a:t>
            </a:r>
            <a:endParaRPr lang="en-US" sz="3600" dirty="0" err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>
            <a:off x="486725" y="627533"/>
            <a:ext cx="4018919" cy="54437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51435" tIns="25717" rIns="51435" bIns="25717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初读诗文，整体感知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576026" y="3738959"/>
            <a:ext cx="1058704" cy="918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23" grpId="0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文本框 64"/>
          <p:cNvSpPr txBox="1"/>
          <p:nvPr/>
        </p:nvSpPr>
        <p:spPr>
          <a:xfrm>
            <a:off x="1479649" y="1905328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zh-CN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塞</a:t>
            </a:r>
            <a:endParaRPr lang="zh-CN" altLang="zh-CN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2812370" y="1878658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155094" y="1860560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征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7"/>
          <p:cNvGrpSpPr/>
          <p:nvPr/>
        </p:nvGrpSpPr>
        <p:grpSpPr>
          <a:xfrm>
            <a:off x="1431065" y="1887230"/>
            <a:ext cx="1095518" cy="1139190"/>
            <a:chOff x="2437" y="2032"/>
            <a:chExt cx="1244" cy="1264"/>
          </a:xfrm>
        </p:grpSpPr>
        <p:sp>
          <p:nvSpPr>
            <p:cNvPr id="1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3" name="组合 7"/>
          <p:cNvGrpSpPr/>
          <p:nvPr/>
        </p:nvGrpSpPr>
        <p:grpSpPr>
          <a:xfrm>
            <a:off x="2762357" y="1869133"/>
            <a:ext cx="1095518" cy="1139190"/>
            <a:chOff x="2437" y="2032"/>
            <a:chExt cx="1244" cy="1264"/>
          </a:xfrm>
        </p:grpSpPr>
        <p:sp>
          <p:nvSpPr>
            <p:cNvPr id="1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7" name="组合 7"/>
          <p:cNvGrpSpPr/>
          <p:nvPr/>
        </p:nvGrpSpPr>
        <p:grpSpPr>
          <a:xfrm>
            <a:off x="4078410" y="1860560"/>
            <a:ext cx="1095518" cy="1139190"/>
            <a:chOff x="2437" y="2032"/>
            <a:chExt cx="1244" cy="1264"/>
          </a:xfrm>
        </p:grpSpPr>
        <p:sp>
          <p:nvSpPr>
            <p:cNvPr id="1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6" grpId="0"/>
      <p:bldP spid="1229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文本框 64"/>
          <p:cNvSpPr txBox="1"/>
          <p:nvPr/>
        </p:nvSpPr>
        <p:spPr>
          <a:xfrm>
            <a:off x="1479649" y="1319689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zh-CN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塞</a:t>
            </a:r>
            <a:endParaRPr lang="zh-CN" altLang="zh-CN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2812370" y="1293019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155094" y="1274921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征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7"/>
          <p:cNvGrpSpPr/>
          <p:nvPr/>
        </p:nvGrpSpPr>
        <p:grpSpPr>
          <a:xfrm>
            <a:off x="1431065" y="1301591"/>
            <a:ext cx="1095518" cy="1139190"/>
            <a:chOff x="2437" y="2032"/>
            <a:chExt cx="1244" cy="1264"/>
          </a:xfrm>
        </p:grpSpPr>
        <p:sp>
          <p:nvSpPr>
            <p:cNvPr id="1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3" name="组合 7"/>
          <p:cNvGrpSpPr/>
          <p:nvPr/>
        </p:nvGrpSpPr>
        <p:grpSpPr>
          <a:xfrm>
            <a:off x="2762357" y="1283494"/>
            <a:ext cx="1095518" cy="1139190"/>
            <a:chOff x="2437" y="2032"/>
            <a:chExt cx="1244" cy="1264"/>
          </a:xfrm>
        </p:grpSpPr>
        <p:sp>
          <p:nvSpPr>
            <p:cNvPr id="1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7" name="组合 7"/>
          <p:cNvGrpSpPr/>
          <p:nvPr/>
        </p:nvGrpSpPr>
        <p:grpSpPr>
          <a:xfrm>
            <a:off x="4078410" y="1274921"/>
            <a:ext cx="1095518" cy="1139190"/>
            <a:chOff x="2437" y="2032"/>
            <a:chExt cx="1244" cy="1264"/>
          </a:xfrm>
        </p:grpSpPr>
        <p:sp>
          <p:nvSpPr>
            <p:cNvPr id="1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3" name="线形标注 2 82"/>
          <p:cNvSpPr/>
          <p:nvPr/>
        </p:nvSpPr>
        <p:spPr>
          <a:xfrm>
            <a:off x="2343010" y="3219822"/>
            <a:ext cx="4677261" cy="839470"/>
          </a:xfrm>
          <a:prstGeom prst="borderCallout2">
            <a:avLst>
              <a:gd name="adj1" fmla="val -72021"/>
              <a:gd name="adj2" fmla="val 10101"/>
              <a:gd name="adj3" fmla="val 37051"/>
              <a:gd name="adj4" fmla="val -4873"/>
              <a:gd name="adj5" fmla="val 36384"/>
              <a:gd name="adj6" fmla="val -4754"/>
            </a:avLst>
          </a:prstGeom>
          <a:solidFill>
            <a:schemeClr val="bg1"/>
          </a:solidFill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“塞”的中间第三横长；“秦”上大下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小；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“征”左窄右宽。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6" grpId="0"/>
      <p:bldP spid="12298" grpId="0"/>
      <p:bldP spid="8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15950" y="432589"/>
            <a:ext cx="824611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到底诗人吟了什么诗，我们来听听看。</a:t>
            </a:r>
            <a:endParaRPr 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media1 (1)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448435" y="1212215"/>
            <a:ext cx="5661025" cy="3312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385" y="930275"/>
            <a:ext cx="83172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36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5.</a:t>
            </a:r>
            <a:r>
              <a:rPr lang="zh-CN" sz="36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反馈交流：在边塞看到秦汉时的明月，照着秦汉时的边关，万里出征的将士们仍未归还。只要汉代的飞将军李广还在，决不会让匈奴的军队越过阴山。</a:t>
            </a:r>
            <a:endParaRPr lang="zh-CN" altLang="en-US" sz="36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-270510" y="387350"/>
            <a:ext cx="92906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b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李颀诗：不知何处吹芦管，一夜征人尽望乡。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3640" y="1826895"/>
            <a:ext cx="4237355" cy="281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1419</Words>
  <Application>WPS 演示</Application>
  <PresentationFormat>全屏显示(16:9)</PresentationFormat>
  <Paragraphs>104</Paragraphs>
  <Slides>25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黑体</vt:lpstr>
      <vt:lpstr>楷体</vt:lpstr>
      <vt:lpstr>Calibri</vt:lpstr>
      <vt:lpstr>Times New Roman</vt:lpstr>
      <vt:lpstr>微软雅黑</vt:lpstr>
      <vt:lpstr>Arial Unicode MS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137</cp:revision>
  <dcterms:created xsi:type="dcterms:W3CDTF">2017-03-17T02:28:00Z</dcterms:created>
  <dcterms:modified xsi:type="dcterms:W3CDTF">2023-09-25T17:02:22Z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2FDDB09B48C84A68910CDB42D672B7EE_12</vt:lpwstr>
  </property>
</Properties>
</file>