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523466-35C8-44D0-913C-EF10EF7573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6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643063" y="2357438"/>
            <a:ext cx="6072187" cy="21240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6600" dirty="0">
                <a:latin typeface="Calibri" panose="020F0502020204030204" pitchFamily="34" charset="0"/>
              </a:rPr>
              <a:t>Unit 3 Lesson 17 The Travel Plan</a:t>
            </a:r>
            <a:endParaRPr lang="zh-CN" altLang="en-US" sz="6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142875"/>
            <a:ext cx="2857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Write and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143000" y="5500688"/>
            <a:ext cx="5643563" cy="1071563"/>
          </a:xfrm>
          <a:prstGeom prst="wedgeEllipseCallout">
            <a:avLst>
              <a:gd name="adj1" fmla="val 54266"/>
              <a:gd name="adj2" fmla="val 4139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go to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 Oriental Pearl Tower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May 2.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4500563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" descr="C:\Users\chenchen10\AppData\Roaming\Tencent\Users\1354352631\QQ\WinTemp\RichOle\%C@SP)C_LZUGLQQ3PNX~YS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5" y="857250"/>
            <a:ext cx="4786313" cy="448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142875"/>
            <a:ext cx="2857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Write and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428750" y="5572125"/>
            <a:ext cx="5214938" cy="1071563"/>
          </a:xfrm>
          <a:prstGeom prst="wedgeEllipseCallout">
            <a:avLst>
              <a:gd name="adj1" fmla="val 59407"/>
              <a:gd name="adj2" fmla="val 1780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go to the Bund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May 3.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4429125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Picture 2" descr="C:\Users\chenchen10\AppData\Roaming\Tencent\Users\1354352631\QQ\WinTemp\RichOle\IPOQVZ7$GG)[1L]NMES5%_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63" y="857250"/>
            <a:ext cx="5800725" cy="458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2857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Write and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928688" y="5572125"/>
            <a:ext cx="5715000" cy="1071563"/>
          </a:xfrm>
          <a:prstGeom prst="wedgeEllipseCallout">
            <a:avLst>
              <a:gd name="adj1" fmla="val 59407"/>
              <a:gd name="adj2" fmla="val 1780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go to Shanghai World Expo Garden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May 4.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4429125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5" name="Picture 1" descr="C:\Users\chenchen10\AppData\Roaming\Tencent\Users\1354352631\QQ\WinTemp\RichOle\3FIZ)5I7AF5WWR{HR985(J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143000"/>
            <a:ext cx="6500813" cy="426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2857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Write and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928688" y="5572125"/>
            <a:ext cx="5715000" cy="1071563"/>
          </a:xfrm>
          <a:prstGeom prst="wedgeEllipseCallout">
            <a:avLst>
              <a:gd name="adj1" fmla="val 59407"/>
              <a:gd name="adj2" fmla="val 1780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go to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Yuyuan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Garden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May 5.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4429125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Picture 1" descr="C:\Users\chenchen10\AppData\Roaming\Tencent\Users\1354352631\QQ\WinTemp\RichOle\V5WQ194ME%1HBF0T$G0~}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962025"/>
            <a:ext cx="6000750" cy="4538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7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3" descr="c:\users\CHENCH~1\appdata\roaming\360se6\USERDA~1\Temp\AEC379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357438"/>
            <a:ext cx="5468937" cy="3697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40719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Letters and sounds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14438" y="3857625"/>
            <a:ext cx="500063" cy="5000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88" y="785813"/>
            <a:ext cx="3857625" cy="11080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latin typeface="Calibri" panose="020F0502020204030204" pitchFamily="34" charset="0"/>
              </a:rPr>
              <a:t>双元音</a:t>
            </a:r>
            <a:r>
              <a:rPr lang="en-US" altLang="zh-CN" sz="6600" dirty="0">
                <a:latin typeface="Calibri" panose="020F0502020204030204" pitchFamily="34" charset="0"/>
              </a:rPr>
              <a:t>[aɪ]</a:t>
            </a:r>
            <a:endParaRPr lang="zh-CN" altLang="en-US" sz="6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14313" y="785813"/>
            <a:ext cx="4643437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igh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l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igh</a:t>
            </a:r>
            <a:r>
              <a:rPr lang="en-US" altLang="zh-CN" sz="5400" dirty="0">
                <a:latin typeface="Calibri" panose="020F0502020204030204" pitchFamily="34" charset="0"/>
              </a:rPr>
              <a:t>t</a:t>
            </a:r>
            <a:endParaRPr lang="en-US" altLang="zh-CN" sz="5400" dirty="0"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n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igh</a:t>
            </a:r>
            <a:r>
              <a:rPr lang="en-US" altLang="zh-CN" sz="5400" dirty="0">
                <a:latin typeface="Calibri" panose="020F0502020204030204" pitchFamily="34" charset="0"/>
              </a:rPr>
              <a:t>t</a:t>
            </a:r>
            <a:endParaRPr lang="zh-CN" altLang="en-US" sz="5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88" y="928688"/>
            <a:ext cx="2857500" cy="8302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Calibri" panose="020F0502020204030204" pitchFamily="34" charset="0"/>
              </a:rPr>
              <a:t>双元音</a:t>
            </a:r>
            <a:r>
              <a:rPr lang="en-US" altLang="zh-CN" sz="4800" dirty="0">
                <a:latin typeface="Calibri" panose="020F0502020204030204" pitchFamily="34" charset="0"/>
              </a:rPr>
              <a:t>[aɪ]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pic>
        <p:nvPicPr>
          <p:cNvPr id="27650" name="Picture 2" descr="F:\二检\阙玮玮 清华大学英语（一起）2B（2014.1.第1版）-未检\UNIT 1 SHAPES\LESSON 6\素材\l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3357563"/>
            <a:ext cx="4357687" cy="3268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3" descr="F:\资料\阙玮玮 湖北教育 三起 3A\Module A\Unit 1 Hello\素材\nigh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1785938"/>
            <a:ext cx="4214813" cy="3160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14313" y="785813"/>
            <a:ext cx="4643437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y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b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y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fl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y</a:t>
            </a:r>
            <a:endParaRPr lang="zh-CN" altLang="en-US" sz="5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88" y="928688"/>
            <a:ext cx="2857500" cy="8302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Calibri" panose="020F0502020204030204" pitchFamily="34" charset="0"/>
              </a:rPr>
              <a:t>双元音</a:t>
            </a:r>
            <a:r>
              <a:rPr lang="en-US" altLang="zh-CN" sz="4800" dirty="0">
                <a:latin typeface="Calibri" panose="020F0502020204030204" pitchFamily="34" charset="0"/>
              </a:rPr>
              <a:t>[aɪ]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pic>
        <p:nvPicPr>
          <p:cNvPr id="28674" name="Picture 2" descr="F:\图库\800·600素材\fl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357563"/>
            <a:ext cx="4357688" cy="3268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4" descr="c:\users\CHENCH~1\appdata\roaming\360se6\USERDA~1\Temp\CS4509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142875"/>
            <a:ext cx="4214813" cy="4262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14313" y="785813"/>
            <a:ext cx="4643437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i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t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i</a:t>
            </a:r>
            <a:r>
              <a:rPr lang="en-US" altLang="zh-CN" sz="5400" dirty="0">
                <a:latin typeface="Calibri" panose="020F0502020204030204" pitchFamily="34" charset="0"/>
              </a:rPr>
              <a:t>me</a:t>
            </a:r>
            <a:endParaRPr lang="en-US" altLang="zh-CN" sz="5400" dirty="0"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b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i</a:t>
            </a:r>
            <a:r>
              <a:rPr lang="en-US" altLang="zh-CN" sz="5400" dirty="0">
                <a:latin typeface="Calibri" panose="020F0502020204030204" pitchFamily="34" charset="0"/>
              </a:rPr>
              <a:t>ke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88" y="928688"/>
            <a:ext cx="2857500" cy="8302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Calibri" panose="020F0502020204030204" pitchFamily="34" charset="0"/>
              </a:rPr>
              <a:t>双元音</a:t>
            </a:r>
            <a:r>
              <a:rPr lang="en-US" altLang="zh-CN" sz="4800" dirty="0">
                <a:latin typeface="Calibri" panose="020F0502020204030204" pitchFamily="34" charset="0"/>
              </a:rPr>
              <a:t>[aɪ]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pic>
        <p:nvPicPr>
          <p:cNvPr id="29698" name="Picture 2" descr="c:\users\CHENCH~1\appdata\roaming\360se6\USERDA~1\Temp\012007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38" y="285750"/>
            <a:ext cx="357187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4" descr="c:\users\CHENCH~1\appdata\roaming\360se6\USERDA~1\Temp\001016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368675"/>
            <a:ext cx="5143500" cy="330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285984" y="2857496"/>
            <a:ext cx="4932953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Thank you!</a:t>
            </a:r>
            <a:endParaRPr kumimoji="0" lang="zh-CN" altLang="en-US" sz="8000" b="1" i="0" u="none" strike="noStrike" kern="1200" cap="none" spc="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4000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Making a travel plan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2786063" y="4500563"/>
            <a:ext cx="3857625" cy="1714500"/>
          </a:xfrm>
          <a:prstGeom prst="wedgeEllipseCallout">
            <a:avLst>
              <a:gd name="adj1" fmla="val 57443"/>
              <a:gd name="adj2" fmla="val 40268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are going to travel by train. We will go to Beijing on February 3.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CHENCH~1\appdata\roaming\360se6\USERDA~1\Temp\90E6BA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3" y="1143000"/>
            <a:ext cx="5076825" cy="303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13" y="4214813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4000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Making a travel plan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428750" y="5429250"/>
            <a:ext cx="5214938" cy="1071563"/>
          </a:xfrm>
          <a:prstGeom prst="wedgeEllipseCallout">
            <a:avLst>
              <a:gd name="adj1" fmla="val 57552"/>
              <a:gd name="adj2" fmla="val 20268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go to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Tian’anmen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Square on February 4.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1" name="Picture 1" descr="C:\Users\chenchen10\AppData\Roaming\Tencent\Users\1354352631\QQ\WinTemp\RichOle\6CAH`~I@R4O{JOZ{(@38P2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14438"/>
            <a:ext cx="6215063" cy="3951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13" y="4214813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4000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Making a travel plan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428750" y="5429250"/>
            <a:ext cx="5214938" cy="1071563"/>
          </a:xfrm>
          <a:prstGeom prst="wedgeEllipseCallout">
            <a:avLst>
              <a:gd name="adj1" fmla="val 56878"/>
              <a:gd name="adj2" fmla="val 20268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go to the Palace Museum on February 5.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5" name="Picture 1" descr="C:\Users\chenchen10\AppData\Roaming\Tencent\Users\1354352631\QQ\WinTemp\RichOle\35AQ`57(_JDA)2KX(`D8WB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1143000"/>
            <a:ext cx="6000750" cy="415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13" y="4214813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4000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Making a travel plan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500188" y="5429250"/>
            <a:ext cx="5214938" cy="1071563"/>
          </a:xfrm>
          <a:prstGeom prst="wedgeEllipseCallout">
            <a:avLst>
              <a:gd name="adj1" fmla="val 54517"/>
              <a:gd name="adj2" fmla="val 16166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go to the Great Wall on February 6.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09" name="Picture 1" descr="C:\Users\chenchen10\AppData\Roaming\Tencent\Users\1354352631\QQ\WinTemp\RichOle\L_LXEUH~PKQR}RT13I{1J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1143000"/>
            <a:ext cx="5929312" cy="404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13" y="4214813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4000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Making a travel plan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428750" y="5429250"/>
            <a:ext cx="5214938" cy="1071563"/>
          </a:xfrm>
          <a:prstGeom prst="wedgeEllipseCallout">
            <a:avLst>
              <a:gd name="adj1" fmla="val 56035"/>
              <a:gd name="adj2" fmla="val 24371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go shopping on February 7.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3" name="Picture 1" descr="C:\Users\chenchen10\AppData\Roaming\Tencent\Users\1354352631\QQ\WinTemp\RichOle\7D0Z}GM97O797F8AQ2W[UK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000125"/>
            <a:ext cx="6067425" cy="439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13" y="4214813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4000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Making a travel plan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428750" y="5429250"/>
            <a:ext cx="5214938" cy="1071563"/>
          </a:xfrm>
          <a:prstGeom prst="wedgeEllipseCallout">
            <a:avLst>
              <a:gd name="adj1" fmla="val 59407"/>
              <a:gd name="adj2" fmla="val 1780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visit relatives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February 7.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7" name="Picture 1" descr="C:\Users\chenchen10\AppData\Roaming\Tencent\Users\1354352631\QQ\WinTemp\RichOle\3M_%QT[SXZ5CBTOI{MQ}01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1143000"/>
            <a:ext cx="6215062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88" y="4429125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2857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Write and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85875" y="1928813"/>
          <a:ext cx="6929486" cy="2800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4743"/>
                <a:gridCol w="3464743"/>
              </a:tblGrid>
              <a:tr h="57150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May</a:t>
                      </a:r>
                      <a:r>
                        <a:rPr lang="en-US" altLang="zh-CN" baseline="0" dirty="0" smtClean="0"/>
                        <a:t> 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go to Shanghai by plane</a:t>
                      </a:r>
                      <a:endParaRPr lang="zh-CN" altLang="en-US" dirty="0"/>
                    </a:p>
                  </a:txBody>
                  <a:tcPr/>
                </a:tc>
              </a:tr>
              <a:tr h="414978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May 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go to </a:t>
                      </a: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Oriental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Pearl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Tower</a:t>
                      </a:r>
                      <a:endParaRPr lang="en-US" sz="1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/>
                </a:tc>
              </a:tr>
              <a:tr h="64580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May 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go to the Bund</a:t>
                      </a:r>
                      <a:endParaRPr lang="zh-CN" altLang="en-US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May 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go to 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Shanghai World Expo Garden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May 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go</a:t>
                      </a:r>
                      <a:r>
                        <a:rPr lang="en-US" altLang="zh-CN" baseline="0" dirty="0" smtClean="0"/>
                        <a:t> to </a:t>
                      </a:r>
                      <a:r>
                        <a:rPr lang="en-US" altLang="zh-CN" baseline="0" dirty="0" err="1" smtClean="0"/>
                        <a:t>Yuyuan</a:t>
                      </a:r>
                      <a:r>
                        <a:rPr lang="en-US" altLang="zh-CN" baseline="0" dirty="0" smtClean="0"/>
                        <a:t> Garden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928938" y="1071563"/>
            <a:ext cx="3214687" cy="70802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My Travel Plan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11" name="图片 10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63" y="4786313"/>
            <a:ext cx="1571625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椭圆形标注 11"/>
          <p:cNvSpPr/>
          <p:nvPr/>
        </p:nvSpPr>
        <p:spPr>
          <a:xfrm>
            <a:off x="2357438" y="5143500"/>
            <a:ext cx="4286250" cy="928688"/>
          </a:xfrm>
          <a:prstGeom prst="wedgeEllipseCallout">
            <a:avLst>
              <a:gd name="adj1" fmla="val 64127"/>
              <a:gd name="adj2" fmla="val 8344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is my travel plan. I 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85750"/>
            <a:ext cx="285750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Write and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1428750" y="5429250"/>
            <a:ext cx="5214938" cy="1071563"/>
          </a:xfrm>
          <a:prstGeom prst="wedgeEllipseCallout">
            <a:avLst>
              <a:gd name="adj1" fmla="val 59407"/>
              <a:gd name="adj2" fmla="val 1780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go to Shanghai by plane on May 1.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4429125"/>
            <a:ext cx="1803400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2" descr="c:\users\CHENCH~1\appdata\roaming\360se6\USERDA~1\Temp\D00054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63" y="1714500"/>
            <a:ext cx="4718050" cy="312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1020</Words>
  <Application>WPS 演示</Application>
  <PresentationFormat>全屏显示(4:3)</PresentationFormat>
  <Paragraphs>105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10</cp:revision>
  <dcterms:created xsi:type="dcterms:W3CDTF">2014-08-21T07:57:00Z</dcterms:created>
  <dcterms:modified xsi:type="dcterms:W3CDTF">2023-09-30T16:14:20Z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C1536E19A6D44E389442AB8BAF50B831_13</vt:lpwstr>
  </property>
  <property fmtid="{D5CDD505-2E9C-101B-9397-08002B2CF9AE}" pid="3" name="KSOProductBuildVer">
    <vt:lpwstr>2052-12.1.0.15374</vt:lpwstr>
  </property>
</Properties>
</file>