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0" r:id="rId6"/>
    <p:sldId id="267" r:id="rId7"/>
    <p:sldId id="268" r:id="rId8"/>
    <p:sldId id="269" r:id="rId9"/>
    <p:sldId id="270" r:id="rId10"/>
    <p:sldId id="258" r:id="rId11"/>
    <p:sldId id="275" r:id="rId12"/>
    <p:sldId id="276" r:id="rId13"/>
    <p:sldId id="277" r:id="rId14"/>
    <p:sldId id="278" r:id="rId15"/>
    <p:sldId id="259" r:id="rId16"/>
    <p:sldId id="261" r:id="rId17"/>
    <p:sldId id="262" r:id="rId18"/>
    <p:sldId id="282" r:id="rId19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50" userDrawn="1">
          <p15:clr>
            <a:srgbClr val="A4A3A4"/>
          </p15:clr>
        </p15:guide>
        <p15:guide id="2" pos="2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E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1"/>
      </p:cViewPr>
      <p:guideLst>
        <p:guide orient="horz" pos="1550"/>
        <p:guide pos="29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0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解决问题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539552" y="742619"/>
            <a:ext cx="8271545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某商场上半年售出电视机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778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台，下半年比上半年多售出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台，该商场全年共售出电视机多少台？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267744" y="2499742"/>
            <a:ext cx="38709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196+778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4849126" y="2508750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（台）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7664" y="2651511"/>
            <a:ext cx="2315408" cy="232084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835696" y="3363838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该商场全年共售出电视机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1752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486561" y="721030"/>
            <a:ext cx="8481269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阿姨到商场买了一件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T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恤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元和一顶帽子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元，她带了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元钱，够吗？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707904" y="1842375"/>
            <a:ext cx="2913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元看作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3707904" y="2485618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元看作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63837" y="4010428"/>
            <a:ext cx="45118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她带了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元钱，够。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72471" y="2427733"/>
            <a:ext cx="2963644" cy="2235181"/>
            <a:chOff x="199504" y="2647293"/>
            <a:chExt cx="2609314" cy="2102453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504" y="2647293"/>
              <a:ext cx="2609314" cy="1896498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498052" y="3106219"/>
              <a:ext cx="2124670" cy="16435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只求够不够，可以进行估算。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3707904" y="3003057"/>
            <a:ext cx="3240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51"/>
          <p:cNvSpPr>
            <a:spLocks noChangeArrowheads="1"/>
          </p:cNvSpPr>
          <p:nvPr/>
        </p:nvSpPr>
        <p:spPr bwMode="auto">
          <a:xfrm>
            <a:off x="3707904" y="3450951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706259" y="719335"/>
            <a:ext cx="7850512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影院有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个座位，一年级有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名学生，二年级有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名学生，他们要一起看电影，能坐下吗？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659353" y="2075999"/>
            <a:ext cx="2913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4533697" y="2070528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98562" y="3900945"/>
            <a:ext cx="540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他们要一起看电影，能坐下。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238" y="2603380"/>
            <a:ext cx="2305451" cy="2305451"/>
          </a:xfrm>
          <a:prstGeom prst="rect">
            <a:avLst/>
          </a:prstGeom>
        </p:spPr>
      </p:pic>
      <p:sp>
        <p:nvSpPr>
          <p:cNvPr id="20" name="Rectangle 51"/>
          <p:cNvSpPr>
            <a:spLocks noChangeArrowheads="1"/>
          </p:cNvSpPr>
          <p:nvPr/>
        </p:nvSpPr>
        <p:spPr bwMode="auto">
          <a:xfrm>
            <a:off x="3163541" y="2696602"/>
            <a:ext cx="33758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51"/>
          <p:cNvSpPr>
            <a:spLocks noChangeArrowheads="1"/>
          </p:cNvSpPr>
          <p:nvPr/>
        </p:nvSpPr>
        <p:spPr bwMode="auto">
          <a:xfrm>
            <a:off x="3203848" y="3219822"/>
            <a:ext cx="33758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0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691534" y="82165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84126" y="2571750"/>
            <a:ext cx="1579562" cy="20346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18640" y="1105568"/>
            <a:ext cx="1366560" cy="1678608"/>
          </a:xfrm>
          <a:prstGeom prst="rect">
            <a:avLst/>
          </a:prstGeom>
        </p:spPr>
      </p:pic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2339752" y="1718704"/>
            <a:ext cx="4691708" cy="919401"/>
          </a:xfrm>
          <a:prstGeom prst="wedgeRoundRectCallout">
            <a:avLst>
              <a:gd name="adj1" fmla="val 52330"/>
              <a:gd name="adj2" fmla="val 26342"/>
              <a:gd name="adj3" fmla="val 16667"/>
            </a:avLst>
          </a:prstGeom>
          <a:solidFill>
            <a:schemeClr val="bg1"/>
          </a:solidFill>
          <a:ln w="19050">
            <a:solidFill>
              <a:srgbClr val="3F6E5B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解决实际问题时，要认真分析具体情况，再灵活选择解决的策略。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763688" y="2931790"/>
            <a:ext cx="4464496" cy="1328023"/>
          </a:xfrm>
          <a:prstGeom prst="wedgeRoundRectCallout">
            <a:avLst>
              <a:gd name="adj1" fmla="val -57188"/>
              <a:gd name="adj2" fmla="val 22296"/>
              <a:gd name="adj3" fmla="val 16667"/>
            </a:avLst>
          </a:prstGeom>
          <a:solidFill>
            <a:schemeClr val="bg1"/>
          </a:solidFill>
          <a:ln w="19050">
            <a:solidFill>
              <a:srgbClr val="3F6E5B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当要解决的问题的结果要求准确时，就要精确计算，当结果不需要准确时，可以估算解决。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9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555" y="2378076"/>
            <a:ext cx="1692302" cy="207873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8196" y="928291"/>
            <a:ext cx="3074813" cy="1532334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用自己的话复述：笔算加减法时，要注意什么？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1796612" y="1536670"/>
            <a:ext cx="716699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笔算下面各题。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802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333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423776" y="2385655"/>
            <a:ext cx="9361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93499" y="3976937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23309" y="3093477"/>
            <a:ext cx="1521766" cy="1001519"/>
            <a:chOff x="4620780" y="2083049"/>
            <a:chExt cx="1521766" cy="1001519"/>
          </a:xfrm>
        </p:grpSpPr>
        <p:sp>
          <p:nvSpPr>
            <p:cNvPr id="30" name="矩形 29"/>
            <p:cNvSpPr/>
            <p:nvPr/>
          </p:nvSpPr>
          <p:spPr>
            <a:xfrm>
              <a:off x="4923943" y="2083049"/>
              <a:ext cx="12186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8 0 2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904157" y="2499793"/>
              <a:ext cx="12186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3 3 3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4624090" y="3044288"/>
              <a:ext cx="141499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4620780" y="2544126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323664" y="398067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03633" y="39769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391503" y="2703287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63261" y="270328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5971635" y="3007636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1 5 9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5574426" y="3491673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+ 3 6 8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5346921" y="4097741"/>
            <a:ext cx="1898310" cy="10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9"/>
          <p:cNvSpPr txBox="1"/>
          <p:nvPr/>
        </p:nvSpPr>
        <p:spPr>
          <a:xfrm>
            <a:off x="6802639" y="406398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9"/>
          <p:cNvSpPr txBox="1"/>
          <p:nvPr/>
        </p:nvSpPr>
        <p:spPr>
          <a:xfrm>
            <a:off x="6434086" y="407587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9"/>
          <p:cNvSpPr txBox="1"/>
          <p:nvPr/>
        </p:nvSpPr>
        <p:spPr>
          <a:xfrm>
            <a:off x="6034739" y="4075873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59287" y="380832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58072" y="3799797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4"/>
          <p:cNvSpPr txBox="1">
            <a:spLocks noChangeArrowheads="1"/>
          </p:cNvSpPr>
          <p:nvPr/>
        </p:nvSpPr>
        <p:spPr bwMode="auto">
          <a:xfrm>
            <a:off x="7484970" y="2395919"/>
            <a:ext cx="9361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7" grpId="0"/>
      <p:bldP spid="18" grpId="0"/>
      <p:bldP spid="41" grpId="0"/>
      <p:bldP spid="19" grpId="0"/>
      <p:bldP spid="20" grpId="0"/>
      <p:bldP spid="21" grpId="0"/>
      <p:bldP spid="23" grpId="0"/>
      <p:bldP spid="47" grpId="0"/>
      <p:bldP spid="48" grpId="0"/>
      <p:bldP spid="24" grpId="0"/>
      <p:bldP spid="25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609015" y="2940680"/>
            <a:ext cx="3620713" cy="110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）买这三种商品，小红的爸爸大约应该准备多少钱才够？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）收银员应收多少钱？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37383" y="594908"/>
            <a:ext cx="5961733" cy="3453848"/>
            <a:chOff x="3171368" y="835936"/>
            <a:chExt cx="5961733" cy="3453848"/>
          </a:xfrm>
        </p:grpSpPr>
        <p:pic>
          <p:nvPicPr>
            <p:cNvPr id="22" name="Picture 1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9251" y="835936"/>
              <a:ext cx="5953850" cy="3453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3171368" y="2151697"/>
              <a:ext cx="1944216" cy="729545"/>
            </a:xfrm>
            <a:prstGeom prst="wedgeRoundRectCallout">
              <a:avLst>
                <a:gd name="adj1" fmla="val 57300"/>
                <a:gd name="adj2" fmla="val 15139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您买这三种商品，一共收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圆角矩形标注 22"/>
            <p:cNvSpPr/>
            <p:nvPr/>
          </p:nvSpPr>
          <p:spPr>
            <a:xfrm>
              <a:off x="4211960" y="3560239"/>
              <a:ext cx="1944216" cy="729545"/>
            </a:xfrm>
            <a:prstGeom prst="wedgeRoundRectCallout">
              <a:avLst>
                <a:gd name="adj1" fmla="val 31226"/>
                <a:gd name="adj2" fmla="val -60655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爸爸应该准备多少钱才够呢？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/>
          <p:cNvGrpSpPr/>
          <p:nvPr/>
        </p:nvGrpSpPr>
        <p:grpSpPr>
          <a:xfrm>
            <a:off x="6228184" y="3003798"/>
            <a:ext cx="2834440" cy="1338554"/>
            <a:chOff x="2621155" y="3465444"/>
            <a:chExt cx="3246989" cy="1338554"/>
          </a:xfrm>
        </p:grpSpPr>
        <p:sp>
          <p:nvSpPr>
            <p:cNvPr id="202" name="云形标注 201"/>
            <p:cNvSpPr/>
            <p:nvPr/>
          </p:nvSpPr>
          <p:spPr>
            <a:xfrm>
              <a:off x="2621155" y="3465444"/>
              <a:ext cx="3246989" cy="1338554"/>
            </a:xfrm>
            <a:prstGeom prst="cloudCallout">
              <a:avLst>
                <a:gd name="adj1" fmla="val -21597"/>
                <a:gd name="adj2" fmla="val -83905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1260475" algn="l"/>
                </a:tabLst>
              </a:pPr>
              <a:endParaRPr lang="zh-CN" altLang="en-US" dirty="0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956416" y="3636422"/>
              <a:ext cx="27363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不用精确计算，估一估就行。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2021127" y="776868"/>
          <a:ext cx="6118340" cy="9144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529585"/>
                <a:gridCol w="1529585"/>
                <a:gridCol w="1529585"/>
                <a:gridCol w="1529585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产品名称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空调扇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学习机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护眼灯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产品价格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558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225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166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829182" y="1693437"/>
            <a:ext cx="7677087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）买这三种商品，小红的爸爸大约应该准备多少钱才够？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084168" y="1782269"/>
            <a:ext cx="792088" cy="4400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7531220" y="1755272"/>
            <a:ext cx="792088" cy="4400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295147" y="2597878"/>
            <a:ext cx="2731236" cy="903747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准备的钱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743431" y="2604597"/>
            <a:ext cx="5130011" cy="903747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三种商品的总钱数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209344" y="2617321"/>
            <a:ext cx="2731236" cy="903747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40998" y="3223622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558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64747" y="3732832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16878" y="4245040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右大括号 53"/>
          <p:cNvSpPr/>
          <p:nvPr/>
        </p:nvSpPr>
        <p:spPr>
          <a:xfrm>
            <a:off x="2906525" y="3448110"/>
            <a:ext cx="332347" cy="1136826"/>
          </a:xfrm>
          <a:prstGeom prst="rightBrace">
            <a:avLst>
              <a:gd name="adj1" fmla="val 38598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3347864" y="3651829"/>
            <a:ext cx="2780283" cy="612263"/>
          </a:xfrm>
          <a:prstGeom prst="roundRect">
            <a:avLst/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/>
      <p:bldP spid="52" grpId="0"/>
      <p:bldP spid="53" grpId="0"/>
      <p:bldP spid="54" grpId="0" bldLvl="0" animBg="1"/>
      <p:bldP spid="5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云形标注 201"/>
          <p:cNvSpPr/>
          <p:nvPr/>
        </p:nvSpPr>
        <p:spPr>
          <a:xfrm>
            <a:off x="6228184" y="3003798"/>
            <a:ext cx="2834440" cy="1338554"/>
          </a:xfrm>
          <a:prstGeom prst="cloudCallout">
            <a:avLst>
              <a:gd name="adj1" fmla="val -16786"/>
              <a:gd name="adj2" fmla="val -83905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不用精确计算，估一估就行。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2021127" y="776868"/>
          <a:ext cx="6118340" cy="9144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529585"/>
                <a:gridCol w="1529585"/>
                <a:gridCol w="1529585"/>
                <a:gridCol w="1529585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产品名称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空调扇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学习机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护眼灯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产品价格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558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225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166</a:t>
                      </a: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829182" y="1693437"/>
            <a:ext cx="7677087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）买这三种商品，小红的爸爸大约应该准备多少钱才够？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084168" y="1782269"/>
            <a:ext cx="792088" cy="4400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7531220" y="1755272"/>
            <a:ext cx="792088" cy="4400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576196" y="2961443"/>
            <a:ext cx="2896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76196" y="3366664"/>
            <a:ext cx="1992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76196" y="3792989"/>
            <a:ext cx="21707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11223" y="2520394"/>
            <a:ext cx="2536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7458" y="4111868"/>
            <a:ext cx="8172417" cy="903747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答：小红的爸爸大约应该准备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云形标注 201"/>
          <p:cNvSpPr/>
          <p:nvPr/>
        </p:nvSpPr>
        <p:spPr>
          <a:xfrm>
            <a:off x="6228184" y="3003798"/>
            <a:ext cx="2834440" cy="1338554"/>
          </a:xfrm>
          <a:prstGeom prst="cloudCallout">
            <a:avLst>
              <a:gd name="adj1" fmla="val -31501"/>
              <a:gd name="adj2" fmla="val -61733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想一想：能估算吗？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2021127" y="776868"/>
          <a:ext cx="6118340" cy="9144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529585"/>
                <a:gridCol w="1529585"/>
                <a:gridCol w="1529585"/>
                <a:gridCol w="1529585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产品名称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空调扇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学习机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护眼灯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产品价格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558</a:t>
                      </a:r>
                      <a:r>
                        <a:rPr lang="zh-CN" altLang="en-US" sz="240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225</a:t>
                      </a:r>
                      <a:r>
                        <a:rPr lang="zh-CN" altLang="en-US" sz="240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166</a:t>
                      </a:r>
                      <a:r>
                        <a:rPr lang="zh-CN" altLang="en-US" sz="240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829182" y="1693437"/>
            <a:ext cx="7677087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）收银员应收多少钱？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47822" y="2186391"/>
            <a:ext cx="2536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33852" y="4011940"/>
            <a:ext cx="8172417" cy="903747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答：收银员应收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494" y="2579562"/>
            <a:ext cx="2609314" cy="1676545"/>
            <a:chOff x="234494" y="2579562"/>
            <a:chExt cx="2609314" cy="16765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494" y="2579562"/>
              <a:ext cx="2609314" cy="1676545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75123" y="3093975"/>
              <a:ext cx="212467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列竖式计算。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3754520" y="3754993"/>
            <a:ext cx="7132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51"/>
          <p:cNvSpPr>
            <a:spLocks noChangeArrowheads="1"/>
          </p:cNvSpPr>
          <p:nvPr/>
        </p:nvSpPr>
        <p:spPr bwMode="auto">
          <a:xfrm>
            <a:off x="4090208" y="3760698"/>
            <a:ext cx="7132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4458122" y="3764102"/>
            <a:ext cx="7132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51"/>
          <p:cNvSpPr>
            <a:spLocks noChangeArrowheads="1"/>
          </p:cNvSpPr>
          <p:nvPr/>
        </p:nvSpPr>
        <p:spPr bwMode="auto">
          <a:xfrm>
            <a:off x="2843809" y="2624994"/>
            <a:ext cx="311023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5 5 8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 flipV="1">
            <a:off x="3011024" y="3845307"/>
            <a:ext cx="2450072" cy="307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51"/>
          <p:cNvSpPr>
            <a:spLocks noChangeArrowheads="1"/>
          </p:cNvSpPr>
          <p:nvPr/>
        </p:nvSpPr>
        <p:spPr bwMode="auto">
          <a:xfrm>
            <a:off x="3184437" y="3284342"/>
            <a:ext cx="276247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1 6 6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51"/>
          <p:cNvSpPr>
            <a:spLocks noChangeArrowheads="1"/>
          </p:cNvSpPr>
          <p:nvPr/>
        </p:nvSpPr>
        <p:spPr bwMode="auto">
          <a:xfrm>
            <a:off x="2843808" y="2972760"/>
            <a:ext cx="311023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2 2 5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248588" y="3573462"/>
            <a:ext cx="329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848061" y="3573462"/>
            <a:ext cx="329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71335" y="2186391"/>
            <a:ext cx="21707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8" grpId="0"/>
      <p:bldP spid="30" grpId="0"/>
      <p:bldP spid="31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9" name="TextBox 9"/>
          <p:cNvSpPr txBox="1"/>
          <p:nvPr/>
        </p:nvSpPr>
        <p:spPr>
          <a:xfrm>
            <a:off x="792480" y="3826510"/>
            <a:ext cx="7393305" cy="71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zh-CN" altLang="en-US" sz="1875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请你在生活中发现并提出一些数学问题，选择合适的计算策略并解决它们。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8145" y="778510"/>
            <a:ext cx="7527290" cy="1106805"/>
            <a:chOff x="627" y="1310"/>
            <a:chExt cx="11854" cy="1743"/>
          </a:xfrm>
        </p:grpSpPr>
        <p:sp>
          <p:nvSpPr>
            <p:cNvPr id="19462" name="AutoShape 27"/>
            <p:cNvSpPr/>
            <p:nvPr/>
          </p:nvSpPr>
          <p:spPr>
            <a:xfrm>
              <a:off x="2480" y="1421"/>
              <a:ext cx="10001" cy="1632"/>
            </a:xfrm>
            <a:prstGeom prst="wedgeRoundRectCallout">
              <a:avLst>
                <a:gd name="adj1" fmla="val -55949"/>
                <a:gd name="adj2" fmla="val -9865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F6E5B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800" eaLnBrk="1" hangingPunct="1">
                <a:lnSpc>
                  <a:spcPct val="9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比较刚才解答的两个问题，想一想解决实际问题时要注意什么。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27" y="1310"/>
              <a:ext cx="1329" cy="1632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1252855" y="2014855"/>
            <a:ext cx="7497445" cy="1351915"/>
            <a:chOff x="1973" y="3257"/>
            <a:chExt cx="11807" cy="2129"/>
          </a:xfrm>
        </p:grpSpPr>
        <p:sp>
          <p:nvSpPr>
            <p:cNvPr id="6" name="AutoShape 27"/>
            <p:cNvSpPr>
              <a:spLocks noChangeArrowheads="1"/>
            </p:cNvSpPr>
            <p:nvPr/>
          </p:nvSpPr>
          <p:spPr bwMode="auto">
            <a:xfrm>
              <a:off x="1973" y="3613"/>
              <a:ext cx="9636" cy="1615"/>
            </a:xfrm>
            <a:prstGeom prst="wedgeRoundRectCallout">
              <a:avLst>
                <a:gd name="adj1" fmla="val 55334"/>
                <a:gd name="adj2" fmla="val -2727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F6E5B"/>
              </a:solidFill>
              <a:miter lim="800000"/>
            </a:ln>
          </p:spPr>
          <p:txBody>
            <a:bodyPr anchor="ctr" anchorCtr="0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解决实际问题时，要认真分析具体情况，再灵活选择解决的策略。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2127" y="3257"/>
              <a:ext cx="1653" cy="212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"/>
          <p:cNvSpPr txBox="1"/>
          <p:nvPr/>
        </p:nvSpPr>
        <p:spPr>
          <a:xfrm>
            <a:off x="411616" y="762373"/>
            <a:ext cx="45683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笔算下面各题并验算。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1475656" y="1942174"/>
            <a:ext cx="75723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725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264=        162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586=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3347864" y="1929123"/>
            <a:ext cx="8366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6876255" y="1928873"/>
            <a:ext cx="12241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"/>
          <p:cNvSpPr txBox="1"/>
          <p:nvPr/>
        </p:nvSpPr>
        <p:spPr>
          <a:xfrm>
            <a:off x="736882" y="2667313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7 2 5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/>
          <p:nvPr/>
        </p:nvSpPr>
        <p:spPr>
          <a:xfrm>
            <a:off x="328862" y="3151131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2 6 4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477191" y="3757419"/>
            <a:ext cx="1533287" cy="132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9"/>
          <p:cNvSpPr txBox="1"/>
          <p:nvPr/>
        </p:nvSpPr>
        <p:spPr>
          <a:xfrm>
            <a:off x="1556869" y="371467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1176329" y="371467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17856" y="103953"/>
            <a:ext cx="2704529" cy="2708698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704078" y="2552081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9"/>
          <p:cNvSpPr txBox="1"/>
          <p:nvPr/>
        </p:nvSpPr>
        <p:spPr>
          <a:xfrm>
            <a:off x="760631" y="371467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87944" y="2970987"/>
            <a:ext cx="100860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9"/>
          <p:cNvSpPr txBox="1"/>
          <p:nvPr/>
        </p:nvSpPr>
        <p:spPr>
          <a:xfrm>
            <a:off x="3309760" y="2675546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4 6 1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2"/>
          <p:cNvSpPr txBox="1"/>
          <p:nvPr/>
        </p:nvSpPr>
        <p:spPr>
          <a:xfrm>
            <a:off x="2695787" y="3147791"/>
            <a:ext cx="21790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2 6 4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2698893" y="3763518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9"/>
          <p:cNvSpPr txBox="1"/>
          <p:nvPr/>
        </p:nvSpPr>
        <p:spPr>
          <a:xfrm>
            <a:off x="4130058" y="3729766"/>
            <a:ext cx="5226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9"/>
          <p:cNvSpPr txBox="1"/>
          <p:nvPr/>
        </p:nvSpPr>
        <p:spPr>
          <a:xfrm>
            <a:off x="3739087" y="3715720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9"/>
          <p:cNvSpPr txBox="1"/>
          <p:nvPr/>
        </p:nvSpPr>
        <p:spPr>
          <a:xfrm>
            <a:off x="3315782" y="372077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478322" y="3469555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9"/>
          <p:cNvSpPr txBox="1"/>
          <p:nvPr/>
        </p:nvSpPr>
        <p:spPr>
          <a:xfrm>
            <a:off x="5267498" y="2683261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1 6 2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2"/>
          <p:cNvSpPr txBox="1"/>
          <p:nvPr/>
        </p:nvSpPr>
        <p:spPr>
          <a:xfrm>
            <a:off x="4870289" y="3167298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+ 5 8 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4642784" y="3773366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9"/>
          <p:cNvSpPr txBox="1"/>
          <p:nvPr/>
        </p:nvSpPr>
        <p:spPr>
          <a:xfrm>
            <a:off x="6098502" y="373961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9"/>
          <p:cNvSpPr txBox="1"/>
          <p:nvPr/>
        </p:nvSpPr>
        <p:spPr>
          <a:xfrm>
            <a:off x="5691310" y="373034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9"/>
          <p:cNvSpPr txBox="1"/>
          <p:nvPr/>
        </p:nvSpPr>
        <p:spPr>
          <a:xfrm>
            <a:off x="5253651" y="373034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53935" y="3475422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521941" y="2985801"/>
            <a:ext cx="100860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9"/>
          <p:cNvSpPr txBox="1"/>
          <p:nvPr/>
        </p:nvSpPr>
        <p:spPr>
          <a:xfrm>
            <a:off x="7118138" y="3292093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1 6 2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2"/>
          <p:cNvSpPr txBox="1"/>
          <p:nvPr/>
        </p:nvSpPr>
        <p:spPr>
          <a:xfrm>
            <a:off x="7528450" y="2793975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5 8 6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7220550" y="3837875"/>
            <a:ext cx="1595343" cy="10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9"/>
          <p:cNvSpPr txBox="1"/>
          <p:nvPr/>
        </p:nvSpPr>
        <p:spPr>
          <a:xfrm>
            <a:off x="8373301" y="3804122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7966109" y="379484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9"/>
          <p:cNvSpPr txBox="1"/>
          <p:nvPr/>
        </p:nvSpPr>
        <p:spPr>
          <a:xfrm>
            <a:off x="7528450" y="379484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728734" y="353993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37" grpId="0"/>
      <p:bldP spid="39" grpId="0"/>
      <p:bldP spid="40" grpId="0"/>
      <p:bldP spid="60" grpId="0"/>
      <p:bldP spid="61" grpId="0"/>
      <p:bldP spid="25" grpId="0"/>
      <p:bldP spid="26" grpId="0"/>
      <p:bldP spid="27" grpId="0"/>
      <p:bldP spid="33" grpId="0"/>
      <p:bldP spid="34" grpId="0"/>
      <p:bldP spid="35" grpId="0"/>
      <p:bldP spid="47" grpId="0"/>
      <p:bldP spid="48" grpId="0"/>
      <p:bldP spid="49" grpId="0"/>
      <p:bldP spid="51" grpId="0"/>
      <p:bldP spid="52" grpId="0"/>
      <p:bldP spid="53" grpId="0"/>
      <p:bldP spid="55" grpId="0"/>
      <p:bldP spid="56" grpId="0"/>
      <p:bldP spid="58" grpId="0"/>
      <p:bldP spid="64" grpId="0"/>
      <p:bldP spid="66" grpId="0"/>
      <p:bldP spid="67" grpId="0"/>
      <p:bldP spid="68" grpId="0"/>
      <p:bldP spid="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335560" y="651042"/>
            <a:ext cx="8489992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育红小学的同学为手拉手学校的小朋友捐赠图书，捐了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科技小百科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》869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童话故事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》674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连环画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》548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本。育红小学的同学一共捐了多少本书？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344832" y="3029533"/>
            <a:ext cx="38709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869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674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5225152" y="3029533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2091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9554" y="2893155"/>
            <a:ext cx="1770919" cy="188002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43200" y="3833169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育红小学的同学一共捐了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2091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1259</Words>
  <Application>WPS 演示</Application>
  <PresentationFormat>全屏显示(16:9)</PresentationFormat>
  <Paragraphs>280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Calibri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57</cp:revision>
  <dcterms:created xsi:type="dcterms:W3CDTF">2019-09-02T08:53:00Z</dcterms:created>
  <dcterms:modified xsi:type="dcterms:W3CDTF">2023-09-28T13:37:17Z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03F971224C864C48AFDF5EA50FFDEF76_12</vt:lpwstr>
  </property>
</Properties>
</file>