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sldIdLst>
    <p:sldId id="585" r:id="rId4"/>
    <p:sldId id="538" r:id="rId5"/>
    <p:sldId id="478" r:id="rId6"/>
    <p:sldId id="606" r:id="rId7"/>
    <p:sldId id="568" r:id="rId8"/>
    <p:sldId id="569" r:id="rId9"/>
    <p:sldId id="586" r:id="rId10"/>
    <p:sldId id="587" r:id="rId11"/>
    <p:sldId id="588" r:id="rId12"/>
    <p:sldId id="613" r:id="rId13"/>
    <p:sldId id="614" r:id="rId14"/>
    <p:sldId id="615" r:id="rId15"/>
    <p:sldId id="616" r:id="rId16"/>
    <p:sldId id="545" r:id="rId17"/>
    <p:sldId id="573" r:id="rId18"/>
    <p:sldId id="574" r:id="rId19"/>
    <p:sldId id="594" r:id="rId20"/>
    <p:sldId id="549" r:id="rId21"/>
    <p:sldId id="595" r:id="rId22"/>
    <p:sldId id="589" r:id="rId23"/>
    <p:sldId id="273" r:id="rId24"/>
    <p:sldId id="274" r:id="rId25"/>
    <p:sldId id="275" r:id="rId26"/>
    <p:sldId id="596" r:id="rId27"/>
    <p:sldId id="597" r:id="rId28"/>
    <p:sldId id="278" r:id="rId29"/>
    <p:sldId id="279" r:id="rId30"/>
    <p:sldId id="608" r:id="rId31"/>
    <p:sldId id="609" r:id="rId32"/>
    <p:sldId id="612" r:id="rId33"/>
    <p:sldId id="280" r:id="rId34"/>
    <p:sldId id="281" r:id="rId35"/>
    <p:sldId id="282" r:id="rId36"/>
    <p:sldId id="283" r:id="rId37"/>
    <p:sldId id="284" r:id="rId38"/>
    <p:sldId id="285" r:id="rId39"/>
    <p:sldId id="453" r:id="rId40"/>
    <p:sldId id="287" r:id="rId41"/>
    <p:sldId id="288" r:id="rId42"/>
    <p:sldId id="539" r:id="rId43"/>
    <p:sldId id="355" r:id="rId44"/>
    <p:sldId id="289" r:id="rId45"/>
    <p:sldId id="290" r:id="rId46"/>
    <p:sldId id="291" r:id="rId47"/>
    <p:sldId id="292" r:id="rId48"/>
    <p:sldId id="607" r:id="rId49"/>
    <p:sldId id="293" r:id="rId50"/>
    <p:sldId id="294" r:id="rId51"/>
    <p:sldId id="295" r:id="rId52"/>
    <p:sldId id="357" r:id="rId53"/>
    <p:sldId id="358" r:id="rId54"/>
    <p:sldId id="598" r:id="rId55"/>
    <p:sldId id="599" r:id="rId56"/>
    <p:sldId id="600" r:id="rId57"/>
    <p:sldId id="601" r:id="rId58"/>
    <p:sldId id="610" r:id="rId59"/>
    <p:sldId id="324" r:id="rId60"/>
    <p:sldId id="602" r:id="rId61"/>
    <p:sldId id="611" r:id="rId62"/>
    <p:sldId id="339" r:id="rId63"/>
    <p:sldId id="304" r:id="rId64"/>
    <p:sldId id="302" r:id="rId65"/>
    <p:sldId id="603" r:id="rId66"/>
    <p:sldId id="605" r:id="rId67"/>
    <p:sldId id="604" r:id="rId68"/>
    <p:sldId id="305" r:id="rId69"/>
    <p:sldId id="670" r:id="rId70"/>
  </p:sldIdLst>
  <p:sldSz cx="9144000" cy="6858000" type="screen4x3"/>
  <p:notesSz cx="6858000" cy="9144000"/>
  <p:custDataLst>
    <p:tags r:id="rId7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4" Type="http://schemas.openxmlformats.org/officeDocument/2006/relationships/tags" Target="tags/tag1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baike.baidu.com/view/15155.htm" TargetMode="External"/><Relationship Id="rId3" Type="http://schemas.openxmlformats.org/officeDocument/2006/relationships/hyperlink" Target="http://baike.baidu.com/view/1322.htm" TargetMode="External"/><Relationship Id="rId2" Type="http://schemas.openxmlformats.org/officeDocument/2006/relationships/hyperlink" Target="http://baike.baidu.com/view/411900.htm" TargetMode="External"/><Relationship Id="rId1" Type="http://schemas.openxmlformats.org/officeDocument/2006/relationships/hyperlink" Target="http://baike.baidu.com/view/25259.ht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hyperlink" Target="http://baike.baidu.com/view/2659890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audio" Target="../media/audio7.wav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0.GIF"/><Relationship Id="rId7" Type="http://schemas.openxmlformats.org/officeDocument/2006/relationships/image" Target="../media/image39.GIF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image" Target="../media/image33.GI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microsoft.com/office/2007/relationships/media" Target="file:///H:\&#29422;&#23376;&#21644;&#40575;\&#21508;&#30005;&#35270;&#21488;&#24773;&#24863;&#33410;&#30446;%20&#21476;&#35799;%20greek%20meditation.mp3" TargetMode="External"/><Relationship Id="rId1" Type="http://schemas.openxmlformats.org/officeDocument/2006/relationships/audio" Target="file:///H:\&#29422;&#23376;&#21644;&#40575;\&#21508;&#30005;&#35270;&#21488;&#24773;&#24863;&#33410;&#30446;%20&#21476;&#35799;%20greek%20meditation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a%20(65)"/>
          <p:cNvPicPr>
            <a:picLocks noChangeAspect="1"/>
          </p:cNvPicPr>
          <p:nvPr>
            <p:ph sz="half"/>
          </p:nvPr>
        </p:nvPicPr>
        <p:blipFill>
          <a:blip r:embed="rId1"/>
          <a:stretch>
            <a:fillRect/>
          </a:stretch>
        </p:blipFill>
        <p:spPr>
          <a:xfrm>
            <a:off x="3175" y="3175"/>
            <a:ext cx="46450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Picture 3" descr="20060921101416597"/>
          <p:cNvPicPr>
            <a:picLocks noChangeAspect="1"/>
          </p:cNvPicPr>
          <p:nvPr>
            <p:ph sz="half"/>
          </p:nvPr>
        </p:nvPicPr>
        <p:blipFill>
          <a:blip r:embed="rId2"/>
          <a:stretch>
            <a:fillRect/>
          </a:stretch>
        </p:blipFill>
        <p:spPr>
          <a:xfrm>
            <a:off x="4648200" y="0"/>
            <a:ext cx="46466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14313" y="500063"/>
            <a:ext cx="86439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9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7  </a:t>
            </a:r>
            <a:r>
              <a:rPr kumimoji="0" lang="zh-CN" altLang="en-US" sz="9600" b="1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鹿角和鹿腿</a:t>
            </a:r>
            <a:endParaRPr kumimoji="0" lang="zh-CN" altLang="en-US" sz="9600" b="1" kern="1200" cap="none" spc="0" normalizeH="0" baseline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/>
          </p:nvPr>
        </p:nvSpPr>
        <p:spPr>
          <a:xfrm>
            <a:off x="228600" y="1397000"/>
            <a:ext cx="8686800" cy="51165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鹿茸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：是指梅花鹿或马鹿的雄鹿未骨化而带茸毛的幼角。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hlinkClick r:id="rId1"/>
              </a:rPr>
              <a:t>梅花鹿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、马鹿在生下后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月龄的雄性小鹿，额部开始突起，形成长茸基础，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足岁以后，鹿茸分岔，鹿茸以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年所生的为佳。鹿茸是名贵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hlinkClick r:id="rId2"/>
              </a:rPr>
              <a:t>药材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。鹿茸中合有磷脂、糖脂、胶脂、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hlinkClick r:id="rId3"/>
              </a:rPr>
              <a:t>激素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、脂肪酸、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hlinkClick r:id="rId4"/>
              </a:rPr>
              <a:t>氨基酸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、蛋白质及钙、磷、镁、钠等成分，其中</a:t>
            </a:r>
            <a:r>
              <a:rPr lang="zh-CN" altLang="en-US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氨基酸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成分占总成分的一半以上。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鹿茸性温而不燥，具有振奋和提高机体功能，对全身虚弱、久病之后患者，有较好的强身作用。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WordArt 3"/>
          <p:cNvSpPr>
            <a:spLocks noTextEdit="1"/>
          </p:cNvSpPr>
          <p:nvPr/>
        </p:nvSpPr>
        <p:spPr>
          <a:xfrm>
            <a:off x="381000" y="228600"/>
            <a:ext cx="3200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鹿的小知识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18434" name="Picture 3" descr="09110913255d21c3be60e532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pic>
        <p:nvPicPr>
          <p:cNvPr id="19458" name="Picture 3" descr="20114181721251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20482" name="Rectangle 3"/>
          <p:cNvSpPr>
            <a:spLocks noGrp="1"/>
          </p:cNvSpPr>
          <p:nvPr>
            <p:ph/>
          </p:nvPr>
        </p:nvSpPr>
        <p:spPr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endParaRPr lang="zh-CN" altLang="zh-CN" dirty="0"/>
          </a:p>
        </p:txBody>
      </p:sp>
      <p:pic>
        <p:nvPicPr>
          <p:cNvPr id="20483" name="Picture 4" descr="2011418172134241"/>
          <p:cNvPicPr>
            <a:picLocks noChangeAspect="1"/>
          </p:cNvPicPr>
          <p:nvPr/>
        </p:nvPicPr>
        <p:blipFill>
          <a:blip r:embed="rId1"/>
          <a:srcRect l="1666" r="1666" b="144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4"/>
          <p:cNvSpPr txBox="1"/>
          <p:nvPr/>
        </p:nvSpPr>
        <p:spPr>
          <a:xfrm>
            <a:off x="1214438" y="1357313"/>
            <a:ext cx="35814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多音字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571625" y="2500313"/>
            <a:ext cx="5715000" cy="314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èn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匀称   称心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称</a:t>
            </a:r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ēng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美称   称赞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143125" y="3214688"/>
            <a:ext cx="67818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小鹿的身材多么（      ）啊！</a:t>
            </a: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36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000750" y="3286125"/>
            <a:ext cx="14239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匀称</a:t>
            </a:r>
            <a:endParaRPr kumimoji="0" lang="zh-CN" altLang="en-US" sz="36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14313" y="5643563"/>
            <a:ext cx="8929688" cy="1338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狮子有“万兽之王”的（           ）。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143625" y="5572125"/>
            <a:ext cx="11731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美称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6" grpId="0" bldLvl="0"/>
      <p:bldP spid="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2819400" y="609600"/>
            <a:ext cx="4191000" cy="1433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  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撒开  撒手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133600" y="1981200"/>
            <a:ext cx="6400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小鹿看到狮子后（       ）长腿就跑。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2895600" y="3048000"/>
            <a:ext cx="4194175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s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   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撒种  播撒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1981200" y="3962400"/>
            <a:ext cx="6858000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春天到了，农民伯伯到田地里（       ）种子。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6357938" y="200025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撒开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6858000" y="4071938"/>
            <a:ext cx="14160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播撒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533400" y="2286000"/>
            <a:ext cx="10541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撒</a:t>
            </a:r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/>
      <p:bldP spid="5" grpId="0" bldLvl="0"/>
      <p:bldP spid="6" grpId="0" bldLvl="0"/>
      <p:bldP spid="7" grpId="0" bldLvl="0"/>
      <p:bldP spid="8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2667000" y="838200"/>
            <a:ext cx="5384800" cy="1433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z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èn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挣脱   挣钱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828800" y="1752600"/>
            <a:ext cx="72390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小鹿用尽力气把两只角从树枝中（      ）出来。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7848600" y="1752600"/>
            <a:ext cx="110013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挣脱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895600" y="3124200"/>
            <a:ext cx="3727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z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ēng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  挣扎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1828800" y="4419600"/>
            <a:ext cx="7086600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小鹿被狮子抓住了，它（      ）着，试图 逃跑。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6858000" y="4429125"/>
            <a:ext cx="10826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挣扎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533400" y="24384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挣</a:t>
            </a:r>
            <a:endParaRPr lang="zh-CN" altLang="en-US" sz="8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/>
      <p:bldP spid="5" grpId="0" bldLvl="0"/>
      <p:bldP spid="6" grpId="0" bldLvl="0"/>
      <p:bldP spid="7" grpId="0" bldLvl="0"/>
      <p:bldP spid="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/>
        </p:nvSpPr>
        <p:spPr>
          <a:xfrm>
            <a:off x="785813" y="1000125"/>
            <a:ext cx="7705725" cy="10112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自学指导（一）：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578" name="Rectangle 4"/>
          <p:cNvSpPr/>
          <p:nvPr/>
        </p:nvSpPr>
        <p:spPr>
          <a:xfrm>
            <a:off x="914400" y="457200"/>
            <a:ext cx="7854950" cy="618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、用自己喜欢的方式自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读故事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，标出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序号，遇到难读的字多读几遍。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、想一想：课文主要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讲了一     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件什么事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b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4"/>
          <p:cNvSpPr txBox="1"/>
          <p:nvPr/>
        </p:nvSpPr>
        <p:spPr>
          <a:xfrm>
            <a:off x="0" y="457200"/>
            <a:ext cx="7543800" cy="4479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课文写了鹿非常欣赏自己（     ）的角，而抱怨四条（     ）的腿，当狮子扑来时，鹿（      ）的长腿帮助他（             ）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而美丽的角却险些（     ）的事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Line 11"/>
          <p:cNvSpPr/>
          <p:nvPr/>
        </p:nvSpPr>
        <p:spPr>
          <a:xfrm>
            <a:off x="5334000" y="1905000"/>
            <a:ext cx="106680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Line 10"/>
          <p:cNvSpPr/>
          <p:nvPr/>
        </p:nvSpPr>
        <p:spPr>
          <a:xfrm>
            <a:off x="5486400" y="1143000"/>
            <a:ext cx="114300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Text Box 5"/>
          <p:cNvSpPr txBox="1"/>
          <p:nvPr/>
        </p:nvSpPr>
        <p:spPr>
          <a:xfrm>
            <a:off x="1066800" y="1143000"/>
            <a:ext cx="16764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美丽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066800" y="1905000"/>
            <a:ext cx="1920875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难看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895600" y="2667000"/>
            <a:ext cx="15240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有力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1752600" y="3352800"/>
            <a:ext cx="29718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死里逃生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2895600" y="4114800"/>
            <a:ext cx="27432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送命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3"/>
          <p:cNvSpPr txBox="1"/>
          <p:nvPr/>
        </p:nvSpPr>
        <p:spPr>
          <a:xfrm>
            <a:off x="755650" y="1052513"/>
            <a:ext cx="8064500" cy="44545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defTabSz="914400" eaLnBrk="0" hangingPunct="0">
              <a:spcBef>
                <a:spcPct val="20000"/>
              </a:spcBef>
            </a:pPr>
            <a:endParaRPr lang="en-US" altLang="zh-CN" sz="36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2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、读课文</a:t>
            </a: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1—4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自然段，用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——”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画出文中描写鹿的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角和腿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想想鹿的角和腿各有什么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长处和短处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？它对自己的角和腿分别是什么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态度</a:t>
            </a: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6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20000"/>
              </a:spcBef>
            </a:pPr>
            <a:endParaRPr lang="zh-CN" altLang="en-US" sz="36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36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endParaRPr lang="zh-CN" altLang="en-US" sz="36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6" name="Rectangle 2"/>
          <p:cNvSpPr txBox="1"/>
          <p:nvPr/>
        </p:nvSpPr>
        <p:spPr>
          <a:xfrm>
            <a:off x="323850" y="404813"/>
            <a:ext cx="7705725" cy="101123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eaLnBrk="0" hangingPunct="0"/>
            <a:r>
              <a:rPr lang="zh-CN" altLang="en-US" sz="6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自学指导（二）：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3"/>
          <p:cNvSpPr txBox="1"/>
          <p:nvPr/>
        </p:nvSpPr>
        <p:spPr>
          <a:xfrm>
            <a:off x="971550" y="404813"/>
            <a:ext cx="7077075" cy="56308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60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先讲一个故事，再从这个故事中懂得一个道理的文章叫做寓言。</a:t>
            </a:r>
            <a:endParaRPr lang="zh-CN" altLang="en-US" sz="2800" b="1" dirty="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AutoShape 4"/>
          <p:cNvSpPr/>
          <p:nvPr/>
        </p:nvSpPr>
        <p:spPr>
          <a:xfrm>
            <a:off x="755650" y="908050"/>
            <a:ext cx="3024188" cy="647700"/>
          </a:xfrm>
          <a:prstGeom prst="flowChartProcess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651" name="Text Box 5"/>
          <p:cNvSpPr txBox="1"/>
          <p:nvPr/>
        </p:nvSpPr>
        <p:spPr>
          <a:xfrm>
            <a:off x="900113" y="90805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楷体_GB2312" charset="-122"/>
              </a:rPr>
              <a:t>这是我吗？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27652" name="Rectangle 6"/>
          <p:cNvSpPr/>
          <p:nvPr/>
        </p:nvSpPr>
        <p:spPr>
          <a:xfrm>
            <a:off x="755650" y="1628775"/>
            <a:ext cx="7056438" cy="7207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653" name="Text Box 7"/>
          <p:cNvSpPr txBox="1"/>
          <p:nvPr/>
        </p:nvSpPr>
        <p:spPr>
          <a:xfrm>
            <a:off x="827088" y="1773238"/>
            <a:ext cx="7416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这是我！这是我</a:t>
            </a:r>
            <a:r>
              <a:rPr lang="en-US" altLang="zh-CN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!</a:t>
            </a: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这是一个漂亮的我！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7654" name="Rectangle 8"/>
          <p:cNvSpPr/>
          <p:nvPr/>
        </p:nvSpPr>
        <p:spPr>
          <a:xfrm>
            <a:off x="684213" y="4724400"/>
            <a:ext cx="1441450" cy="6492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655" name="Text Box 9"/>
          <p:cNvSpPr txBox="1"/>
          <p:nvPr/>
        </p:nvSpPr>
        <p:spPr>
          <a:xfrm>
            <a:off x="755650" y="472440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楷体_GB2312" charset="-122"/>
              </a:rPr>
              <a:t>你瞧，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27656" name="AutoShape 11"/>
          <p:cNvSpPr/>
          <p:nvPr/>
        </p:nvSpPr>
        <p:spPr>
          <a:xfrm>
            <a:off x="611188" y="5445125"/>
            <a:ext cx="6913562" cy="1079500"/>
          </a:xfrm>
          <a:prstGeom prst="flowChartProcess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657" name="Text Box 12"/>
          <p:cNvSpPr txBox="1"/>
          <p:nvPr/>
        </p:nvSpPr>
        <p:spPr>
          <a:xfrm>
            <a:off x="539750" y="5445125"/>
            <a:ext cx="7056438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楷体_GB231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我的身段多么匀称，我的角多么精       美别致，好像两束美丽的珊瑚！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AutoShape 6"/>
          <p:cNvSpPr/>
          <p:nvPr/>
        </p:nvSpPr>
        <p:spPr>
          <a:xfrm>
            <a:off x="611188" y="0"/>
            <a:ext cx="7273925" cy="3213100"/>
          </a:xfrm>
          <a:prstGeom prst="wedgeEllipseCallout">
            <a:avLst>
              <a:gd name="adj1" fmla="val -6611"/>
              <a:gd name="adj2" fmla="val 66602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8674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15"/>
          <p:cNvSpPr txBox="1"/>
          <p:nvPr/>
        </p:nvSpPr>
        <p:spPr>
          <a:xfrm>
            <a:off x="484188" y="381000"/>
            <a:ext cx="8278812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啊！我的身段多么匀称，我的角多么精美别致，好像两束美丽的珊瑚！”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70" name="AutoShape 10"/>
          <p:cNvSpPr/>
          <p:nvPr/>
        </p:nvSpPr>
        <p:spPr>
          <a:xfrm>
            <a:off x="5410200" y="2819400"/>
            <a:ext cx="2133600" cy="2743200"/>
          </a:xfrm>
          <a:prstGeom prst="cloudCallout">
            <a:avLst>
              <a:gd name="adj1" fmla="val -130806"/>
              <a:gd name="adj2" fmla="val -60069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欣赏、喜爱、骄傲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AutoShape 6"/>
          <p:cNvSpPr/>
          <p:nvPr/>
        </p:nvSpPr>
        <p:spPr>
          <a:xfrm>
            <a:off x="611188" y="0"/>
            <a:ext cx="7273925" cy="3213100"/>
          </a:xfrm>
          <a:prstGeom prst="wedgeEllipseCallout">
            <a:avLst>
              <a:gd name="adj1" fmla="val -6611"/>
              <a:gd name="adj2" fmla="val 66602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9698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15"/>
          <p:cNvSpPr txBox="1"/>
          <p:nvPr/>
        </p:nvSpPr>
        <p:spPr>
          <a:xfrm>
            <a:off x="484188" y="381000"/>
            <a:ext cx="8278812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啊！我的身段多么匀称，我的角多么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精美别致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，好像两束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珊瑚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AutoShape 10"/>
          <p:cNvSpPr/>
          <p:nvPr/>
        </p:nvSpPr>
        <p:spPr>
          <a:xfrm>
            <a:off x="5410200" y="2819400"/>
            <a:ext cx="2133600" cy="2743200"/>
          </a:xfrm>
          <a:prstGeom prst="cloudCallout">
            <a:avLst>
              <a:gd name="adj1" fmla="val -130806"/>
              <a:gd name="adj2" fmla="val -60069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欣赏、喜爱、骄傲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4813"/>
            <a:ext cx="4356100" cy="4198937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22" name="Text Box 3"/>
          <p:cNvSpPr txBox="1"/>
          <p:nvPr/>
        </p:nvSpPr>
        <p:spPr>
          <a:xfrm>
            <a:off x="900113" y="5014913"/>
            <a:ext cx="748982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楷体_GB2312" charset="-122"/>
                <a:ea typeface="楷体_GB2312" charset="-122"/>
              </a:rPr>
              <a:t>鹿角       珊瑚</a:t>
            </a:r>
            <a:endParaRPr lang="zh-CN" altLang="en-US" sz="6000" b="1" dirty="0">
              <a:solidFill>
                <a:srgbClr val="0000CC"/>
              </a:solidFill>
              <a:latin typeface="楷体_GB2312" charset="-122"/>
              <a:ea typeface="楷体_GB2312" charset="-122"/>
            </a:endParaRPr>
          </a:p>
        </p:txBody>
      </p:sp>
      <p:pic>
        <p:nvPicPr>
          <p:cNvPr id="30723" name="Picture 4" descr="shanhu2b"/>
          <p:cNvPicPr>
            <a:picLocks noChangeAspect="1"/>
          </p:cNvPicPr>
          <p:nvPr/>
        </p:nvPicPr>
        <p:blipFill>
          <a:blip r:embed="rId2"/>
          <a:srcRect t="28795"/>
          <a:stretch>
            <a:fillRect/>
          </a:stretch>
        </p:blipFill>
        <p:spPr>
          <a:xfrm>
            <a:off x="4859338" y="404813"/>
            <a:ext cx="4284662" cy="422116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 Box 4"/>
          <p:cNvSpPr txBox="1"/>
          <p:nvPr/>
        </p:nvSpPr>
        <p:spPr>
          <a:xfrm>
            <a:off x="685800" y="914400"/>
            <a:ext cx="7620000" cy="4111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rgbClr val="FF00FF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r>
              <a:rPr lang="zh-CN" altLang="en-US" sz="4400" b="1" u="sng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我的身段多么匀称，我的角多么精美别致，好像两束美丽的珊瑚！</a:t>
            </a:r>
            <a:endParaRPr lang="zh-CN" altLang="en-US" sz="4400" b="1" u="sng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en-US" altLang="zh-CN" sz="4400" u="sng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5181600" y="2133600"/>
            <a:ext cx="1295400" cy="9144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084" name="WordArt 9"/>
          <p:cNvSpPr>
            <a:spLocks noTextEdit="1"/>
          </p:cNvSpPr>
          <p:nvPr/>
        </p:nvSpPr>
        <p:spPr>
          <a:xfrm>
            <a:off x="5257800" y="3124200"/>
            <a:ext cx="1219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57200" y="4419600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把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比作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________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143000" y="4267200"/>
            <a:ext cx="2057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鹿的角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419600" y="42672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珊瑚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4"/>
          <p:cNvSpPr txBox="1"/>
          <p:nvPr/>
        </p:nvSpPr>
        <p:spPr>
          <a:xfrm>
            <a:off x="304800" y="1524000"/>
            <a:ext cx="88392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u="sng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池水清清的</a:t>
            </a:r>
            <a:r>
              <a:rPr lang="en-US" altLang="zh-CN" sz="6000" b="1" u="sng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,</a:t>
            </a:r>
            <a:r>
              <a:rPr lang="zh-CN" altLang="en-US" sz="6000" b="1" u="sng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像一面镜子。</a:t>
            </a:r>
            <a:endParaRPr lang="zh-CN" altLang="en-US" sz="6000" b="1" u="sng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4343400" y="1600200"/>
            <a:ext cx="990600" cy="9144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7108" name="WordArt 9"/>
          <p:cNvSpPr>
            <a:spLocks noTextEdit="1"/>
          </p:cNvSpPr>
          <p:nvPr/>
        </p:nvSpPr>
        <p:spPr>
          <a:xfrm>
            <a:off x="4429125" y="2786063"/>
            <a:ext cx="1219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57200" y="3810000"/>
            <a:ext cx="7010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把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______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比作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________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371600" y="35814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池水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572000" y="36576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镜子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AutoShape 6"/>
          <p:cNvSpPr/>
          <p:nvPr/>
        </p:nvSpPr>
        <p:spPr>
          <a:xfrm>
            <a:off x="611188" y="0"/>
            <a:ext cx="7273925" cy="3213100"/>
          </a:xfrm>
          <a:prstGeom prst="wedgeEllipseCallout">
            <a:avLst>
              <a:gd name="adj1" fmla="val -6611"/>
              <a:gd name="adj2" fmla="val 66602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3794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15"/>
          <p:cNvSpPr txBox="1"/>
          <p:nvPr/>
        </p:nvSpPr>
        <p:spPr>
          <a:xfrm>
            <a:off x="484188" y="381000"/>
            <a:ext cx="8278812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啊！我的身段多么匀称，我的角多么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精美别致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，好像两束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珊瑚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AutoShape 10"/>
          <p:cNvSpPr/>
          <p:nvPr/>
        </p:nvSpPr>
        <p:spPr>
          <a:xfrm>
            <a:off x="5410200" y="1981200"/>
            <a:ext cx="2133600" cy="2743200"/>
          </a:xfrm>
          <a:prstGeom prst="cloudCallout">
            <a:avLst>
              <a:gd name="adj1" fmla="val -154611"/>
              <a:gd name="adj2" fmla="val -21991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欣赏、喜爱、骄傲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AutoShape 6"/>
          <p:cNvSpPr/>
          <p:nvPr/>
        </p:nvSpPr>
        <p:spPr>
          <a:xfrm>
            <a:off x="611188" y="0"/>
            <a:ext cx="7273925" cy="3213100"/>
          </a:xfrm>
          <a:prstGeom prst="wedgeEllipseCallout">
            <a:avLst>
              <a:gd name="adj1" fmla="val -6611"/>
              <a:gd name="adj2" fmla="val 66602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4818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15"/>
          <p:cNvSpPr txBox="1"/>
          <p:nvPr/>
        </p:nvSpPr>
        <p:spPr>
          <a:xfrm>
            <a:off x="484188" y="381000"/>
            <a:ext cx="8278812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啊！我的身段</a:t>
            </a:r>
            <a:r>
              <a:rPr lang="zh-CN" altLang="en-US" sz="40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多么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匀称，我的角</a:t>
            </a:r>
            <a:r>
              <a:rPr lang="zh-CN" altLang="en-US" sz="40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多么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精美别致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，好像两束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珊瑚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AutoShape 10"/>
          <p:cNvSpPr/>
          <p:nvPr/>
        </p:nvSpPr>
        <p:spPr>
          <a:xfrm>
            <a:off x="5410200" y="1981200"/>
            <a:ext cx="2133600" cy="2743200"/>
          </a:xfrm>
          <a:prstGeom prst="cloudCallout">
            <a:avLst>
              <a:gd name="adj1" fmla="val -154611"/>
              <a:gd name="adj2" fmla="val -21991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欣赏、喜爱、骄傲</a:t>
            </a: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Line 6"/>
          <p:cNvSpPr/>
          <p:nvPr/>
        </p:nvSpPr>
        <p:spPr>
          <a:xfrm>
            <a:off x="6629400" y="1600200"/>
            <a:ext cx="10668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Line 7"/>
          <p:cNvSpPr/>
          <p:nvPr/>
        </p:nvSpPr>
        <p:spPr>
          <a:xfrm>
            <a:off x="5410200" y="2819400"/>
            <a:ext cx="10668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35843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43250"/>
            <a:ext cx="9144000" cy="371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Rectangle 4"/>
          <p:cNvSpPr/>
          <p:nvPr/>
        </p:nvSpPr>
        <p:spPr>
          <a:xfrm>
            <a:off x="914400" y="228600"/>
            <a:ext cx="7162800" cy="5078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啊！我的身段多么匀称，我的角多么精美别致，好像两束美丽的珊瑚！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4"/>
          <p:cNvSpPr/>
          <p:nvPr/>
        </p:nvSpPr>
        <p:spPr>
          <a:xfrm>
            <a:off x="857250" y="214313"/>
            <a:ext cx="74961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我们的教室多么明亮</a:t>
            </a:r>
            <a:r>
              <a:rPr lang="en-US" altLang="zh-CN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_____!</a:t>
            </a:r>
            <a:endParaRPr lang="en-US" altLang="zh-CN" sz="4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785813" y="1143000"/>
            <a:ext cx="7546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我们的校园多么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_____!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1357313" y="2357438"/>
            <a:ext cx="5924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____,</a:t>
            </a: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____!</a:t>
            </a:r>
            <a:endParaRPr lang="en-US" altLang="zh-CN" sz="40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68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214688"/>
            <a:ext cx="9144000" cy="3643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Text Box 3"/>
          <p:cNvSpPr txBox="1"/>
          <p:nvPr/>
        </p:nvSpPr>
        <p:spPr>
          <a:xfrm>
            <a:off x="0" y="0"/>
            <a:ext cx="5292725" cy="7029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伊索寓言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，是古希腊民间流传的讽刺与人的故事，经后人加工，成为现在流传的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伊索寓言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。从作品来看，时间跨度大，各篇的倾向也不完全一样，据推测，它不是一人一时之作，可以看作是古希腊人在相当长的历史时期内的集体创作。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伊索寓言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意为“伊索的寓言集”，伊索，可能是其中的一位重要作者。一小部分是后人创作，寄在伊索这位大师名下。</a:t>
            </a:r>
            <a:b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伊索寓言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，文字凝练，故事生动，想象丰富，饱含哲理，融思想性和艺术性于一体。其中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农夫和蛇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狐狸和葡萄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狼和小羊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龟兔赛跑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牧童和狼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农夫和他的孩子们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蚊子和狮子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等已成为全世界家喻户晓的故事。 </a:t>
            </a:r>
            <a:b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2" name="Picture 4" descr="u=1669941513,1711447980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571500"/>
            <a:ext cx="3857625" cy="564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2"/>
          <p:cNvSpPr txBox="1"/>
          <p:nvPr/>
        </p:nvSpPr>
        <p:spPr>
          <a:xfrm>
            <a:off x="539750" y="620713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altLang="zh-CN" sz="44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7890" name="AutoShape 3"/>
          <p:cNvSpPr/>
          <p:nvPr/>
        </p:nvSpPr>
        <p:spPr>
          <a:xfrm>
            <a:off x="395288" y="981075"/>
            <a:ext cx="2016125" cy="1295400"/>
          </a:xfrm>
          <a:prstGeom prst="star8">
            <a:avLst>
              <a:gd name="adj" fmla="val 50000"/>
            </a:avLst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楷体_GB2312" charset="-122"/>
              </a:rPr>
              <a:t>仿写句子</a:t>
            </a:r>
            <a:endParaRPr lang="zh-CN" altLang="en-US" sz="4000" b="1" dirty="0"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7891" name="Text Box 4"/>
          <p:cNvSpPr txBox="1"/>
          <p:nvPr/>
        </p:nvSpPr>
        <p:spPr>
          <a:xfrm>
            <a:off x="179388" y="1773238"/>
            <a:ext cx="8424862" cy="4867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charset="-122"/>
              </a:rPr>
              <a:t>                                      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啊！我的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身段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多么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charset="-122"/>
              </a:rPr>
              <a:t>匀称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，我的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角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多么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charset="-122"/>
              </a:rPr>
              <a:t>精美别致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，好像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charset="-122"/>
              </a:rPr>
              <a:t>两束美丽的珊瑚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charset="-122"/>
              </a:rPr>
              <a:t>！</a:t>
            </a:r>
            <a:endParaRPr lang="zh-CN" altLang="en-US" sz="3200" b="1" u="sng" dirty="0">
              <a:solidFill>
                <a:schemeClr val="accent2"/>
              </a:solidFill>
              <a:latin typeface="Times New Roman" panose="02020603050405020304" pitchFamily="18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楷体_GB2312" charset="-122"/>
              </a:rPr>
              <a:t>————————————————————————————————————</a:t>
            </a:r>
            <a:endParaRPr lang="en-US" altLang="zh-CN" sz="36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</a:rPr>
              <a:t>———————————————————————————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charset="-122"/>
                <a:ea typeface="楷体_GB2312" charset="-122"/>
              </a:rPr>
              <a:t>眼睛 眉毛 头发 鼻子 </a:t>
            </a:r>
            <a:endParaRPr lang="zh-CN" altLang="en-US" sz="3200" b="1" dirty="0">
              <a:latin typeface="楷体_GB2312" charset="-122"/>
              <a:ea typeface="楷体_GB231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charset="-122"/>
                <a:ea typeface="楷体_GB2312" charset="-122"/>
              </a:rPr>
              <a:t>嘴巴 皮肤 双手 身材</a:t>
            </a:r>
            <a:endParaRPr lang="zh-CN" altLang="en-US" sz="3200" b="1" dirty="0">
              <a:latin typeface="楷体_GB2312" charset="-122"/>
              <a:ea typeface="楷体_GB2312" charset="-122"/>
            </a:endParaRPr>
          </a:p>
        </p:txBody>
      </p:sp>
      <p:sp>
        <p:nvSpPr>
          <p:cNvPr id="37892" name="AutoShape 5"/>
          <p:cNvSpPr/>
          <p:nvPr/>
        </p:nvSpPr>
        <p:spPr>
          <a:xfrm>
            <a:off x="4067175" y="692150"/>
            <a:ext cx="3097213" cy="1296988"/>
          </a:xfrm>
          <a:prstGeom prst="cloudCallout">
            <a:avLst>
              <a:gd name="adj1" fmla="val -43079"/>
              <a:gd name="adj2" fmla="val 70565"/>
            </a:avLst>
          </a:prstGeom>
          <a:solidFill>
            <a:srgbClr val="FFFF00"/>
          </a:solidFill>
          <a:ln w="9525">
            <a:noFill/>
          </a:ln>
        </p:spPr>
        <p:txBody>
          <a:bodyPr anchor="t" anchorCtr="0"/>
          <a:p>
            <a:pPr algn="ctr"/>
            <a:endParaRPr lang="zh-CN" altLang="zh-CN" sz="24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7893" name="Text Box 6"/>
          <p:cNvSpPr txBox="1"/>
          <p:nvPr/>
        </p:nvSpPr>
        <p:spPr>
          <a:xfrm>
            <a:off x="3924300" y="981075"/>
            <a:ext cx="36718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照样子写 ，我也行！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Rectangle 2"/>
          <p:cNvSpPr>
            <a:spLocks noGrp="1"/>
          </p:cNvSpPr>
          <p:nvPr>
            <p:ph type="body" idx="4294967295"/>
          </p:nvPr>
        </p:nvSpPr>
        <p:spPr>
          <a:xfrm>
            <a:off x="228600" y="381000"/>
            <a:ext cx="8532813" cy="22558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唉，这四条腿太细了，怎么配得上这两只美丽的角呢！”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AutoShape 4"/>
          <p:cNvSpPr/>
          <p:nvPr/>
        </p:nvSpPr>
        <p:spPr>
          <a:xfrm>
            <a:off x="468313" y="404813"/>
            <a:ext cx="2087562" cy="719137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8916" name="AutoShape 6"/>
          <p:cNvSpPr/>
          <p:nvPr/>
        </p:nvSpPr>
        <p:spPr>
          <a:xfrm>
            <a:off x="1403350" y="4221163"/>
            <a:ext cx="1584325" cy="1008062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7768" name="AutoShape 8"/>
          <p:cNvSpPr/>
          <p:nvPr/>
        </p:nvSpPr>
        <p:spPr>
          <a:xfrm>
            <a:off x="304800" y="4419600"/>
            <a:ext cx="2087563" cy="1152525"/>
          </a:xfrm>
          <a:prstGeom prst="cloudCallout">
            <a:avLst>
              <a:gd name="adj1" fmla="val 77986"/>
              <a:gd name="adj2" fmla="val 55236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抱怨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7769" name="AutoShape 9"/>
          <p:cNvSpPr/>
          <p:nvPr/>
        </p:nvSpPr>
        <p:spPr>
          <a:xfrm>
            <a:off x="6781800" y="2819400"/>
            <a:ext cx="2087563" cy="1152525"/>
          </a:xfrm>
          <a:prstGeom prst="cloudCallout">
            <a:avLst>
              <a:gd name="adj1" fmla="val -119810"/>
              <a:gd name="adj2" fmla="val 205509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难过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7770" name="AutoShape 10"/>
          <p:cNvSpPr/>
          <p:nvPr/>
        </p:nvSpPr>
        <p:spPr>
          <a:xfrm>
            <a:off x="3886200" y="3352800"/>
            <a:ext cx="2087563" cy="1152525"/>
          </a:xfrm>
          <a:prstGeom prst="cloudCallout">
            <a:avLst>
              <a:gd name="adj1" fmla="val -52968"/>
              <a:gd name="adj2" fmla="val 133884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嫌弃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8" grpId="0" animBg="1"/>
      <p:bldP spid="117769" grpId="0" animBg="1"/>
      <p:bldP spid="11777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AutoShape 3"/>
          <p:cNvSpPr/>
          <p:nvPr/>
        </p:nvSpPr>
        <p:spPr>
          <a:xfrm>
            <a:off x="468313" y="404813"/>
            <a:ext cx="2087562" cy="719137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pPr algn="ctr"/>
            <a:endParaRPr lang="zh-CN" altLang="zh-CN" sz="2400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9939" name="AutoShape 4"/>
          <p:cNvSpPr/>
          <p:nvPr/>
        </p:nvSpPr>
        <p:spPr>
          <a:xfrm>
            <a:off x="971550" y="4581525"/>
            <a:ext cx="1584325" cy="1008063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pPr algn="ctr"/>
            <a:endParaRPr lang="zh-CN" altLang="zh-CN" sz="2400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9940" name="Text Box 5"/>
          <p:cNvSpPr txBox="1"/>
          <p:nvPr/>
        </p:nvSpPr>
        <p:spPr>
          <a:xfrm>
            <a:off x="152400" y="147638"/>
            <a:ext cx="8763000" cy="3357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一阵清风吹过，池水泛（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）起了层层波纹。鹿忽然看到了自己的腿，不禁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撅（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juē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起了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起了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眉头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：“唉，这四条腿太细了，怎么配（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pèi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）得上这两只美丽的角呢！”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1" name="AutoShape 8"/>
          <p:cNvSpPr/>
          <p:nvPr/>
        </p:nvSpPr>
        <p:spPr>
          <a:xfrm>
            <a:off x="304800" y="5105400"/>
            <a:ext cx="2087563" cy="1152525"/>
          </a:xfrm>
          <a:prstGeom prst="cloudCallout">
            <a:avLst>
              <a:gd name="adj1" fmla="val 75477"/>
              <a:gd name="adj2" fmla="val -6611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抱怨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2" name="AutoShape 9"/>
          <p:cNvSpPr/>
          <p:nvPr/>
        </p:nvSpPr>
        <p:spPr>
          <a:xfrm>
            <a:off x="6781800" y="3505200"/>
            <a:ext cx="2087563" cy="1152525"/>
          </a:xfrm>
          <a:prstGeom prst="cloudCallout">
            <a:avLst>
              <a:gd name="adj1" fmla="val -122319"/>
              <a:gd name="adj2" fmla="val 151792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难过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3" name="AutoShape 10"/>
          <p:cNvSpPr/>
          <p:nvPr/>
        </p:nvSpPr>
        <p:spPr>
          <a:xfrm>
            <a:off x="3886200" y="4038600"/>
            <a:ext cx="2087563" cy="1152525"/>
          </a:xfrm>
          <a:prstGeom prst="cloudCallout">
            <a:avLst>
              <a:gd name="adj1" fmla="val -57301"/>
              <a:gd name="adj2" fmla="val 85676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嫌弃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Rectangle 2"/>
          <p:cNvSpPr>
            <a:spLocks noGrp="1"/>
          </p:cNvSpPr>
          <p:nvPr>
            <p:ph type="body" idx="4294967295"/>
          </p:nvPr>
        </p:nvSpPr>
        <p:spPr>
          <a:xfrm>
            <a:off x="228600" y="381000"/>
            <a:ext cx="8532813" cy="20399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唉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，这四条腿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太细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了，怎么配得上这两只美丽的角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AutoShape 6"/>
          <p:cNvSpPr/>
          <p:nvPr/>
        </p:nvSpPr>
        <p:spPr>
          <a:xfrm>
            <a:off x="1403350" y="4221163"/>
            <a:ext cx="1584325" cy="1008062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0964" name="AutoShape 8"/>
          <p:cNvSpPr/>
          <p:nvPr/>
        </p:nvSpPr>
        <p:spPr>
          <a:xfrm>
            <a:off x="304800" y="4419600"/>
            <a:ext cx="2087563" cy="1152525"/>
          </a:xfrm>
          <a:prstGeom prst="cloudCallout">
            <a:avLst>
              <a:gd name="adj1" fmla="val 77986"/>
              <a:gd name="adj2" fmla="val 55236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抱怨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AutoShape 9"/>
          <p:cNvSpPr/>
          <p:nvPr/>
        </p:nvSpPr>
        <p:spPr>
          <a:xfrm>
            <a:off x="6781800" y="2819400"/>
            <a:ext cx="2087563" cy="1152525"/>
          </a:xfrm>
          <a:prstGeom prst="cloudCallout">
            <a:avLst>
              <a:gd name="adj1" fmla="val -119810"/>
              <a:gd name="adj2" fmla="val 205509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难过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6" name="AutoShape 10"/>
          <p:cNvSpPr/>
          <p:nvPr/>
        </p:nvSpPr>
        <p:spPr>
          <a:xfrm>
            <a:off x="3886200" y="3352800"/>
            <a:ext cx="2087563" cy="1152525"/>
          </a:xfrm>
          <a:prstGeom prst="cloudCallout">
            <a:avLst>
              <a:gd name="adj1" fmla="val -52968"/>
              <a:gd name="adj2" fmla="val 133884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嫌弃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4" name="Rectangle 2"/>
          <p:cNvSpPr>
            <a:spLocks noGrp="1"/>
          </p:cNvSpPr>
          <p:nvPr>
            <p:ph type="body" idx="4294967295"/>
          </p:nvPr>
        </p:nvSpPr>
        <p:spPr>
          <a:xfrm>
            <a:off x="215900" y="404813"/>
            <a:ext cx="8532813" cy="22621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唉，这四条腿太细了，怎么配得上这两只美丽的角呢！”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AutoShape 4"/>
          <p:cNvSpPr/>
          <p:nvPr/>
        </p:nvSpPr>
        <p:spPr>
          <a:xfrm>
            <a:off x="468313" y="404813"/>
            <a:ext cx="2087562" cy="719137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1988" name="AutoShape 5"/>
          <p:cNvSpPr/>
          <p:nvPr/>
        </p:nvSpPr>
        <p:spPr>
          <a:xfrm>
            <a:off x="1547813" y="3573463"/>
            <a:ext cx="2376487" cy="1800225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1989" name="AutoShape 6"/>
          <p:cNvSpPr/>
          <p:nvPr/>
        </p:nvSpPr>
        <p:spPr>
          <a:xfrm>
            <a:off x="1403350" y="4221163"/>
            <a:ext cx="1584325" cy="1008062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Rectangle 2"/>
          <p:cNvSpPr>
            <a:spLocks noGrp="1"/>
          </p:cNvSpPr>
          <p:nvPr>
            <p:ph type="body" idx="4294967295"/>
          </p:nvPr>
        </p:nvSpPr>
        <p:spPr>
          <a:xfrm>
            <a:off x="250825" y="404813"/>
            <a:ext cx="8532813" cy="2209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唉，这四条腿太细了，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配得上这两只美丽的角呢！”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AutoShape 5"/>
          <p:cNvSpPr/>
          <p:nvPr/>
        </p:nvSpPr>
        <p:spPr>
          <a:xfrm>
            <a:off x="1547813" y="3573463"/>
            <a:ext cx="2376487" cy="1800225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012" name="AutoShape 6"/>
          <p:cNvSpPr/>
          <p:nvPr/>
        </p:nvSpPr>
        <p:spPr>
          <a:xfrm>
            <a:off x="1403350" y="4221163"/>
            <a:ext cx="1584325" cy="1008062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anchor="t" anchorCtr="0"/>
          <a:p>
            <a:endParaRPr lang="zh-CN" altLang="zh-CN" dirty="0">
              <a:solidFill>
                <a:srgbClr val="FFFF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7350" name="WordArt 6"/>
          <p:cNvSpPr>
            <a:spLocks noTextEdit="1"/>
          </p:cNvSpPr>
          <p:nvPr/>
        </p:nvSpPr>
        <p:spPr>
          <a:xfrm>
            <a:off x="6588125" y="1916113"/>
            <a:ext cx="18002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反问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6934200" y="381000"/>
            <a:ext cx="1447800" cy="10668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3"/>
          <p:cNvSpPr/>
          <p:nvPr/>
        </p:nvSpPr>
        <p:spPr>
          <a:xfrm>
            <a:off x="762000" y="457200"/>
            <a:ext cx="73152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唉，这四条腿太细了，怎么配得上这两只美丽的角呢！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5" name="Text Box 4"/>
          <p:cNvSpPr txBox="1"/>
          <p:nvPr/>
        </p:nvSpPr>
        <p:spPr>
          <a:xfrm>
            <a:off x="1219200" y="1981200"/>
            <a:ext cx="6477000" cy="1066800"/>
          </a:xfrm>
          <a:prstGeom prst="rect">
            <a:avLst/>
          </a:prstGeom>
          <a:solidFill>
            <a:schemeClr val="bg1">
              <a:alpha val="8196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．唉，这四条腿太细了，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配不上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这两只美丽的角。（     ）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6" name="Text Box 5"/>
          <p:cNvSpPr txBox="1"/>
          <p:nvPr/>
        </p:nvSpPr>
        <p:spPr>
          <a:xfrm>
            <a:off x="1295400" y="3429000"/>
            <a:ext cx="6629400" cy="1066800"/>
          </a:xfrm>
          <a:prstGeom prst="rect">
            <a:avLst/>
          </a:prstGeom>
          <a:solidFill>
            <a:schemeClr val="bg1">
              <a:alpha val="8196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．唉，这四条腿太细了，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配得上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这两只美丽的角。（     ）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4953000" y="2270125"/>
            <a:ext cx="8382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√</a:t>
            </a:r>
            <a:endParaRPr lang="en-US" altLang="zh-CN" sz="6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468313" y="476250"/>
            <a:ext cx="6119812" cy="4708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鹿忽然看到了自己的腿，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不禁撅起了嘴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动作描写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),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皱起了眉头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神情描写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：“唉，这四条腿太细了，怎么配得上这两只美丽的角呢！”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语言描写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34">
                                            <p:txEl>
                                              <p:charRg st="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Rectangle 2"/>
          <p:cNvSpPr>
            <a:spLocks noGrp="1"/>
          </p:cNvSpPr>
          <p:nvPr>
            <p:ph type="ctrTitle" idx="4294967295"/>
          </p:nvPr>
        </p:nvSpPr>
        <p:spPr>
          <a:xfrm>
            <a:off x="228600" y="0"/>
            <a:ext cx="5834063" cy="10112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4800" b="1" dirty="0">
                <a:solidFill>
                  <a:srgbClr val="0000FF"/>
                </a:solidFill>
              </a:rPr>
              <a:t>自学指导（三）：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  <p:sp>
        <p:nvSpPr>
          <p:cNvPr id="46082" name="Rectangle 3"/>
          <p:cNvSpPr>
            <a:spLocks noGrp="1"/>
          </p:cNvSpPr>
          <p:nvPr>
            <p:ph type="subTitle" idx="4294967295"/>
          </p:nvPr>
        </p:nvSpPr>
        <p:spPr>
          <a:xfrm>
            <a:off x="250825" y="1038225"/>
            <a:ext cx="8642350" cy="54864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defRPr/>
            </a:lvl1pPr>
            <a:lvl2pPr marL="457200" lvl="1" indent="0" algn="ctr">
              <a:buClrTx/>
              <a:buSzTx/>
              <a:buFontTx/>
              <a:defRPr/>
            </a:lvl2pPr>
            <a:lvl3pPr marL="914400" lvl="2" indent="0" algn="ctr">
              <a:buClrTx/>
              <a:buSzTx/>
              <a:buFontTx/>
              <a:defRPr/>
            </a:lvl3pPr>
            <a:lvl4pPr marL="1371600" lvl="3" indent="0" algn="ctr">
              <a:buClrTx/>
              <a:buSzTx/>
              <a:buFontTx/>
              <a:defRPr/>
            </a:lvl4pPr>
            <a:lvl5pPr marL="1828800" lvl="4" indent="0" algn="ctr">
              <a:buClrTx/>
              <a:buSzTx/>
              <a:buFontTx/>
              <a:defRPr/>
            </a:lvl5pPr>
          </a:lstStyle>
          <a:p>
            <a:pPr marL="0" lvl="0" indent="0" algn="l">
              <a:buNone/>
            </a:pPr>
            <a:r>
              <a:rPr lang="zh-CN" altLang="en-US" sz="3600" b="1" dirty="0">
                <a:solidFill>
                  <a:srgbClr val="000066"/>
                </a:solidFill>
              </a:rPr>
              <a:t>读课文</a:t>
            </a:r>
            <a:r>
              <a:rPr lang="en-US" altLang="zh-CN" sz="3600" b="1" dirty="0">
                <a:solidFill>
                  <a:srgbClr val="000066"/>
                </a:solidFill>
              </a:rPr>
              <a:t>5—7</a:t>
            </a:r>
            <a:r>
              <a:rPr lang="zh-CN" altLang="en-US" sz="3600" b="1" dirty="0">
                <a:solidFill>
                  <a:srgbClr val="000066"/>
                </a:solidFill>
              </a:rPr>
              <a:t>自然段，想想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pPr marL="0" lvl="0" indent="0" algn="l">
              <a:buNone/>
            </a:pPr>
            <a:endParaRPr lang="zh-CN" altLang="en-US" sz="3600" b="1" dirty="0">
              <a:solidFill>
                <a:srgbClr val="000066"/>
              </a:solidFill>
            </a:endParaRPr>
          </a:p>
          <a:p>
            <a:pPr marL="0" lvl="0" indent="0" algn="l">
              <a:buNone/>
            </a:pPr>
            <a:r>
              <a:rPr lang="en-US" altLang="zh-CN" sz="3600" b="1" dirty="0">
                <a:solidFill>
                  <a:srgbClr val="000066"/>
                </a:solidFill>
              </a:rPr>
              <a:t>1</a:t>
            </a:r>
            <a:r>
              <a:rPr lang="zh-CN" altLang="en-US" sz="3600" b="1" dirty="0">
                <a:solidFill>
                  <a:srgbClr val="000066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鹿遇到了什么状况？</a:t>
            </a:r>
            <a:r>
              <a:rPr lang="zh-CN" altLang="en-US" sz="3600" b="1" dirty="0">
                <a:solidFill>
                  <a:srgbClr val="000066"/>
                </a:solidFill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</a:rPr>
              <a:t>“</a:t>
            </a:r>
            <a:r>
              <a:rPr lang="en-US" altLang="zh-CN" sz="3600" b="1" dirty="0">
                <a:solidFill>
                  <a:srgbClr val="FF0000"/>
                </a:solidFill>
              </a:rPr>
              <a:t>——”</a:t>
            </a:r>
            <a:r>
              <a:rPr lang="zh-CN" altLang="en-US" sz="3600" b="1" dirty="0">
                <a:solidFill>
                  <a:srgbClr val="000066"/>
                </a:solidFill>
              </a:rPr>
              <a:t>画来。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pPr marL="0" lvl="0" indent="0" algn="l">
              <a:buNone/>
            </a:pPr>
            <a:r>
              <a:rPr lang="zh-CN" altLang="en-US" sz="3600" b="1" dirty="0">
                <a:solidFill>
                  <a:srgbClr val="000066"/>
                </a:solidFill>
              </a:rPr>
              <a:t>               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pPr marL="0" lvl="0" indent="0" algn="l">
              <a:buNone/>
            </a:pPr>
            <a:r>
              <a:rPr lang="en-US" altLang="zh-CN" sz="3600" b="1" dirty="0">
                <a:solidFill>
                  <a:srgbClr val="000066"/>
                </a:solidFill>
              </a:rPr>
              <a:t>2</a:t>
            </a:r>
            <a:r>
              <a:rPr lang="zh-CN" altLang="en-US" sz="3600" b="1" dirty="0">
                <a:solidFill>
                  <a:srgbClr val="000066"/>
                </a:solidFill>
              </a:rPr>
              <a:t>、鹿对自己的角和腿的</a:t>
            </a:r>
            <a:r>
              <a:rPr lang="zh-CN" altLang="en-US" sz="3600" b="1" dirty="0">
                <a:solidFill>
                  <a:srgbClr val="FF0000"/>
                </a:solidFill>
              </a:rPr>
              <a:t>态度有什么变？</a:t>
            </a:r>
            <a:r>
              <a:rPr lang="zh-CN" altLang="en-US" sz="3600" b="1" dirty="0">
                <a:solidFill>
                  <a:srgbClr val="000066"/>
                </a:solidFill>
              </a:rPr>
              <a:t>用“</a:t>
            </a:r>
            <a:r>
              <a:rPr lang="en-US" altLang="zh-CN" sz="3600" b="1" dirty="0">
                <a:solidFill>
                  <a:srgbClr val="FF0000"/>
                </a:solidFill>
              </a:rPr>
              <a:t>~~~~”</a:t>
            </a:r>
            <a:r>
              <a:rPr lang="zh-CN" altLang="en-US" sz="3600" b="1" dirty="0">
                <a:solidFill>
                  <a:srgbClr val="FF0000"/>
                </a:solidFill>
              </a:rPr>
              <a:t>线</a:t>
            </a:r>
            <a:r>
              <a:rPr lang="zh-CN" altLang="en-US" sz="3600" b="1" dirty="0">
                <a:solidFill>
                  <a:srgbClr val="000066"/>
                </a:solidFill>
              </a:rPr>
              <a:t>画出鹿态度变化的句子。</a:t>
            </a:r>
            <a:endParaRPr lang="zh-CN" altLang="en-US" sz="3600" b="1" dirty="0">
              <a:solidFill>
                <a:srgbClr val="000066"/>
              </a:solidFill>
            </a:endParaRPr>
          </a:p>
          <a:p>
            <a:pPr marL="0" lvl="0" indent="0" algn="l">
              <a:buNone/>
            </a:pPr>
            <a:endParaRPr lang="en-US" altLang="zh-CN" sz="36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28《狮子和鹿》课文插图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6" name="Picture 3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0A0095"/>
              </a:clrFrom>
              <a:clrTo>
                <a:srgbClr val="0A009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2800"/>
            <a:ext cx="2339975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Text Box 5"/>
          <p:cNvSpPr txBox="1"/>
          <p:nvPr/>
        </p:nvSpPr>
        <p:spPr>
          <a:xfrm>
            <a:off x="603250" y="517525"/>
            <a:ext cx="808355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鹿猛一回头，哎呀，一头狮子正悄悄地向自己逼近。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45" name="WordArt 5"/>
          <p:cNvSpPr>
            <a:spLocks noTextEdit="1"/>
          </p:cNvSpPr>
          <p:nvPr/>
        </p:nvSpPr>
        <p:spPr>
          <a:xfrm>
            <a:off x="1600200" y="2362200"/>
            <a:ext cx="3681413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紧张、害怕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WordArt 4"/>
          <p:cNvSpPr>
            <a:spLocks noTextEdit="1"/>
          </p:cNvSpPr>
          <p:nvPr/>
        </p:nvSpPr>
        <p:spPr>
          <a:xfrm>
            <a:off x="1905000" y="152400"/>
            <a:ext cx="2286000" cy="8715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猜谜语：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Text Box 6"/>
          <p:cNvSpPr txBox="1"/>
          <p:nvPr/>
        </p:nvSpPr>
        <p:spPr>
          <a:xfrm>
            <a:off x="4191000" y="533400"/>
            <a:ext cx="4953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请同学们先猜一猜，再与同桌交流交流。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Text Box 7"/>
          <p:cNvSpPr/>
          <p:nvPr>
            <p:ph/>
          </p:nvPr>
        </p:nvSpPr>
        <p:spPr>
          <a:xfrm>
            <a:off x="914400" y="1371600"/>
            <a:ext cx="7086600" cy="5029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上多一竖，少少一点。 </a:t>
            </a:r>
            <a:r>
              <a:rPr lang="en-US" altLang="zh-CN" sz="2000" b="1" dirty="0">
                <a:latin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宋体" panose="02010600030101010101" pitchFamily="2" charset="-122"/>
              </a:rPr>
              <a:t>打一字</a:t>
            </a:r>
            <a:r>
              <a:rPr lang="en-US" altLang="zh-CN" sz="2000" b="1" dirty="0">
                <a:latin typeface="宋体" panose="02010600030101010101" pitchFamily="2" charset="-122"/>
              </a:rPr>
              <a:t>)</a:t>
            </a: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谜底</a:t>
            </a:r>
            <a:r>
              <a:rPr lang="en-US" altLang="zh-CN" sz="2400" b="1" dirty="0">
                <a:latin typeface="宋体" panose="02010600030101010101" pitchFamily="2" charset="-122"/>
              </a:rPr>
              <a:t>: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三口之家。        </a:t>
            </a:r>
            <a:r>
              <a:rPr lang="en-US" altLang="zh-CN" sz="2000" b="1" dirty="0">
                <a:latin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宋体" panose="02010600030101010101" pitchFamily="2" charset="-122"/>
              </a:rPr>
              <a:t>打一字</a:t>
            </a:r>
            <a:r>
              <a:rPr lang="en-US" altLang="zh-CN" sz="2000" b="1" dirty="0">
                <a:latin typeface="宋体" panose="02010600030101010101" pitchFamily="2" charset="-122"/>
              </a:rPr>
              <a:t>)          </a:t>
            </a:r>
            <a:r>
              <a:rPr lang="zh-CN" altLang="en-US" sz="2400" b="1" dirty="0">
                <a:latin typeface="宋体" panose="02010600030101010101" pitchFamily="2" charset="-122"/>
              </a:rPr>
              <a:t>谜底</a:t>
            </a:r>
            <a:r>
              <a:rPr lang="en-US" altLang="zh-CN" sz="2400" b="1" dirty="0">
                <a:latin typeface="宋体" panose="02010600030101010101" pitchFamily="2" charset="-122"/>
              </a:rPr>
              <a:t>: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夜里下雨了。      </a:t>
            </a:r>
            <a:r>
              <a:rPr lang="en-US" altLang="zh-CN" sz="2000" b="1" dirty="0">
                <a:latin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宋体" panose="02010600030101010101" pitchFamily="2" charset="-122"/>
              </a:rPr>
              <a:t>打一字</a:t>
            </a:r>
            <a:r>
              <a:rPr lang="en-US" altLang="zh-CN" sz="2000" b="1" dirty="0">
                <a:latin typeface="宋体" panose="02010600030101010101" pitchFamily="2" charset="-122"/>
              </a:rPr>
              <a:t>)          </a:t>
            </a:r>
            <a:r>
              <a:rPr lang="zh-CN" altLang="en-US" sz="2400" b="1" dirty="0">
                <a:latin typeface="宋体" panose="02010600030101010101" pitchFamily="2" charset="-122"/>
              </a:rPr>
              <a:t>谜底</a:t>
            </a:r>
            <a:r>
              <a:rPr lang="en-US" altLang="zh-CN" sz="2400" b="1" dirty="0">
                <a:latin typeface="宋体" panose="02010600030101010101" pitchFamily="2" charset="-122"/>
              </a:rPr>
              <a:t>: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身披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绿衣裳</a:t>
            </a:r>
            <a:r>
              <a:rPr lang="zh-CN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，唱歌呱呱叫，田里捉害虫，丰收立功劳 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b="1" dirty="0"/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宋体" panose="02010600030101010101" pitchFamily="2" charset="-122"/>
              </a:rPr>
              <a:t>打一动物</a:t>
            </a:r>
            <a:r>
              <a:rPr lang="en-US" altLang="zh-CN" sz="2000" b="1" dirty="0">
                <a:latin typeface="宋体" panose="02010600030101010101" pitchFamily="2" charset="-122"/>
              </a:rPr>
              <a:t>)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             </a:t>
            </a:r>
            <a:r>
              <a:rPr lang="zh-CN" altLang="en-US" sz="2400" b="1" dirty="0">
                <a:latin typeface="宋体" panose="02010600030101010101" pitchFamily="2" charset="-122"/>
              </a:rPr>
              <a:t>谜底</a:t>
            </a:r>
            <a:r>
              <a:rPr lang="en-US" altLang="zh-CN" sz="2400" b="1" dirty="0">
                <a:latin typeface="宋体" panose="02010600030101010101" pitchFamily="2" charset="-122"/>
              </a:rPr>
              <a:t>:</a:t>
            </a:r>
            <a:endParaRPr lang="en-US" altLang="zh-CN" b="1" dirty="0"/>
          </a:p>
        </p:txBody>
      </p:sp>
      <p:sp>
        <p:nvSpPr>
          <p:cNvPr id="73736" name="Text Box 8"/>
          <p:cNvSpPr txBox="1"/>
          <p:nvPr/>
        </p:nvSpPr>
        <p:spPr>
          <a:xfrm>
            <a:off x="7620000" y="1676400"/>
            <a:ext cx="7921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步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隶书" panose="02010800040101010101" charset="-122"/>
            </a:endParaRPr>
          </a:p>
        </p:txBody>
      </p:sp>
      <p:sp>
        <p:nvSpPr>
          <p:cNvPr id="73738" name="Text Box 10"/>
          <p:cNvSpPr txBox="1"/>
          <p:nvPr/>
        </p:nvSpPr>
        <p:spPr>
          <a:xfrm>
            <a:off x="7620000" y="2438400"/>
            <a:ext cx="7921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品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隶书" panose="02010800040101010101" charset="-122"/>
            </a:endParaRPr>
          </a:p>
        </p:txBody>
      </p:sp>
      <p:sp>
        <p:nvSpPr>
          <p:cNvPr id="73739" name="Text Box 11"/>
          <p:cNvSpPr txBox="1"/>
          <p:nvPr/>
        </p:nvSpPr>
        <p:spPr>
          <a:xfrm>
            <a:off x="7620000" y="3276600"/>
            <a:ext cx="7921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液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隶书" panose="02010800040101010101" charset="-122"/>
            </a:endParaRPr>
          </a:p>
        </p:txBody>
      </p:sp>
      <p:sp>
        <p:nvSpPr>
          <p:cNvPr id="73740" name="Text Box 12"/>
          <p:cNvSpPr txBox="1"/>
          <p:nvPr/>
        </p:nvSpPr>
        <p:spPr>
          <a:xfrm>
            <a:off x="4038600" y="55626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</a:rPr>
              <a:t>青蛙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/>
      <p:bldP spid="73738" grpId="0"/>
      <p:bldP spid="73739" grpId="0"/>
      <p:bldP spid="737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285750" y="381000"/>
            <a:ext cx="8358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defTabSz="914400" eaLnBrk="0" hangingPunct="0"/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一头狮子正悄悄地向自己逼近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75" y="2214563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什么声音？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Picture 2" descr="http://img1.jike.com/get?name=T1RWYABgEK1RCvBVd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0"/>
            <a:ext cx="4841875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" descr="18mmcom684"/>
          <p:cNvPicPr>
            <a:picLocks noChangeAspect="1"/>
          </p:cNvPicPr>
          <p:nvPr/>
        </p:nvPicPr>
        <p:blipFill>
          <a:blip r:embed="rId2"/>
          <a:srcRect b="4933"/>
          <a:stretch>
            <a:fillRect/>
          </a:stretch>
        </p:blipFill>
        <p:spPr>
          <a:xfrm>
            <a:off x="4424363" y="3048000"/>
            <a:ext cx="4719637" cy="362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143500" y="2071688"/>
            <a:ext cx="32718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我要吃了你！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r>
              <a:rPr lang="zh-CN" altLang="en-US" sz="5400" dirty="0">
                <a:solidFill>
                  <a:srgbClr val="FF0066"/>
                </a:solidFill>
              </a:rPr>
              <a:t>撒开长腿就跑！</a:t>
            </a:r>
            <a:endParaRPr lang="zh-CN" altLang="en-US" sz="5400" dirty="0">
              <a:solidFill>
                <a:srgbClr val="FF0066"/>
              </a:solidFill>
            </a:endParaRPr>
          </a:p>
        </p:txBody>
      </p:sp>
      <p:pic>
        <p:nvPicPr>
          <p:cNvPr id="49154" name="Picture 2" descr="http://img1.jike.com/get?name=T1aGCkBgLC1RCvBVd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676400"/>
            <a:ext cx="6781800" cy="482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爆炸形 2 4"/>
          <p:cNvSpPr/>
          <p:nvPr/>
        </p:nvSpPr>
        <p:spPr>
          <a:xfrm>
            <a:off x="-533400" y="2895600"/>
            <a:ext cx="4800600" cy="3124200"/>
          </a:xfrm>
          <a:prstGeom prst="irregularSeal2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有狮子来了，赶紧跑呀！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2" descr="28《狮子和鹿》课文插图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Picture 3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0A0095"/>
              </a:clrFrom>
              <a:clrTo>
                <a:srgbClr val="0A009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2800"/>
            <a:ext cx="2339975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5"/>
          <p:cNvSpPr txBox="1"/>
          <p:nvPr/>
        </p:nvSpPr>
        <p:spPr>
          <a:xfrm>
            <a:off x="603250" y="304800"/>
            <a:ext cx="8083550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有力的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长腿在灌木从中蹦来跳去，不一会儿，就把凶猛的狮子远远地甩在了后面。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0180" name="WordArt 5"/>
          <p:cNvSpPr>
            <a:spLocks noTextEdit="1"/>
          </p:cNvSpPr>
          <p:nvPr/>
        </p:nvSpPr>
        <p:spPr>
          <a:xfrm>
            <a:off x="1835150" y="2781300"/>
            <a:ext cx="36814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紧张、害怕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Picture 2" descr="28《狮子和鹿》课文插图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2" name="Picture 3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0A0095"/>
              </a:clrFrom>
              <a:clrTo>
                <a:srgbClr val="0A009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2800"/>
            <a:ext cx="2339975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 Box 5"/>
          <p:cNvSpPr txBox="1"/>
          <p:nvPr/>
        </p:nvSpPr>
        <p:spPr>
          <a:xfrm>
            <a:off x="603250" y="517525"/>
            <a:ext cx="8083550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就在狮子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灰心丧气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不想再追的时候，鹿的角却被树枝挂住了。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541" name="WordArt 5"/>
          <p:cNvSpPr>
            <a:spLocks noTextEdit="1"/>
          </p:cNvSpPr>
          <p:nvPr/>
        </p:nvSpPr>
        <p:spPr>
          <a:xfrm>
            <a:off x="1600200" y="2362200"/>
            <a:ext cx="3681413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紧张、害怕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AutoShape 2"/>
          <p:cNvSpPr/>
          <p:nvPr/>
        </p:nvSpPr>
        <p:spPr>
          <a:xfrm>
            <a:off x="1331913" y="981075"/>
            <a:ext cx="1295400" cy="1439863"/>
          </a:xfrm>
          <a:prstGeom prst="star8">
            <a:avLst>
              <a:gd name="adj" fmla="val 38250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2226" name="Picture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44750"/>
            <a:ext cx="9144000" cy="441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AutoShape 4"/>
          <p:cNvSpPr/>
          <p:nvPr/>
        </p:nvSpPr>
        <p:spPr>
          <a:xfrm>
            <a:off x="609600" y="457200"/>
            <a:ext cx="4570413" cy="1152525"/>
          </a:xfrm>
          <a:prstGeom prst="cloudCallout">
            <a:avLst>
              <a:gd name="adj1" fmla="val -8250"/>
              <a:gd name="adj2" fmla="val 151931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送了我的命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773" name="AutoShape 5"/>
          <p:cNvSpPr/>
          <p:nvPr/>
        </p:nvSpPr>
        <p:spPr>
          <a:xfrm>
            <a:off x="4648200" y="2133600"/>
            <a:ext cx="4244975" cy="1079500"/>
          </a:xfrm>
          <a:prstGeom prst="cloudCallout">
            <a:avLst>
              <a:gd name="adj1" fmla="val -36051"/>
              <a:gd name="adj2" fmla="val 290884"/>
            </a:avLst>
          </a:prstGeom>
          <a:solidFill>
            <a:srgbClr val="8585FF"/>
          </a:solidFill>
          <a:ln w="9525">
            <a:noFill/>
          </a:ln>
        </p:spPr>
        <p:txBody>
          <a:bodyPr anchor="t" anchorCtr="0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狮口逃生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Text Box 2"/>
          <p:cNvSpPr txBox="1"/>
          <p:nvPr/>
        </p:nvSpPr>
        <p:spPr>
          <a:xfrm>
            <a:off x="539750" y="620713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altLang="zh-CN" sz="44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3250" name="AutoShape 3"/>
          <p:cNvSpPr/>
          <p:nvPr/>
        </p:nvSpPr>
        <p:spPr>
          <a:xfrm>
            <a:off x="1331913" y="981075"/>
            <a:ext cx="1295400" cy="1439863"/>
          </a:xfrm>
          <a:prstGeom prst="star8">
            <a:avLst>
              <a:gd name="adj" fmla="val 38250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3251" name="Text Box 4"/>
          <p:cNvSpPr txBox="1"/>
          <p:nvPr/>
        </p:nvSpPr>
        <p:spPr>
          <a:xfrm>
            <a:off x="339725" y="360363"/>
            <a:ext cx="8651875" cy="1520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两只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美丽的角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差点儿送了我的命，可四条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难看的腿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却让我狮口逃生！”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252" name="Picture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5400"/>
            <a:ext cx="9144000" cy="429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8" name="Text Box 6"/>
          <p:cNvSpPr txBox="1"/>
          <p:nvPr/>
        </p:nvSpPr>
        <p:spPr>
          <a:xfrm>
            <a:off x="4356100" y="2133600"/>
            <a:ext cx="3733800" cy="80010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美丽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——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难看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799" name="Oval 7"/>
          <p:cNvSpPr/>
          <p:nvPr/>
        </p:nvSpPr>
        <p:spPr>
          <a:xfrm>
            <a:off x="2484438" y="476250"/>
            <a:ext cx="1219200" cy="7620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800" name="Oval 8"/>
          <p:cNvSpPr/>
          <p:nvPr/>
        </p:nvSpPr>
        <p:spPr>
          <a:xfrm>
            <a:off x="1763713" y="1196975"/>
            <a:ext cx="1143000" cy="6858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animBg="1"/>
      <p:bldP spid="3380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5"/>
          <p:cNvSpPr/>
          <p:nvPr/>
        </p:nvSpPr>
        <p:spPr>
          <a:xfrm>
            <a:off x="381000" y="381000"/>
            <a:ext cx="8382000" cy="2559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两只美丽的角差点儿送了我的命，可四条难看的腿却让我狮口逃生！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4274" name="Picture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71813"/>
            <a:ext cx="9144000" cy="378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9"/>
          <p:cNvSpPr txBox="1"/>
          <p:nvPr/>
        </p:nvSpPr>
        <p:spPr>
          <a:xfrm>
            <a:off x="3000375" y="3714750"/>
            <a:ext cx="3733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送命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逃生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642938" y="5072063"/>
            <a:ext cx="3733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美丽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难看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5400"/>
            <a:ext cx="9144000" cy="4292600"/>
          </a:xfrm>
          <a:prstGeom prst="rect">
            <a:avLst/>
          </a:prstGeom>
          <a:solidFill>
            <a:schemeClr val="bg1">
              <a:alpha val="78038"/>
            </a:schemeClr>
          </a:solidFill>
          <a:ln w="9525">
            <a:noFill/>
          </a:ln>
        </p:spPr>
      </p:pic>
      <p:sp>
        <p:nvSpPr>
          <p:cNvPr id="55298" name="Rectangle 3"/>
          <p:cNvSpPr>
            <a:spLocks noGrp="1"/>
          </p:cNvSpPr>
          <p:nvPr>
            <p:ph/>
          </p:nvPr>
        </p:nvSpPr>
        <p:spPr>
          <a:xfrm>
            <a:off x="0" y="115888"/>
            <a:ext cx="9144000" cy="3744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鹿经历了这次灾难，心里有了许多感触。我们也和鹿一起经历了，思考了，相信同学们的心里也有许多话想对鹿说，请把它写下来。</a:t>
            </a:r>
            <a:endParaRPr lang="zh-CN" altLang="en-US" sz="40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Rectangle 4"/>
          <p:cNvSpPr/>
          <p:nvPr/>
        </p:nvSpPr>
        <p:spPr>
          <a:xfrm>
            <a:off x="827088" y="3284538"/>
            <a:ext cx="7993062" cy="1295400"/>
          </a:xfrm>
          <a:prstGeom prst="rect">
            <a:avLst/>
          </a:prstGeom>
          <a:solidFill>
            <a:schemeClr val="bg1">
              <a:alpha val="70979"/>
            </a:schemeClr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我想对鹿说：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5400"/>
            <a:ext cx="9144000" cy="429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Rectangle 3"/>
          <p:cNvSpPr>
            <a:spLocks noGrp="1"/>
          </p:cNvSpPr>
          <p:nvPr>
            <p:ph/>
          </p:nvPr>
        </p:nvSpPr>
        <p:spPr>
          <a:xfrm>
            <a:off x="149225" y="304800"/>
            <a:ext cx="8842375" cy="3810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比比哪一小组的理由最充分。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小鹿回到家里，把自己今天的遭遇告诉了爸爸。爸爸说：“既然这美丽的角差点儿让你送命，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那干脆把它锯掉算了</a:t>
            </a:r>
            <a:r>
              <a:rPr lang="zh-CN" altLang="en-US" sz="40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zh-CN" altLang="en-US" sz="4000" b="1" dirty="0">
              <a:solidFill>
                <a:srgbClr val="33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692" name="Text Box 4"/>
          <p:cNvSpPr txBox="1"/>
          <p:nvPr/>
        </p:nvSpPr>
        <p:spPr>
          <a:xfrm>
            <a:off x="1187450" y="4149725"/>
            <a:ext cx="7129463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讨论：小鹿的角应该锯掉吗？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468313" y="404813"/>
            <a:ext cx="8135937" cy="1104900"/>
          </a:xfrm>
          <a:prstGeom prst="rect">
            <a:avLst/>
          </a:prstGeom>
          <a:noFill/>
          <a:ln w="38100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charset="-122"/>
              </a:rPr>
              <a:t>        1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</a:rPr>
              <a:t>、不要因为它的长处而看不见它的短处 。也不要因为它的短处而否定它的长处。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57346" name="Picture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5400"/>
            <a:ext cx="9144000" cy="429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 Box 4"/>
          <p:cNvSpPr txBox="1"/>
          <p:nvPr/>
        </p:nvSpPr>
        <p:spPr>
          <a:xfrm>
            <a:off x="457200" y="1905000"/>
            <a:ext cx="8153400" cy="617538"/>
          </a:xfrm>
          <a:prstGeom prst="rect">
            <a:avLst/>
          </a:prstGeom>
          <a:solidFill>
            <a:schemeClr val="bg1">
              <a:alpha val="81175"/>
            </a:schemeClr>
          </a:solidFill>
          <a:ln w="3810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charset="-122"/>
              </a:rPr>
              <a:t>       2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</a:rPr>
              <a:t>、不要光图美丽的外表，更要讲实用。 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468313" y="2924175"/>
            <a:ext cx="8135937" cy="1104900"/>
          </a:xfrm>
          <a:prstGeom prst="rect">
            <a:avLst/>
          </a:prstGeom>
          <a:solidFill>
            <a:schemeClr val="bg1">
              <a:alpha val="81175"/>
            </a:schemeClr>
          </a:solidFill>
          <a:ln w="38100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charset="-122"/>
              </a:rPr>
              <a:t>        3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</a:rPr>
              <a:t>、美丽和实用在不同的环境和条件下都有可能存在的价值 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2" grpId="0" animBg="1"/>
      <p:bldP spid="378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ctrTitle"/>
          </p:nvPr>
        </p:nvSpPr>
        <p:spPr>
          <a:xfrm>
            <a:off x="714375" y="1571625"/>
            <a:ext cx="7772400" cy="30718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algn="l"/>
            <a:r>
              <a:rPr lang="zh-CN" altLang="en-US" sz="3600" b="1" dirty="0">
                <a:latin typeface="黑体" panose="02010609060101010101" pitchFamily="49" charset="-122"/>
              </a:rPr>
              <a:t>耳朵像蒲扇，身子像小山，鼻子长又长，帮人把活干。</a:t>
            </a:r>
            <a:br>
              <a:rPr lang="zh-CN" altLang="en-US" sz="3600" b="1" dirty="0">
                <a:latin typeface="黑体" panose="02010609060101010101" pitchFamily="49" charset="-122"/>
              </a:rPr>
            </a:br>
            <a:endParaRPr lang="zh-CN" altLang="en-US" sz="3600" b="1" dirty="0">
              <a:latin typeface="黑体" panose="02010609060101010101" pitchFamily="49" charset="-122"/>
            </a:endParaRPr>
          </a:p>
        </p:txBody>
      </p:sp>
      <p:sp>
        <p:nvSpPr>
          <p:cNvPr id="12290" name="WordArt 3"/>
          <p:cNvSpPr>
            <a:spLocks noTextEdit="1"/>
          </p:cNvSpPr>
          <p:nvPr/>
        </p:nvSpPr>
        <p:spPr>
          <a:xfrm>
            <a:off x="2428875" y="1357313"/>
            <a:ext cx="4114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小动物，我会猜！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WordArt 5"/>
          <p:cNvSpPr>
            <a:spLocks noTextEdit="1"/>
          </p:cNvSpPr>
          <p:nvPr/>
        </p:nvSpPr>
        <p:spPr>
          <a:xfrm>
            <a:off x="5429250" y="3143250"/>
            <a:ext cx="12287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大象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000066"/>
                </a:solidFill>
              </a:rPr>
              <a:t>鹿的</a:t>
            </a:r>
            <a:r>
              <a:rPr lang="zh-CN" altLang="en-US" b="1" dirty="0">
                <a:solidFill>
                  <a:srgbClr val="FF0000"/>
                </a:solidFill>
              </a:rPr>
              <a:t>角和腿</a:t>
            </a:r>
            <a:r>
              <a:rPr lang="zh-CN" altLang="en-US" b="1" dirty="0">
                <a:solidFill>
                  <a:srgbClr val="000066"/>
                </a:solidFill>
              </a:rPr>
              <a:t>各有什么</a:t>
            </a:r>
            <a:r>
              <a:rPr lang="zh-CN" altLang="en-US" b="1" dirty="0">
                <a:solidFill>
                  <a:srgbClr val="FF0000"/>
                </a:solidFill>
              </a:rPr>
              <a:t>长处和短处</a:t>
            </a:r>
            <a:r>
              <a:rPr lang="zh-CN" altLang="en-US" b="1" dirty="0">
                <a:solidFill>
                  <a:srgbClr val="000066"/>
                </a:solidFill>
              </a:rPr>
              <a:t>？</a:t>
            </a:r>
            <a:endParaRPr lang="zh-CN" altLang="en-US" b="1" dirty="0">
              <a:solidFill>
                <a:srgbClr val="000066"/>
              </a:solidFill>
            </a:endParaRPr>
          </a:p>
        </p:txBody>
      </p:sp>
      <p:graphicFrame>
        <p:nvGraphicFramePr>
          <p:cNvPr id="100355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72000"/>
        </p:xfrm>
        <a:graphic>
          <a:graphicData uri="http://schemas.openxmlformats.org/drawingml/2006/table">
            <a:tbl>
              <a:tblPr/>
              <a:tblGrid>
                <a:gridCol w="990600"/>
                <a:gridCol w="1828800"/>
                <a:gridCol w="1905000"/>
                <a:gridCol w="3505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长处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短处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对逃跑时的影响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腿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rgbClr val="000066"/>
                </a:solidFill>
              </a:rPr>
              <a:t>鹿的</a:t>
            </a:r>
            <a:r>
              <a:rPr lang="zh-CN" altLang="en-US" b="1" dirty="0">
                <a:solidFill>
                  <a:srgbClr val="FF0000"/>
                </a:solidFill>
              </a:rPr>
              <a:t>角和腿</a:t>
            </a:r>
            <a:r>
              <a:rPr lang="zh-CN" altLang="en-US" b="1" dirty="0">
                <a:solidFill>
                  <a:srgbClr val="000066"/>
                </a:solidFill>
              </a:rPr>
              <a:t>各有什么</a:t>
            </a:r>
            <a:r>
              <a:rPr lang="zh-CN" altLang="en-US" b="1" dirty="0">
                <a:solidFill>
                  <a:srgbClr val="FF0000"/>
                </a:solidFill>
              </a:rPr>
              <a:t>长处和短处</a:t>
            </a:r>
            <a:r>
              <a:rPr lang="zh-CN" altLang="en-US" b="1" dirty="0">
                <a:solidFill>
                  <a:srgbClr val="000066"/>
                </a:solidFill>
              </a:rPr>
              <a:t>？</a:t>
            </a:r>
            <a:endParaRPr lang="zh-CN" altLang="en-US" b="1" dirty="0">
              <a:solidFill>
                <a:srgbClr val="000066"/>
              </a:solidFill>
            </a:endParaRPr>
          </a:p>
        </p:txBody>
      </p:sp>
      <p:graphicFrame>
        <p:nvGraphicFramePr>
          <p:cNvPr id="101379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72000"/>
        </p:xfrm>
        <a:graphic>
          <a:graphicData uri="http://schemas.openxmlformats.org/drawingml/2006/table">
            <a:tbl>
              <a:tblPr/>
              <a:tblGrid>
                <a:gridCol w="990600"/>
                <a:gridCol w="1828800"/>
                <a:gridCol w="1905000"/>
                <a:gridCol w="3505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长处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短处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对逃跑时的影响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hlinkClick r:id="" action="ppaction://noaction"/>
                        </a:rPr>
                        <a:t>精美别致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hlinkClick r:id="" action="ppaction://noaction"/>
                        </a:rPr>
                        <a:t>美丽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被树枝挂住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两只美丽的角差点送了我的命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腿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有力、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跑得快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hlinkClick r:id="" action="ppaction://noaction"/>
                        </a:rPr>
                        <a:t>太细、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hlinkClick r:id="" action="ppaction://noaction"/>
                        </a:rPr>
                        <a:t>难看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四条难看的腿让我狮口逃生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/>
          </p:cNvSpPr>
          <p:nvPr>
            <p:ph/>
          </p:nvPr>
        </p:nvSpPr>
        <p:spPr>
          <a:xfrm>
            <a:off x="0" y="76200"/>
            <a:ext cx="9144000" cy="6049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>
              <a:lnSpc>
                <a:spcPct val="80000"/>
              </a:lnSpc>
              <a:buNone/>
            </a:pPr>
            <a:r>
              <a:rPr lang="zh-CN" altLang="en-US" dirty="0"/>
              <a:t> </a:t>
            </a:r>
            <a:endParaRPr lang="zh-CN" altLang="en-US" dirty="0"/>
          </a:p>
          <a:p>
            <a:pPr>
              <a:lnSpc>
                <a:spcPct val="80000"/>
              </a:lnSpc>
              <a:buNone/>
            </a:pPr>
            <a:r>
              <a:rPr lang="zh-CN" altLang="en-US" dirty="0"/>
              <a:t>        </a:t>
            </a:r>
            <a:r>
              <a:rPr lang="zh-CN" altLang="en-US" sz="4000" dirty="0"/>
              <a:t>  </a:t>
            </a:r>
            <a:r>
              <a:rPr lang="zh-CN" altLang="en-US" sz="4000" b="1" dirty="0"/>
              <a:t>鹿经历了这次灾难，心里有了许多感触。我们也和鹿一起经历了，思考了，相信同学们的心里也有许多体会，许多收获。请把你的体会和想法写下来。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我明白了</a:t>
            </a:r>
            <a:r>
              <a:rPr lang="zh-CN" altLang="en-US" sz="4000" b="1" u="sng" dirty="0"/>
              <a:t>                                                   </a:t>
            </a:r>
            <a:r>
              <a:rPr lang="zh-CN" altLang="en-US" sz="4000" b="1" dirty="0"/>
              <a:t>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我想对鹿说：</a:t>
            </a:r>
            <a:r>
              <a:rPr lang="zh-CN" altLang="en-US" sz="4000" b="1" u="sng" dirty="0"/>
              <a:t>                                            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Text Box 4"/>
          <p:cNvSpPr txBox="1"/>
          <p:nvPr/>
        </p:nvSpPr>
        <p:spPr>
          <a:xfrm>
            <a:off x="1285875" y="500063"/>
            <a:ext cx="7239000" cy="600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尺有所短，寸有所长，任何事物都不可能完美无缺。不要因为它的长处而看不见它的短处，也不要因为它的短处而否定它的长处。</a:t>
            </a:r>
            <a:b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14500" y="1500188"/>
            <a:ext cx="52800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课文告诉我们什么道理？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500" y="2967038"/>
            <a:ext cx="77152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鹿角像珊瑚，可以使鹿更美丽，但差点让鹿送了命；鹿腿细长有力，虽然难看，却可以帮鹿脱离险境。它们各有所长所短。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0063" y="857250"/>
            <a:ext cx="8429625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活中有很多事物都是这样的。美丽的外表不一定是有用的，比如高跟鞋，穿久了容易使脚变形；而有些东西外表虽然不漂亮，却很实用，像冬天我们穿的羽绒服，虽然肥大却非常保暖。同样的一件东西，在不同情况下，优点可能变成缺点，如文中的鹿角。我们不能因为有些东西存在某些缺点而看不见它的优点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Text Box 2"/>
          <p:cNvSpPr txBox="1"/>
          <p:nvPr/>
        </p:nvSpPr>
        <p:spPr>
          <a:xfrm>
            <a:off x="827088" y="1844675"/>
            <a:ext cx="7345362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4" name="Text Box 3"/>
          <p:cNvSpPr txBox="1"/>
          <p:nvPr/>
        </p:nvSpPr>
        <p:spPr>
          <a:xfrm>
            <a:off x="287338" y="3027363"/>
            <a:ext cx="111601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charset="-122"/>
              </a:rPr>
              <a:t>鹿</a:t>
            </a:r>
            <a:endParaRPr lang="zh-CN" altLang="en-US" sz="4400" b="1" dirty="0"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64515" name="AutoShape 4"/>
          <p:cNvSpPr/>
          <p:nvPr/>
        </p:nvSpPr>
        <p:spPr>
          <a:xfrm>
            <a:off x="1044575" y="1198563"/>
            <a:ext cx="431800" cy="4535487"/>
          </a:xfrm>
          <a:prstGeom prst="leftBrace">
            <a:avLst>
              <a:gd name="adj1" fmla="val 87336"/>
              <a:gd name="adj2" fmla="val 50000"/>
            </a:avLst>
          </a:prstGeom>
          <a:noFill/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1404938" y="836613"/>
            <a:ext cx="295116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精美别致的角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86" name="Line 6"/>
          <p:cNvSpPr/>
          <p:nvPr/>
        </p:nvSpPr>
        <p:spPr>
          <a:xfrm>
            <a:off x="3924300" y="1196975"/>
            <a:ext cx="647700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87" name="Text Box 7"/>
          <p:cNvSpPr txBox="1"/>
          <p:nvPr/>
        </p:nvSpPr>
        <p:spPr>
          <a:xfrm>
            <a:off x="4500563" y="836613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挂住树枝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88" name="Line 8"/>
          <p:cNvSpPr/>
          <p:nvPr/>
        </p:nvSpPr>
        <p:spPr>
          <a:xfrm>
            <a:off x="6300788" y="1196975"/>
            <a:ext cx="647700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89" name="Text Box 9"/>
          <p:cNvSpPr txBox="1"/>
          <p:nvPr/>
        </p:nvSpPr>
        <p:spPr>
          <a:xfrm>
            <a:off x="6767513" y="836613"/>
            <a:ext cx="237648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差点送命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0" name="Text Box 10"/>
          <p:cNvSpPr txBox="1"/>
          <p:nvPr/>
        </p:nvSpPr>
        <p:spPr>
          <a:xfrm>
            <a:off x="1403350" y="3644900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四条细腿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1" name="Line 11"/>
          <p:cNvSpPr/>
          <p:nvPr/>
        </p:nvSpPr>
        <p:spPr>
          <a:xfrm>
            <a:off x="3203575" y="4005263"/>
            <a:ext cx="647700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92" name="Text Box 12"/>
          <p:cNvSpPr txBox="1"/>
          <p:nvPr/>
        </p:nvSpPr>
        <p:spPr>
          <a:xfrm>
            <a:off x="3995738" y="3357563"/>
            <a:ext cx="1944687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蹦来跳去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拼命前奔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3" name="Line 13"/>
          <p:cNvSpPr/>
          <p:nvPr/>
        </p:nvSpPr>
        <p:spPr>
          <a:xfrm>
            <a:off x="5940425" y="4076700"/>
            <a:ext cx="647700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94" name="Text Box 14"/>
          <p:cNvSpPr txBox="1"/>
          <p:nvPr/>
        </p:nvSpPr>
        <p:spPr>
          <a:xfrm>
            <a:off x="6732588" y="37893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狮口逃生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5" name="Text Box 15"/>
          <p:cNvSpPr txBox="1"/>
          <p:nvPr/>
        </p:nvSpPr>
        <p:spPr>
          <a:xfrm>
            <a:off x="1403350" y="220503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好看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6" name="Line 16"/>
          <p:cNvSpPr/>
          <p:nvPr/>
        </p:nvSpPr>
        <p:spPr>
          <a:xfrm>
            <a:off x="2628900" y="2565400"/>
            <a:ext cx="2519363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97" name="Text Box 17"/>
          <p:cNvSpPr txBox="1"/>
          <p:nvPr/>
        </p:nvSpPr>
        <p:spPr>
          <a:xfrm>
            <a:off x="5149850" y="2276475"/>
            <a:ext cx="158273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坏处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8" name="Text Box 18"/>
          <p:cNvSpPr txBox="1"/>
          <p:nvPr/>
        </p:nvSpPr>
        <p:spPr>
          <a:xfrm>
            <a:off x="1547813" y="5373688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难看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6099" name="Line 19"/>
          <p:cNvSpPr/>
          <p:nvPr/>
        </p:nvSpPr>
        <p:spPr>
          <a:xfrm>
            <a:off x="2557463" y="5734050"/>
            <a:ext cx="2519362" cy="0"/>
          </a:xfrm>
          <a:prstGeom prst="line">
            <a:avLst/>
          </a:prstGeom>
          <a:ln w="381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100" name="Text Box 20"/>
          <p:cNvSpPr txBox="1"/>
          <p:nvPr/>
        </p:nvSpPr>
        <p:spPr>
          <a:xfrm>
            <a:off x="5075238" y="5373688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好处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2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4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7" grpId="0"/>
      <p:bldP spid="46089" grpId="0"/>
      <p:bldP spid="46090" grpId="0"/>
      <p:bldP spid="46092" grpId="0"/>
      <p:bldP spid="46094" grpId="0"/>
      <p:bldP spid="46095" grpId="0"/>
      <p:bldP spid="46097" grpId="0"/>
      <p:bldP spid="46098" grpId="0"/>
      <p:bldP spid="4610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3" name="Text Box 3"/>
          <p:cNvSpPr txBox="1"/>
          <p:nvPr/>
        </p:nvSpPr>
        <p:spPr>
          <a:xfrm>
            <a:off x="684213" y="836613"/>
            <a:ext cx="7921625" cy="210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微软雅黑" panose="020B0503020204020204" charset="-122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  <a:ea typeface="微软雅黑" panose="020B0503020204020204" charset="-122"/>
              </a:rPr>
              <a:t>把课文和</a:t>
            </a:r>
            <a:r>
              <a:rPr lang="en-US" altLang="zh-CN" sz="4400" b="1" dirty="0">
                <a:latin typeface="Times New Roman" panose="02020603050405020304" pitchFamily="18" charset="0"/>
                <a:ea typeface="微软雅黑" panose="020B0503020204020204" charset="-122"/>
              </a:rPr>
              <a:t>《</a:t>
            </a:r>
            <a:r>
              <a:rPr lang="zh-CN" altLang="en-US" sz="4400" b="1" dirty="0">
                <a:latin typeface="Times New Roman" panose="02020603050405020304" pitchFamily="18" charset="0"/>
                <a:ea typeface="微软雅黑" panose="020B0503020204020204" charset="-122"/>
              </a:rPr>
              <a:t>陶罐和铁罐</a:t>
            </a:r>
            <a:r>
              <a:rPr lang="en-US" altLang="zh-CN" sz="4400" b="1" dirty="0">
                <a:latin typeface="Times New Roman" panose="02020603050405020304" pitchFamily="18" charset="0"/>
                <a:ea typeface="微软雅黑" panose="020B0503020204020204" charset="-122"/>
              </a:rPr>
              <a:t>》</a:t>
            </a:r>
            <a:r>
              <a:rPr lang="zh-CN" altLang="en-US" sz="4400" b="1" dirty="0">
                <a:latin typeface="Times New Roman" panose="02020603050405020304" pitchFamily="18" charset="0"/>
                <a:ea typeface="微软雅黑" panose="020B0503020204020204" charset="-122"/>
              </a:rPr>
              <a:t>作比较学习，把两篇课文联系起来说说共同之处。 </a:t>
            </a:r>
            <a:endParaRPr lang="zh-CN" altLang="en-US" sz="44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539750" y="2781300"/>
            <a:ext cx="8388350" cy="37766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微软雅黑" panose="020B0503020204020204" charset="-122"/>
              </a:rPr>
              <a:t>       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共同点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是两篇课文告诉我们要学会全面地看问题， 正确对待自己和别人；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表达方法上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是两篇课文都是通过具体的事例来说明道理。 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1009" name="Rectangle 1"/>
          <p:cNvSpPr>
            <a:spLocks noChangeArrowheads="1"/>
          </p:cNvSpPr>
          <p:nvPr/>
        </p:nvSpPr>
        <p:spPr bwMode="auto">
          <a:xfrm>
            <a:off x="1357313" y="285750"/>
            <a:ext cx="6858000" cy="6461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学习“正反照应法”</a:t>
            </a:r>
            <a:endParaRPr kumimoji="0" 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625" y="1000125"/>
            <a:ext cx="8501063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文先写了鹿欣赏自己美丽的角，而抱怨四条细长的腿；在狮子向自己逼近时，美丽的角却差点让它命丧狮口，而四条细长难看的腿却使它狮口逃生。文章中的这种构思方法叫做“正反照应法”。这种方法就是在对比和矛盾中，显出事物的意义。使用这种方法，一定要注意事件的完整性和独立性，叙述要顺畅自然，达到结构和语意上严谨照应的效果。另外，值得同学们注意的是：运用“正反照应法”一定要围绕中心来进行，目的是更好地表现文章的主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Rectangle 2"/>
          <p:cNvSpPr>
            <a:spLocks noGrp="1"/>
          </p:cNvSpPr>
          <p:nvPr>
            <p:ph type="title" idx="4294967295"/>
          </p:nvPr>
        </p:nvSpPr>
        <p:spPr>
          <a:xfrm>
            <a:off x="1835150" y="1052513"/>
            <a:ext cx="8497888" cy="4968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    </a:t>
            </a:r>
            <a:endParaRPr lang="zh-CN" altLang="zh-CN" sz="2800" b="1" dirty="0">
              <a:solidFill>
                <a:schemeClr val="tx1"/>
              </a:solidFill>
            </a:endParaRPr>
          </a:p>
        </p:txBody>
      </p:sp>
      <p:sp>
        <p:nvSpPr>
          <p:cNvPr id="67586" name="Text Box 3"/>
          <p:cNvSpPr txBox="1"/>
          <p:nvPr/>
        </p:nvSpPr>
        <p:spPr>
          <a:xfrm>
            <a:off x="1588" y="1990725"/>
            <a:ext cx="9180512" cy="1042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7" name="Rectangle 4"/>
          <p:cNvSpPr/>
          <p:nvPr/>
        </p:nvSpPr>
        <p:spPr>
          <a:xfrm>
            <a:off x="0" y="476250"/>
            <a:ext cx="9144000" cy="5703888"/>
          </a:xfrm>
          <a:prstGeom prst="rect">
            <a:avLst/>
          </a:prstGeom>
          <a:noFill/>
          <a:ln w="222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 anchorCtr="0">
            <a:spAutoFit/>
          </a:bodyPr>
          <a:p>
            <a:r>
              <a:rPr lang="zh-CN" altLang="en-US" sz="3200" b="1" dirty="0">
                <a:latin typeface="楷体_GB2312" charset="-122"/>
                <a:ea typeface="楷体_GB2312" charset="-122"/>
              </a:rPr>
              <a:t>老鹰和鹿</a:t>
            </a:r>
            <a:endParaRPr lang="zh-CN" altLang="en-US" sz="3200" b="1" dirty="0">
              <a:latin typeface="楷体_GB2312" charset="-122"/>
              <a:ea typeface="楷体_GB2312" charset="-122"/>
            </a:endParaRPr>
          </a:p>
          <a:p>
            <a:r>
              <a:rPr lang="zh-CN" altLang="en-US" sz="2800" dirty="0">
                <a:latin typeface="楷体_GB2312" charset="-122"/>
                <a:ea typeface="楷体_GB2312" charset="-122"/>
              </a:rPr>
              <a:t>    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这一天，阳光明媚，鹿爸爸和小鹿在河边散步。河岸上，芳草萋萋，野花遍地；花丛中，蝴蝶翩翩，追逐嬉戏。小鹿见了，高兴地说：</a:t>
            </a:r>
            <a:r>
              <a:rPr lang="zh-CN" altLang="en-US" sz="2800" b="1" dirty="0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爸爸，我要和蝴蝶一起捉迷藏！</a:t>
            </a:r>
            <a:r>
              <a:rPr lang="zh-CN" altLang="en-US" sz="2800" b="1" dirty="0">
                <a:latin typeface="Arial" panose="020B0604020202020204" pitchFamily="34" charset="0"/>
                <a:ea typeface="楷体_GB2312" charset="-122"/>
              </a:rPr>
              <a:t>”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r>
              <a:rPr lang="zh-CN" altLang="en-US" sz="2800" b="1" dirty="0">
                <a:latin typeface="楷体_GB2312" charset="-122"/>
                <a:ea typeface="楷体_GB2312" charset="-122"/>
              </a:rPr>
              <a:t>   小鹿正玩得高兴，哪料到空中一只老鹰盘旋飞行，虎视眈眈注视着小鹿。可怜的小鹿危在旦夕。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  <a:p>
            <a:r>
              <a:rPr lang="zh-CN" altLang="en-US" sz="2800" b="1" dirty="0">
                <a:latin typeface="楷体_GB2312" charset="-122"/>
                <a:ea typeface="楷体_GB2312" charset="-122"/>
              </a:rPr>
              <a:t>   老鹰一个俯冲，像一块石头一样向小鹿砸了下来。小鹿吃了一惊，撒腿朝鹿爸爸跑去，边跑边喊：</a:t>
            </a:r>
            <a:r>
              <a:rPr lang="zh-CN" altLang="en-US" sz="2800" b="1" dirty="0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爸爸</a:t>
            </a:r>
            <a:r>
              <a:rPr lang="en-US" altLang="zh-CN" sz="2800" b="1" dirty="0">
                <a:latin typeface="Arial" panose="020B0604020202020204" pitchFamily="34" charset="0"/>
                <a:ea typeface="楷体_GB2312" charset="-122"/>
              </a:rPr>
              <a:t>——</a:t>
            </a:r>
            <a:r>
              <a:rPr lang="zh-CN" altLang="en-US" sz="2800" b="1" dirty="0">
                <a:latin typeface="楷体_GB2312" charset="-122"/>
                <a:ea typeface="楷体_GB2312" charset="-122"/>
              </a:rPr>
              <a:t>救命</a:t>
            </a:r>
            <a:r>
              <a:rPr lang="en-US" altLang="zh-CN" sz="2800" b="1" dirty="0">
                <a:latin typeface="Arial" panose="020B0604020202020204" pitchFamily="34" charset="0"/>
                <a:ea typeface="楷体_GB2312" charset="-122"/>
              </a:rPr>
              <a:t>——”</a:t>
            </a:r>
            <a:endParaRPr lang="en-US" altLang="zh-CN" sz="2800" b="1" dirty="0">
              <a:latin typeface="楷体_GB2312" charset="-122"/>
              <a:ea typeface="楷体_GB2312" charset="-122"/>
            </a:endParaRPr>
          </a:p>
          <a:p>
            <a:r>
              <a:rPr lang="zh-CN" altLang="en-US" sz="2800" b="1" dirty="0">
                <a:latin typeface="楷体_GB2312" charset="-122"/>
                <a:ea typeface="楷体_GB2312" charset="-122"/>
              </a:rPr>
              <a:t>   鹿爸爸听到了小鹿的呼叫，飞奔过来，用高大的角拼命地去顶老鹰的肚子。老鹰见捞不到便宜，灰溜溜地飞走了。</a:t>
            </a:r>
            <a:endParaRPr lang="zh-CN" altLang="en-US" sz="2800" b="1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4" name="Picture 8" descr="http://img1.jike.com/get?name=T1gEKZBmEg1RCvBVdK"/>
          <p:cNvPicPr>
            <a:picLocks noChangeAspect="1"/>
          </p:cNvPicPr>
          <p:nvPr/>
        </p:nvPicPr>
        <p:blipFill>
          <a:blip r:embed="rId1"/>
          <a:srcRect b="5685"/>
          <a:stretch>
            <a:fillRect/>
          </a:stretch>
        </p:blipFill>
        <p:spPr>
          <a:xfrm>
            <a:off x="30163" y="195263"/>
            <a:ext cx="9083675" cy="646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4"/>
          <p:cNvSpPr txBox="1"/>
          <p:nvPr/>
        </p:nvSpPr>
        <p:spPr>
          <a:xfrm>
            <a:off x="5029200" y="3200400"/>
            <a:ext cx="3505200" cy="31400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头戴珊瑚帽，</a:t>
            </a:r>
            <a:endParaRPr lang="zh-CN" altLang="en-US" sz="4000" b="1" dirty="0">
              <a:solidFill>
                <a:srgbClr val="3333FF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身穿梅花袄，</a:t>
            </a:r>
            <a:endParaRPr lang="zh-CN" altLang="en-US" sz="4000" b="1" dirty="0">
              <a:solidFill>
                <a:srgbClr val="3333FF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腿儿细又长，</a:t>
            </a:r>
            <a:endParaRPr lang="zh-CN" altLang="en-US" sz="4000" b="1" dirty="0">
              <a:solidFill>
                <a:srgbClr val="3333FF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翻山快如飞。</a:t>
            </a:r>
            <a:endParaRPr lang="zh-CN" altLang="en-US" sz="4000" b="1" dirty="0">
              <a:solidFill>
                <a:srgbClr val="3333FF"/>
              </a:solidFill>
              <a:latin typeface="楷体_GB2312" charset="-122"/>
              <a:ea typeface="楷体_GB2312" charset="-122"/>
            </a:endParaRPr>
          </a:p>
          <a:p>
            <a:r>
              <a:rPr lang="en-US" altLang="zh-CN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(</a:t>
            </a:r>
            <a:r>
              <a:rPr lang="zh-CN" altLang="en-US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打一动物</a:t>
            </a:r>
            <a:r>
              <a:rPr lang="en-US" altLang="zh-CN" sz="4000" b="1" dirty="0">
                <a:solidFill>
                  <a:srgbClr val="3333FF"/>
                </a:solidFill>
                <a:latin typeface="楷体_GB2312" charset="-122"/>
                <a:ea typeface="楷体_GB2312" charset="-122"/>
              </a:rPr>
              <a:t>)</a:t>
            </a:r>
            <a:endParaRPr lang="en-US" altLang="zh-CN" sz="4000" b="1" dirty="0">
              <a:solidFill>
                <a:srgbClr val="3333FF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endParaRPr lang="zh-CN" altLang="zh-CN" dirty="0"/>
          </a:p>
        </p:txBody>
      </p:sp>
      <p:sp>
        <p:nvSpPr>
          <p:cNvPr id="68610" name="Rectangle 3"/>
          <p:cNvSpPr>
            <a:spLocks noGrp="1"/>
          </p:cNvSpPr>
          <p:nvPr>
            <p:ph/>
          </p:nvPr>
        </p:nvSpPr>
        <p:spPr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endParaRPr lang="zh-CN" altLang="zh-CN" dirty="0"/>
          </a:p>
        </p:txBody>
      </p:sp>
      <p:pic>
        <p:nvPicPr>
          <p:cNvPr id="68611" name="Picture 4" descr="$QRJDRPQK4@V])(HBQ4~P%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8229600" cy="5799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3" name="Picture 2" descr="0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4508500"/>
            <a:ext cx="1943100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4" name="Picture 3" descr="0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052513"/>
            <a:ext cx="1800225" cy="1528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5" name="Picture 4" descr="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492375"/>
            <a:ext cx="2159000" cy="165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Picture 5" descr="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2420938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Picture 6" descr="怪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625" y="4365625"/>
            <a:ext cx="2463800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8" name="Picture 7" descr="海豚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375" y="2708275"/>
            <a:ext cx="1871663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9" name="Picture 8" descr="狐狸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188913"/>
            <a:ext cx="2166937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0" name="Picture 9" descr="兔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213" y="4652963"/>
            <a:ext cx="2160587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1" name="Picture 10" descr="鹦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9400" y="609600"/>
            <a:ext cx="1800225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2" name="Text Box 11"/>
          <p:cNvSpPr txBox="1"/>
          <p:nvPr/>
        </p:nvSpPr>
        <p:spPr>
          <a:xfrm>
            <a:off x="827088" y="188913"/>
            <a:ext cx="5184775" cy="528637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charset="-122"/>
              </a:rPr>
              <a:t>选择几样小动物编一个小故事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Text Box 2"/>
          <p:cNvSpPr txBox="1"/>
          <p:nvPr/>
        </p:nvSpPr>
        <p:spPr>
          <a:xfrm>
            <a:off x="1622425" y="28114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658" name="Text Box 3"/>
          <p:cNvSpPr txBox="1"/>
          <p:nvPr/>
        </p:nvSpPr>
        <p:spPr>
          <a:xfrm>
            <a:off x="457200" y="685800"/>
            <a:ext cx="4724400" cy="4965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伊索寓言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，文字凝练，故事生动，想象丰富，饱含哲理，融思想性和艺术性于一体。其中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农夫和蛇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狐狸和葡萄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狼和小羊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乌鸦喝水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龟兔赛跑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蚊子和狮子</a:t>
            </a:r>
            <a:r>
              <a:rPr lang="en-US" altLang="zh-CN" sz="32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等已成为全世界家喻户晓的故事。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0659" name="Picture 4" descr="图片3"/>
          <p:cNvPicPr>
            <a:picLocks noChangeAspect="1"/>
          </p:cNvPicPr>
          <p:nvPr/>
        </p:nvPicPr>
        <p:blipFill>
          <a:blip r:embed="rId1"/>
          <a:srcRect b="11546"/>
          <a:stretch>
            <a:fillRect/>
          </a:stretch>
        </p:blipFill>
        <p:spPr>
          <a:xfrm>
            <a:off x="5368925" y="990600"/>
            <a:ext cx="3241675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Text Box 3"/>
          <p:cNvSpPr txBox="1"/>
          <p:nvPr/>
        </p:nvSpPr>
        <p:spPr>
          <a:xfrm>
            <a:off x="1071563" y="2500313"/>
            <a:ext cx="7077075" cy="203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课外阅读：</a:t>
            </a:r>
            <a:endParaRPr lang="zh-CN" altLang="en-US" sz="2800" b="1" dirty="0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课后读几则寓言故事，并把自己的感受和小伙伴交流交流吧。</a:t>
            </a:r>
            <a:endParaRPr lang="zh-CN" altLang="en-US" sz="2800" b="1" dirty="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5" name="Picture 3" descr="b1ae6b5d542fbe63f7e540fcadf1a0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628775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6" name="Picture 4" descr="c9aa31120bce2309dd5401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557338"/>
            <a:ext cx="3887787" cy="475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643188" y="214313"/>
            <a:ext cx="3878263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课外读物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Rectangle 2"/>
          <p:cNvSpPr>
            <a:spLocks noGrp="1"/>
          </p:cNvSpPr>
          <p:nvPr>
            <p:ph/>
          </p:nvPr>
        </p:nvSpPr>
        <p:spPr>
          <a:xfrm>
            <a:off x="250825" y="1557338"/>
            <a:ext cx="8229600" cy="41370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algn="ctr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农夫和蛇</a:t>
            </a: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en-US" altLang="zh-CN" sz="48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ctr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狐狸和葡萄</a:t>
            </a: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en-US" altLang="zh-CN" sz="48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ctr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狼和小羊</a:t>
            </a: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en-US" altLang="zh-CN" sz="48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ctr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龟兔赛跑</a:t>
            </a: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》</a:t>
            </a:r>
            <a:endParaRPr lang="en-US" altLang="zh-CN" sz="48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ctr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乌鸦喝水</a:t>
            </a:r>
            <a:r>
              <a:rPr lang="en-US" altLang="zh-CN" sz="48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》</a:t>
            </a:r>
            <a:r>
              <a:rPr lang="en-US" altLang="zh-CN" sz="4800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endParaRPr lang="en-US" altLang="zh-CN" sz="4800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3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9138"/>
            <a:ext cx="9144000" cy="486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4" name="AutoShape 3"/>
          <p:cNvSpPr/>
          <p:nvPr/>
        </p:nvSpPr>
        <p:spPr>
          <a:xfrm>
            <a:off x="1331913" y="549275"/>
            <a:ext cx="1295400" cy="1439863"/>
          </a:xfrm>
          <a:prstGeom prst="star8">
            <a:avLst>
              <a:gd name="adj" fmla="val 38250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755" name="WordArt 4"/>
          <p:cNvSpPr>
            <a:spLocks noTextEdit="1"/>
          </p:cNvSpPr>
          <p:nvPr/>
        </p:nvSpPr>
        <p:spPr>
          <a:xfrm>
            <a:off x="990600" y="457200"/>
            <a:ext cx="35814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0" descr="18mmcom355"/>
          <p:cNvPicPr>
            <a:picLocks noChangeAspect="1"/>
          </p:cNvPicPr>
          <p:nvPr/>
        </p:nvPicPr>
        <p:blipFill>
          <a:blip r:embed="rId1"/>
          <a:srcRect b="8833"/>
          <a:stretch>
            <a:fillRect/>
          </a:stretch>
        </p:blipFill>
        <p:spPr>
          <a:xfrm>
            <a:off x="0" y="0"/>
            <a:ext cx="9144000" cy="625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8" descr="18mmcom684"/>
          <p:cNvPicPr>
            <a:picLocks noChangeAspect="1"/>
          </p:cNvPicPr>
          <p:nvPr/>
        </p:nvPicPr>
        <p:blipFill>
          <a:blip r:embed="rId1"/>
          <a:srcRect b="7657"/>
          <a:stretch>
            <a:fillRect/>
          </a:stretch>
        </p:blipFill>
        <p:spPr>
          <a:xfrm>
            <a:off x="4267200" y="3305175"/>
            <a:ext cx="4876800" cy="3570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9" descr="PO3WM9B9G)ZMRLFE)Z9)({A"/>
          <p:cNvPicPr>
            <a:picLocks noChangeAspect="1"/>
          </p:cNvPicPr>
          <p:nvPr/>
        </p:nvPicPr>
        <p:blipFill>
          <a:blip r:embed="rId2"/>
          <a:srcRect b="12593"/>
          <a:stretch>
            <a:fillRect/>
          </a:stretch>
        </p:blipFill>
        <p:spPr>
          <a:xfrm>
            <a:off x="0" y="0"/>
            <a:ext cx="5448300" cy="330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各电视台情感节目 古诗 greek meditation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3" descr="lu2_005"/>
          <p:cNvPicPr>
            <a:picLocks noChangeAspect="1"/>
          </p:cNvPicPr>
          <p:nvPr/>
        </p:nvPicPr>
        <p:blipFill>
          <a:blip r:embed="rId4"/>
          <a:srcRect l="6445" r="3125"/>
          <a:stretch>
            <a:fillRect/>
          </a:stretch>
        </p:blipFill>
        <p:spPr>
          <a:xfrm>
            <a:off x="0" y="0"/>
            <a:ext cx="4267200" cy="323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 descr="81285157207021"/>
          <p:cNvPicPr>
            <a:picLocks noChangeAspect="1"/>
          </p:cNvPicPr>
          <p:nvPr/>
        </p:nvPicPr>
        <p:blipFill>
          <a:blip r:embed="rId5"/>
          <a:srcRect l="3926" t="12117" r="21236" b="12544"/>
          <a:stretch>
            <a:fillRect/>
          </a:stretch>
        </p:blipFill>
        <p:spPr>
          <a:xfrm>
            <a:off x="4953000" y="3668713"/>
            <a:ext cx="4191000" cy="318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5" descr="144c143649e8e6105ab5f56c"/>
          <p:cNvPicPr>
            <a:picLocks noChangeAspect="1"/>
          </p:cNvPicPr>
          <p:nvPr/>
        </p:nvPicPr>
        <p:blipFill>
          <a:blip r:embed="rId6"/>
          <a:srcRect l="3642" r="6250" b="9441"/>
          <a:stretch>
            <a:fillRect/>
          </a:stretch>
        </p:blipFill>
        <p:spPr>
          <a:xfrm>
            <a:off x="0" y="3609975"/>
            <a:ext cx="4267200" cy="32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6" descr="lu15"/>
          <p:cNvPicPr>
            <a:picLocks noChangeAspect="1"/>
          </p:cNvPicPr>
          <p:nvPr>
            <p:ph type="title" sz="quarter"/>
          </p:nvPr>
        </p:nvPicPr>
        <p:blipFill>
          <a:blip r:embed="rId7"/>
          <a:srcRect r="13121" b="13022"/>
          <a:stretch>
            <a:fillRect/>
          </a:stretch>
        </p:blipFill>
        <p:spPr>
          <a:xfrm>
            <a:off x="4953000" y="0"/>
            <a:ext cx="4191000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相思之夜—思琴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相思之夜—思琴">
      <a:majorFont>
        <a:latin typeface="Arial"/>
        <a:ea typeface="黑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相思之夜—思琴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相思之夜—思琴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相思之夜—思琴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相思之夜—思琴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相思之夜—思琴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相思之夜—思琴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相思之夜—思琴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4451</Words>
  <Application>WPS 演示</Application>
  <PresentationFormat>全屏显示(4:3)</PresentationFormat>
  <Paragraphs>407</Paragraphs>
  <Slides>67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4" baseType="lpstr">
      <vt:lpstr>Arial</vt:lpstr>
      <vt:lpstr>宋体</vt:lpstr>
      <vt:lpstr>Wingdings</vt:lpstr>
      <vt:lpstr>黑体</vt:lpstr>
      <vt:lpstr>Times New Roman</vt:lpstr>
      <vt:lpstr>楷体_GB2312</vt:lpstr>
      <vt:lpstr>新宋体</vt:lpstr>
      <vt:lpstr>华文隶书</vt:lpstr>
      <vt:lpstr>微软雅黑</vt:lpstr>
      <vt:lpstr>Arial Unicode MS</vt:lpstr>
      <vt:lpstr>Calibri</vt:lpstr>
      <vt:lpstr>华文行楷</vt:lpstr>
      <vt:lpstr>Cambria</vt:lpstr>
      <vt:lpstr>Arial</vt:lpstr>
      <vt:lpstr>等线</vt:lpstr>
      <vt:lpstr>0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耳朵像蒲扇，身子像小山，鼻子长又长，帮人把活干。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自学指导（三）：</vt:lpstr>
      <vt:lpstr>PowerPoint 演示文稿</vt:lpstr>
      <vt:lpstr>PowerPoint 演示文稿</vt:lpstr>
      <vt:lpstr>撒开长腿就跑！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鹿的角和腿各有什么长处和短处？</vt:lpstr>
      <vt:lpstr>鹿的角和腿各有什么长处和短处？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25</cp:revision>
  <dcterms:created xsi:type="dcterms:W3CDTF">2013-11-29T14:32:00Z</dcterms:created>
  <dcterms:modified xsi:type="dcterms:W3CDTF">2023-11-13T12:50:30Z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3F6C5818E0C649E4BF1F2C1B9AAE4ED6_13</vt:lpwstr>
  </property>
</Properties>
</file>