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5" r:id="rId15"/>
    <p:sldId id="276" r:id="rId16"/>
    <p:sldId id="277" r:id="rId17"/>
    <p:sldId id="274" r:id="rId18"/>
    <p:sldId id="278" r:id="rId19"/>
    <p:sldId id="279" r:id="rId20"/>
    <p:sldId id="261" r:id="rId21"/>
    <p:sldId id="262" r:id="rId22"/>
    <p:sldId id="283" r:id="rId23"/>
  </p:sldIdLst>
  <p:sldSz cx="9144000" cy="5143500" type="screen16x9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6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965" y="95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6.png"/><Relationship Id="rId1" Type="http://schemas.openxmlformats.org/officeDocument/2006/relationships/image" Target="../media/image4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6.GIF"/><Relationship Id="rId1" Type="http://schemas.openxmlformats.org/officeDocument/2006/relationships/image" Target="../media/image45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位数乘一位数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3" name="组合 12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练习十四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867" y="2428013"/>
            <a:ext cx="2595448" cy="2599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1587956" y="1979269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607×5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107×7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4609" y="790335"/>
            <a:ext cx="306846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笔算下列各题。</a:t>
            </a:r>
            <a:endParaRPr lang="zh-CN" altLang="en-US" sz="32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34"/>
          <p:cNvSpPr txBox="1">
            <a:spLocks noChangeArrowheads="1"/>
          </p:cNvSpPr>
          <p:nvPr/>
        </p:nvSpPr>
        <p:spPr bwMode="auto">
          <a:xfrm>
            <a:off x="2646212" y="3711383"/>
            <a:ext cx="62634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35"/>
          <p:cNvSpPr txBox="1">
            <a:spLocks noChangeArrowheads="1"/>
          </p:cNvSpPr>
          <p:nvPr/>
        </p:nvSpPr>
        <p:spPr bwMode="auto">
          <a:xfrm>
            <a:off x="1797336" y="2653815"/>
            <a:ext cx="17702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6 0 7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36"/>
          <p:cNvSpPr txBox="1">
            <a:spLocks noChangeArrowheads="1"/>
          </p:cNvSpPr>
          <p:nvPr/>
        </p:nvSpPr>
        <p:spPr bwMode="auto">
          <a:xfrm>
            <a:off x="1371316" y="3147250"/>
            <a:ext cx="2747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×    5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Line 137"/>
          <p:cNvSpPr>
            <a:spLocks noChangeShapeType="1"/>
          </p:cNvSpPr>
          <p:nvPr/>
        </p:nvSpPr>
        <p:spPr bwMode="auto">
          <a:xfrm flipV="1">
            <a:off x="1524411" y="3765167"/>
            <a:ext cx="1581151" cy="19049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38"/>
          <p:cNvSpPr txBox="1">
            <a:spLocks noChangeArrowheads="1"/>
          </p:cNvSpPr>
          <p:nvPr/>
        </p:nvSpPr>
        <p:spPr bwMode="auto">
          <a:xfrm>
            <a:off x="2419985" y="2954458"/>
            <a:ext cx="360363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34"/>
          <p:cNvSpPr txBox="1">
            <a:spLocks noChangeArrowheads="1"/>
          </p:cNvSpPr>
          <p:nvPr/>
        </p:nvSpPr>
        <p:spPr bwMode="auto">
          <a:xfrm>
            <a:off x="2264235" y="3711169"/>
            <a:ext cx="3900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34"/>
          <p:cNvSpPr txBox="1">
            <a:spLocks noChangeArrowheads="1"/>
          </p:cNvSpPr>
          <p:nvPr/>
        </p:nvSpPr>
        <p:spPr bwMode="auto">
          <a:xfrm>
            <a:off x="1441731" y="3712348"/>
            <a:ext cx="80905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3 0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294067" y="1919412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3035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34"/>
          <p:cNvSpPr txBox="1">
            <a:spLocks noChangeArrowheads="1"/>
          </p:cNvSpPr>
          <p:nvPr/>
        </p:nvSpPr>
        <p:spPr bwMode="auto">
          <a:xfrm>
            <a:off x="6031186" y="3673987"/>
            <a:ext cx="62634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35"/>
          <p:cNvSpPr txBox="1">
            <a:spLocks noChangeArrowheads="1"/>
          </p:cNvSpPr>
          <p:nvPr/>
        </p:nvSpPr>
        <p:spPr bwMode="auto">
          <a:xfrm>
            <a:off x="5203576" y="2616385"/>
            <a:ext cx="17702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1 0 7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136"/>
          <p:cNvSpPr txBox="1">
            <a:spLocks noChangeArrowheads="1"/>
          </p:cNvSpPr>
          <p:nvPr/>
        </p:nvSpPr>
        <p:spPr bwMode="auto">
          <a:xfrm>
            <a:off x="4770147" y="3108346"/>
            <a:ext cx="2747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×    7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Line 137"/>
          <p:cNvSpPr>
            <a:spLocks noChangeShapeType="1"/>
          </p:cNvSpPr>
          <p:nvPr/>
        </p:nvSpPr>
        <p:spPr bwMode="auto">
          <a:xfrm flipV="1">
            <a:off x="4930651" y="3727737"/>
            <a:ext cx="1581151" cy="19049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134"/>
          <p:cNvSpPr txBox="1">
            <a:spLocks noChangeArrowheads="1"/>
          </p:cNvSpPr>
          <p:nvPr/>
        </p:nvSpPr>
        <p:spPr bwMode="auto">
          <a:xfrm>
            <a:off x="5645932" y="3673491"/>
            <a:ext cx="3900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134"/>
          <p:cNvSpPr txBox="1">
            <a:spLocks noChangeArrowheads="1"/>
          </p:cNvSpPr>
          <p:nvPr/>
        </p:nvSpPr>
        <p:spPr bwMode="auto">
          <a:xfrm>
            <a:off x="5254154" y="3673491"/>
            <a:ext cx="4711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571265" y="195793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749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38"/>
          <p:cNvSpPr txBox="1">
            <a:spLocks noChangeArrowheads="1"/>
          </p:cNvSpPr>
          <p:nvPr/>
        </p:nvSpPr>
        <p:spPr bwMode="auto">
          <a:xfrm>
            <a:off x="5782848" y="2908772"/>
            <a:ext cx="360363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1" grpId="0"/>
      <p:bldP spid="22" grpId="0"/>
      <p:bldP spid="23" grpId="0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/>
      <p:bldP spid="34" grpId="0"/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286" y="2910818"/>
            <a:ext cx="2117751" cy="2112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2"/>
          <p:cNvSpPr txBox="1"/>
          <p:nvPr/>
        </p:nvSpPr>
        <p:spPr bwMode="auto">
          <a:xfrm>
            <a:off x="598491" y="715108"/>
            <a:ext cx="7131050" cy="7155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91680" y="1707654"/>
            <a:ext cx="60378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450×6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380×5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39431" y="2618431"/>
            <a:ext cx="1242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4 5 0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40955" y="3037793"/>
            <a:ext cx="66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66569" y="3055641"/>
            <a:ext cx="803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904173" y="3564139"/>
            <a:ext cx="141154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527988" y="3609568"/>
            <a:ext cx="443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958397" y="2643279"/>
            <a:ext cx="0" cy="1584176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2322818" y="3259415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2974160" y="3599936"/>
            <a:ext cx="1357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51063" y="3609568"/>
            <a:ext cx="8204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382305" y="1687192"/>
            <a:ext cx="1346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78142" y="2641063"/>
            <a:ext cx="1242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3 8 0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879666" y="3060425"/>
            <a:ext cx="66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105280" y="3078273"/>
            <a:ext cx="803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242884" y="3586771"/>
            <a:ext cx="141154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5866699" y="3632200"/>
            <a:ext cx="443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6297108" y="2665911"/>
            <a:ext cx="0" cy="1584176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5661529" y="3282047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6312871" y="3622568"/>
            <a:ext cx="1357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89774" y="3632200"/>
            <a:ext cx="8204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816927" y="1707653"/>
            <a:ext cx="1346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3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35" grpId="0"/>
      <p:bldP spid="36" grpId="0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2578" y="3183471"/>
            <a:ext cx="1826076" cy="1826076"/>
          </a:xfrm>
          <a:prstGeom prst="rect">
            <a:avLst/>
          </a:prstGeom>
        </p:spPr>
      </p:pic>
      <p:sp>
        <p:nvSpPr>
          <p:cNvPr id="57" name="TextBox 2"/>
          <p:cNvSpPr txBox="1"/>
          <p:nvPr/>
        </p:nvSpPr>
        <p:spPr>
          <a:xfrm>
            <a:off x="931862" y="686144"/>
            <a:ext cx="7280275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一台饮水机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元，学校买来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台饮水机，一共花了多少钱？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47452" y="257175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230×8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1840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53379" y="3666524"/>
            <a:ext cx="43075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答：一共花了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1840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4"/>
          <p:cNvGrpSpPr/>
          <p:nvPr/>
        </p:nvGrpSpPr>
        <p:grpSpPr bwMode="auto">
          <a:xfrm>
            <a:off x="827584" y="2044349"/>
            <a:ext cx="2812132" cy="1398562"/>
            <a:chOff x="2572275" y="1300514"/>
            <a:chExt cx="2690374" cy="91606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1" name="云形标注 82"/>
            <p:cNvSpPr>
              <a:spLocks noChangeArrowheads="1"/>
            </p:cNvSpPr>
            <p:nvPr/>
          </p:nvSpPr>
          <p:spPr bwMode="auto">
            <a:xfrm>
              <a:off x="2572275" y="1300514"/>
              <a:ext cx="2690374" cy="916067"/>
            </a:xfrm>
            <a:prstGeom prst="cloudCallout">
              <a:avLst>
                <a:gd name="adj1" fmla="val -23514"/>
                <a:gd name="adj2" fmla="val 57447"/>
              </a:avLst>
            </a:prstGeom>
            <a:solidFill>
              <a:schemeClr val="bg1"/>
            </a:solidFill>
            <a:ln w="19050" algn="ctr">
              <a:solidFill>
                <a:srgbClr val="3D6C56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4"/>
            <p:cNvSpPr>
              <a:spLocks noChangeArrowheads="1"/>
            </p:cNvSpPr>
            <p:nvPr/>
          </p:nvSpPr>
          <p:spPr bwMode="auto">
            <a:xfrm>
              <a:off x="2847836" y="1502338"/>
              <a:ext cx="2258182" cy="54430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230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是多少，用乘法计算。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2"/>
          <p:cNvSpPr txBox="1"/>
          <p:nvPr/>
        </p:nvSpPr>
        <p:spPr>
          <a:xfrm>
            <a:off x="738232" y="765279"/>
            <a:ext cx="793100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一个滑梯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305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元，向阳双语幼儿园买了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个这样的滑梯。一共需要多少元？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4"/>
          <p:cNvSpPr txBox="1"/>
          <p:nvPr/>
        </p:nvSpPr>
        <p:spPr>
          <a:xfrm>
            <a:off x="1227095" y="2526135"/>
            <a:ext cx="49704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305×6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1830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67744" y="340683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答：一共需要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76256" y="2828970"/>
            <a:ext cx="1925608" cy="1922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2"/>
          <p:cNvSpPr txBox="1"/>
          <p:nvPr/>
        </p:nvSpPr>
        <p:spPr>
          <a:xfrm>
            <a:off x="507127" y="725983"/>
            <a:ext cx="795238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美国“戒烟中心”盘点有关吸烟的危害时指出：每抽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支烟，寿命大约会减少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分钟。照这样计算，如果一个烟民一周要抽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支香烟，那么他的寿命大约会减少多长时间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4"/>
          <p:cNvSpPr txBox="1"/>
          <p:nvPr/>
        </p:nvSpPr>
        <p:spPr>
          <a:xfrm>
            <a:off x="1381627" y="3083673"/>
            <a:ext cx="47544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105×5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525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（分钟）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9195" y="3939902"/>
            <a:ext cx="53285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答：寿命大约会减少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525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955155"/>
            <a:ext cx="1377815" cy="142658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739761"/>
            <a:ext cx="24003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055" y="3052788"/>
            <a:ext cx="1909132" cy="191361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924957" y="2346943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981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982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983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984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985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986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987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1560" y="670358"/>
            <a:ext cx="7131050" cy="715581"/>
            <a:chOff x="790565" y="705765"/>
            <a:chExt cx="7131050" cy="715581"/>
          </a:xfrm>
        </p:grpSpPr>
        <p:sp>
          <p:nvSpPr>
            <p:cNvPr id="11" name="TextBox 2"/>
            <p:cNvSpPr txBox="1"/>
            <p:nvPr/>
          </p:nvSpPr>
          <p:spPr bwMode="auto">
            <a:xfrm>
              <a:off x="790565" y="705765"/>
              <a:ext cx="7131050" cy="7155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    里填上合适的数。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294621" y="943494"/>
              <a:ext cx="792088" cy="388933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073787" y="3198752"/>
            <a:ext cx="3187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将各数与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91160" y="2961238"/>
            <a:ext cx="3630433" cy="523220"/>
            <a:chOff x="1763688" y="3572750"/>
            <a:chExt cx="3630433" cy="523220"/>
          </a:xfrm>
        </p:grpSpPr>
        <p:sp>
          <p:nvSpPr>
            <p:cNvPr id="15" name="文本框 14"/>
            <p:cNvSpPr txBox="1"/>
            <p:nvPr/>
          </p:nvSpPr>
          <p:spPr>
            <a:xfrm>
              <a:off x="1763688" y="3572750"/>
              <a:ext cx="36304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984×7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095980" y="3665651"/>
              <a:ext cx="792088" cy="388933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100041" y="2974782"/>
            <a:ext cx="10046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91160" y="3553519"/>
            <a:ext cx="3630433" cy="523220"/>
            <a:chOff x="1763688" y="3572750"/>
            <a:chExt cx="3630433" cy="523220"/>
          </a:xfrm>
        </p:grpSpPr>
        <p:sp>
          <p:nvSpPr>
            <p:cNvPr id="19" name="文本框 18"/>
            <p:cNvSpPr txBox="1"/>
            <p:nvPr/>
          </p:nvSpPr>
          <p:spPr>
            <a:xfrm>
              <a:off x="1763688" y="3572750"/>
              <a:ext cx="36304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301598" y="3639893"/>
              <a:ext cx="792088" cy="388933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106695" y="3551027"/>
            <a:ext cx="16088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6888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72140" y="1883881"/>
            <a:ext cx="903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75920" y="1880365"/>
            <a:ext cx="903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65965" y="1906568"/>
            <a:ext cx="903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48116" y="1966383"/>
            <a:ext cx="903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99079" y="1961079"/>
            <a:ext cx="903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253549" y="1948605"/>
            <a:ext cx="903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324030" y="1623453"/>
            <a:ext cx="5305246" cy="186939"/>
            <a:chOff x="2324030" y="1623453"/>
            <a:chExt cx="5305246" cy="186939"/>
          </a:xfrm>
        </p:grpSpPr>
        <p:cxnSp>
          <p:nvCxnSpPr>
            <p:cNvPr id="7" name="直接连接符 6"/>
            <p:cNvCxnSpPr>
              <a:stCxn id="21" idx="0"/>
            </p:cNvCxnSpPr>
            <p:nvPr/>
          </p:nvCxnSpPr>
          <p:spPr>
            <a:xfrm flipV="1">
              <a:off x="2324030" y="1630392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7624175" y="162345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2324030" y="1623453"/>
              <a:ext cx="5305246" cy="693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3100431" y="1753611"/>
            <a:ext cx="3645422" cy="275119"/>
            <a:chOff x="2324030" y="1623453"/>
            <a:chExt cx="5305246" cy="186939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2324030" y="1630392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7624175" y="162345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2324030" y="1623453"/>
              <a:ext cx="5305246" cy="693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4104720" y="1822742"/>
            <a:ext cx="1755801" cy="248025"/>
            <a:chOff x="2324030" y="1623453"/>
            <a:chExt cx="5305246" cy="186939"/>
          </a:xfrm>
        </p:grpSpPr>
        <p:cxnSp>
          <p:nvCxnSpPr>
            <p:cNvPr id="36" name="直接连接符 35"/>
            <p:cNvCxnSpPr/>
            <p:nvPr/>
          </p:nvCxnSpPr>
          <p:spPr>
            <a:xfrm flipV="1">
              <a:off x="2324030" y="1630392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7624175" y="162345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2324030" y="1623453"/>
              <a:ext cx="5305246" cy="693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6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616452"/>
            <a:ext cx="7776864" cy="2836200"/>
          </a:xfrm>
          <a:prstGeom prst="rect">
            <a:avLst/>
          </a:prstGeom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500" y="2821077"/>
            <a:ext cx="1466932" cy="1466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83568" y="820267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 flipH="1">
            <a:off x="1056360" y="2602163"/>
            <a:ext cx="5400600" cy="1421928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用一位数依次去乘另一个因数每一位上的数，在与中间的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相乘时，如果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进上来的数，要在那一位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，如果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进上来的数，必须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6790" y="1884823"/>
            <a:ext cx="5673090" cy="448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highlight>
                  <a:srgbClr val="3D6C56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三位数乘一位数（因数中间有</a:t>
            </a:r>
            <a:r>
              <a:rPr lang="en-US" altLang="zh-CN" sz="2400" b="1" dirty="0">
                <a:solidFill>
                  <a:schemeClr val="bg1"/>
                </a:solidFill>
                <a:highlight>
                  <a:srgbClr val="3D6C56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chemeClr val="bg1"/>
                </a:solidFill>
                <a:highlight>
                  <a:srgbClr val="3D6C56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）的乘法。</a:t>
            </a:r>
            <a:endParaRPr lang="zh-CN" altLang="en-US" sz="2400" b="1" dirty="0">
              <a:solidFill>
                <a:schemeClr val="bg1"/>
              </a:solidFill>
              <a:highlight>
                <a:srgbClr val="3D6C56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522465"/>
            <a:ext cx="7776864" cy="2836200"/>
          </a:xfrm>
          <a:prstGeom prst="rect">
            <a:avLst/>
          </a:prstGeom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83680" y="2482902"/>
            <a:ext cx="1595593" cy="1595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4"/>
          <p:cNvSpPr>
            <a:spLocks noChangeArrowheads="1"/>
          </p:cNvSpPr>
          <p:nvPr/>
        </p:nvSpPr>
        <p:spPr bwMode="auto">
          <a:xfrm flipH="1">
            <a:off x="1082039" y="2469372"/>
            <a:ext cx="5673089" cy="1255728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先用一个因数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前面的数乘另一个因数，再看因数末尾有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，就在积的末尾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添上几个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83568" y="820267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6790" y="1884823"/>
            <a:ext cx="5673090" cy="448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highlight>
                  <a:srgbClr val="3D6C56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三位数乘一位数（因数中间有</a:t>
            </a:r>
            <a:r>
              <a:rPr lang="en-US" altLang="zh-CN" sz="2400" b="1" dirty="0">
                <a:solidFill>
                  <a:schemeClr val="bg1"/>
                </a:solidFill>
                <a:highlight>
                  <a:srgbClr val="3D6C56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chemeClr val="bg1"/>
                </a:solidFill>
                <a:highlight>
                  <a:srgbClr val="3D6C56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）的乘法。</a:t>
            </a:r>
            <a:endParaRPr lang="zh-CN" altLang="en-US" sz="2400" b="1" dirty="0">
              <a:solidFill>
                <a:schemeClr val="bg1"/>
              </a:solidFill>
              <a:highlight>
                <a:srgbClr val="3D6C56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812836" y="1858713"/>
            <a:ext cx="7038887" cy="2512607"/>
            <a:chOff x="1487684" y="1851669"/>
            <a:chExt cx="7026859" cy="2433845"/>
          </a:xfrm>
        </p:grpSpPr>
        <p:sp>
          <p:nvSpPr>
            <p:cNvPr id="68" name="圆角矩形 67"/>
            <p:cNvSpPr/>
            <p:nvPr/>
          </p:nvSpPr>
          <p:spPr>
            <a:xfrm>
              <a:off x="1487684" y="1851669"/>
              <a:ext cx="5472362" cy="76274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D6C5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88224" y="1989577"/>
              <a:ext cx="1926319" cy="2295937"/>
            </a:xfrm>
            <a:prstGeom prst="rect">
              <a:avLst/>
            </a:prstGeom>
          </p:spPr>
        </p:pic>
      </p:grpSp>
      <p:sp>
        <p:nvSpPr>
          <p:cNvPr id="63" name="矩形 62"/>
          <p:cNvSpPr/>
          <p:nvPr/>
        </p:nvSpPr>
        <p:spPr>
          <a:xfrm>
            <a:off x="1920756" y="1951466"/>
            <a:ext cx="53285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任何数乘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都得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35945" y="838046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有关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的乘法。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34784" y="3003798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0=           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2=            31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03848" y="3106048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92114" y="3106048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20764" y="3747420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17771" y="3747420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3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"/>
          <p:cNvSpPr/>
          <p:nvPr/>
        </p:nvSpPr>
        <p:spPr>
          <a:xfrm>
            <a:off x="1979711" y="2841526"/>
            <a:ext cx="2736304" cy="933771"/>
          </a:xfrm>
          <a:prstGeom prst="wedgeRoundRectCallout">
            <a:avLst>
              <a:gd name="adj1" fmla="val 13036"/>
              <a:gd name="adj2" fmla="val -49200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第二个算式与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相乘，得数为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5076055" y="2841526"/>
            <a:ext cx="3111599" cy="933771"/>
          </a:xfrm>
          <a:prstGeom prst="wedgeRoundRectCallout">
            <a:avLst>
              <a:gd name="adj1" fmla="val 13732"/>
              <a:gd name="adj2" fmla="val -48612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第一个算式不用计算可以看出得数比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8698" y="771550"/>
            <a:ext cx="70375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你能很快说出下面两个算式哪个的数大吗？</a:t>
            </a:r>
            <a:endParaRPr lang="zh-CN" altLang="en-US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90889" y="1392254"/>
            <a:ext cx="524214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90891" y="2067694"/>
            <a:ext cx="524214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1×2×3×4×5×6×7×8×9×</a:t>
            </a:r>
            <a:r>
              <a:rPr lang="en-US" altLang="zh-CN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31840" y="4028492"/>
            <a:ext cx="52753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所以第一个算式得数大。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13" grpId="0"/>
      <p:bldP spid="23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158072" y="516607"/>
            <a:ext cx="6025328" cy="523829"/>
          </a:xfrm>
          <a:prstGeom prst="roundRect">
            <a:avLst/>
          </a:prstGeom>
          <a:noFill/>
          <a:ln>
            <a:noFill/>
          </a:ln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三位数中间有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的乘法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08304" y="2697120"/>
            <a:ext cx="1748768" cy="1748768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971600" y="1127743"/>
            <a:ext cx="7393891" cy="636918"/>
            <a:chOff x="971600" y="1203598"/>
            <a:chExt cx="7393891" cy="63691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203598"/>
              <a:ext cx="834293" cy="628880"/>
            </a:xfrm>
            <a:prstGeom prst="rect">
              <a:avLst/>
            </a:prstGeom>
          </p:spPr>
        </p:pic>
        <p:sp>
          <p:nvSpPr>
            <p:cNvPr id="27" name="文本框 1"/>
            <p:cNvSpPr txBox="1">
              <a:spLocks noChangeArrowheads="1"/>
            </p:cNvSpPr>
            <p:nvPr/>
          </p:nvSpPr>
          <p:spPr bwMode="auto">
            <a:xfrm>
              <a:off x="1690398" y="1317296"/>
              <a:ext cx="66750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计算法则：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259632" y="1904278"/>
            <a:ext cx="5105007" cy="475951"/>
            <a:chOff x="1699241" y="2023791"/>
            <a:chExt cx="5105007" cy="475951"/>
          </a:xfrm>
        </p:grpSpPr>
        <p:grpSp>
          <p:nvGrpSpPr>
            <p:cNvPr id="29" name="组合 28"/>
            <p:cNvGrpSpPr/>
            <p:nvPr/>
          </p:nvGrpSpPr>
          <p:grpSpPr>
            <a:xfrm>
              <a:off x="1699241" y="2049691"/>
              <a:ext cx="5105007" cy="450051"/>
              <a:chOff x="1699241" y="2049691"/>
              <a:chExt cx="5105007" cy="450051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699241" y="2049691"/>
                <a:ext cx="432048" cy="432048"/>
              </a:xfrm>
              <a:prstGeom prst="ellips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/>
                  <a:t>1</a:t>
                </a:r>
                <a:endParaRPr lang="zh-CN" altLang="en-US" sz="2400" b="1" dirty="0"/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2051720" y="2499742"/>
                <a:ext cx="475252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 Box 36"/>
            <p:cNvSpPr txBox="1">
              <a:spLocks noChangeArrowheads="1"/>
            </p:cNvSpPr>
            <p:nvPr/>
          </p:nvSpPr>
          <p:spPr bwMode="auto">
            <a:xfrm>
              <a:off x="2195736" y="2023791"/>
              <a:ext cx="420660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相同数位对齐，从个位乘起；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246312" y="2539349"/>
            <a:ext cx="6249993" cy="504056"/>
            <a:chOff x="1699241" y="2023791"/>
            <a:chExt cx="6249993" cy="504056"/>
          </a:xfrm>
        </p:grpSpPr>
        <p:grpSp>
          <p:nvGrpSpPr>
            <p:cNvPr id="34" name="组合 33"/>
            <p:cNvGrpSpPr/>
            <p:nvPr/>
          </p:nvGrpSpPr>
          <p:grpSpPr>
            <a:xfrm>
              <a:off x="1699241" y="2049691"/>
              <a:ext cx="5977946" cy="478156"/>
              <a:chOff x="1699241" y="2049691"/>
              <a:chExt cx="5977946" cy="478156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699241" y="2049691"/>
                <a:ext cx="432048" cy="432048"/>
              </a:xfrm>
              <a:prstGeom prst="ellipse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/>
                  <a:t>2</a:t>
                </a:r>
                <a:endParaRPr lang="zh-CN" altLang="en-US" sz="2400" b="1" dirty="0"/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2051720" y="2499742"/>
                <a:ext cx="5625467" cy="2810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Text Box 36"/>
            <p:cNvSpPr txBox="1">
              <a:spLocks noChangeArrowheads="1"/>
            </p:cNvSpPr>
            <p:nvPr/>
          </p:nvSpPr>
          <p:spPr bwMode="auto">
            <a:xfrm>
              <a:off x="2195736" y="2023791"/>
              <a:ext cx="575349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用一位数依次去乘三位数每一位上的数；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47478" y="3099684"/>
            <a:ext cx="6179735" cy="830997"/>
            <a:chOff x="1699241" y="1746402"/>
            <a:chExt cx="6179735" cy="830997"/>
          </a:xfrm>
        </p:grpSpPr>
        <p:grpSp>
          <p:nvGrpSpPr>
            <p:cNvPr id="39" name="组合 38"/>
            <p:cNvGrpSpPr/>
            <p:nvPr/>
          </p:nvGrpSpPr>
          <p:grpSpPr>
            <a:xfrm>
              <a:off x="1699241" y="2049691"/>
              <a:ext cx="6037552" cy="466760"/>
              <a:chOff x="1699241" y="2049691"/>
              <a:chExt cx="6037552" cy="466760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699241" y="2049691"/>
                <a:ext cx="432048" cy="432048"/>
              </a:xfrm>
              <a:prstGeom prst="ellipse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/>
                  <a:t>3</a:t>
                </a:r>
                <a:endParaRPr lang="zh-CN" altLang="en-US" sz="2400" b="1" dirty="0"/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2051720" y="2499743"/>
                <a:ext cx="5685073" cy="167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 Box 36"/>
            <p:cNvSpPr txBox="1">
              <a:spLocks noChangeArrowheads="1"/>
            </p:cNvSpPr>
            <p:nvPr/>
          </p:nvSpPr>
          <p:spPr bwMode="auto">
            <a:xfrm>
              <a:off x="2130875" y="1746402"/>
              <a:ext cx="574810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在与中间的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相乘时，如果没有进上来的数，要在那一位写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占位；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43782" y="4052241"/>
            <a:ext cx="5105007" cy="475951"/>
            <a:chOff x="1699241" y="2023791"/>
            <a:chExt cx="5105007" cy="475951"/>
          </a:xfrm>
        </p:grpSpPr>
        <p:grpSp>
          <p:nvGrpSpPr>
            <p:cNvPr id="44" name="组合 43"/>
            <p:cNvGrpSpPr/>
            <p:nvPr/>
          </p:nvGrpSpPr>
          <p:grpSpPr>
            <a:xfrm>
              <a:off x="1699241" y="2049691"/>
              <a:ext cx="5105007" cy="450051"/>
              <a:chOff x="1699241" y="2049691"/>
              <a:chExt cx="5105007" cy="450051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1699241" y="2049691"/>
                <a:ext cx="432048" cy="432048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/>
                  <a:t>4</a:t>
                </a:r>
                <a:endParaRPr lang="zh-CN" altLang="en-US" sz="2400" b="1" dirty="0"/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>
                <a:off x="2051720" y="2499742"/>
                <a:ext cx="475252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Text Box 36"/>
            <p:cNvSpPr txBox="1">
              <a:spLocks noChangeArrowheads="1"/>
            </p:cNvSpPr>
            <p:nvPr/>
          </p:nvSpPr>
          <p:spPr bwMode="auto">
            <a:xfrm>
              <a:off x="2195736" y="2023791"/>
              <a:ext cx="45159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如果有进上来的数，必须加上。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619672" y="1779662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708×3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502×3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31640" y="915566"/>
            <a:ext cx="30684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笔算下列各题。</a:t>
            </a:r>
            <a:endParaRPr lang="zh-CN" altLang="en-US" sz="32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34"/>
          <p:cNvSpPr txBox="1">
            <a:spLocks noChangeArrowheads="1"/>
          </p:cNvSpPr>
          <p:nvPr/>
        </p:nvSpPr>
        <p:spPr bwMode="auto">
          <a:xfrm>
            <a:off x="2677928" y="3511776"/>
            <a:ext cx="62634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35"/>
          <p:cNvSpPr txBox="1">
            <a:spLocks noChangeArrowheads="1"/>
          </p:cNvSpPr>
          <p:nvPr/>
        </p:nvSpPr>
        <p:spPr bwMode="auto">
          <a:xfrm>
            <a:off x="1829052" y="2454208"/>
            <a:ext cx="17702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7 0 8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36"/>
          <p:cNvSpPr txBox="1">
            <a:spLocks noChangeArrowheads="1"/>
          </p:cNvSpPr>
          <p:nvPr/>
        </p:nvSpPr>
        <p:spPr bwMode="auto">
          <a:xfrm>
            <a:off x="1435364" y="2948207"/>
            <a:ext cx="2747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×    3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Line 137"/>
          <p:cNvSpPr>
            <a:spLocks noChangeShapeType="1"/>
          </p:cNvSpPr>
          <p:nvPr/>
        </p:nvSpPr>
        <p:spPr bwMode="auto">
          <a:xfrm flipV="1">
            <a:off x="1556127" y="3565560"/>
            <a:ext cx="1581151" cy="19049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38"/>
          <p:cNvSpPr txBox="1">
            <a:spLocks noChangeArrowheads="1"/>
          </p:cNvSpPr>
          <p:nvPr/>
        </p:nvSpPr>
        <p:spPr bwMode="auto">
          <a:xfrm>
            <a:off x="2451701" y="2754851"/>
            <a:ext cx="360363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34"/>
          <p:cNvSpPr txBox="1">
            <a:spLocks noChangeArrowheads="1"/>
          </p:cNvSpPr>
          <p:nvPr/>
        </p:nvSpPr>
        <p:spPr bwMode="auto">
          <a:xfrm>
            <a:off x="2295951" y="3511562"/>
            <a:ext cx="3900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34"/>
          <p:cNvSpPr txBox="1">
            <a:spLocks noChangeArrowheads="1"/>
          </p:cNvSpPr>
          <p:nvPr/>
        </p:nvSpPr>
        <p:spPr bwMode="auto">
          <a:xfrm>
            <a:off x="1475656" y="3539919"/>
            <a:ext cx="80905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2 1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25783" y="1719805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2124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34"/>
          <p:cNvSpPr txBox="1">
            <a:spLocks noChangeArrowheads="1"/>
          </p:cNvSpPr>
          <p:nvPr/>
        </p:nvSpPr>
        <p:spPr bwMode="auto">
          <a:xfrm>
            <a:off x="6084168" y="3474346"/>
            <a:ext cx="62634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35"/>
          <p:cNvSpPr txBox="1">
            <a:spLocks noChangeArrowheads="1"/>
          </p:cNvSpPr>
          <p:nvPr/>
        </p:nvSpPr>
        <p:spPr bwMode="auto">
          <a:xfrm>
            <a:off x="5235292" y="2416778"/>
            <a:ext cx="17702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5 0 2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36"/>
          <p:cNvSpPr txBox="1">
            <a:spLocks noChangeArrowheads="1"/>
          </p:cNvSpPr>
          <p:nvPr/>
        </p:nvSpPr>
        <p:spPr bwMode="auto">
          <a:xfrm>
            <a:off x="4841604" y="2910777"/>
            <a:ext cx="2747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×    3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Line 137"/>
          <p:cNvSpPr>
            <a:spLocks noChangeShapeType="1"/>
          </p:cNvSpPr>
          <p:nvPr/>
        </p:nvSpPr>
        <p:spPr bwMode="auto">
          <a:xfrm flipV="1">
            <a:off x="4962367" y="3528130"/>
            <a:ext cx="1581151" cy="19049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34"/>
          <p:cNvSpPr txBox="1">
            <a:spLocks noChangeArrowheads="1"/>
          </p:cNvSpPr>
          <p:nvPr/>
        </p:nvSpPr>
        <p:spPr bwMode="auto">
          <a:xfrm>
            <a:off x="5702191" y="3474132"/>
            <a:ext cx="3900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34"/>
          <p:cNvSpPr txBox="1">
            <a:spLocks noChangeArrowheads="1"/>
          </p:cNvSpPr>
          <p:nvPr/>
        </p:nvSpPr>
        <p:spPr bwMode="auto">
          <a:xfrm>
            <a:off x="4879687" y="3484949"/>
            <a:ext cx="80905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1 5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660232" y="1778074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33" grpId="0" animBg="1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41490" y="3333493"/>
            <a:ext cx="1733219" cy="1690883"/>
          </a:xfrm>
          <a:prstGeom prst="rect">
            <a:avLst/>
          </a:prstGeom>
        </p:spPr>
      </p:pic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610472" y="675920"/>
            <a:ext cx="687487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每个方阵有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108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名学生，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个方阵一共有多少名学生？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854916" y="3622444"/>
            <a:ext cx="3014492" cy="897498"/>
            <a:chOff x="2866886" y="3832026"/>
            <a:chExt cx="3476147" cy="1197471"/>
          </a:xfrm>
        </p:grpSpPr>
        <p:sp>
          <p:nvSpPr>
            <p:cNvPr id="29" name="云形标注 28"/>
            <p:cNvSpPr/>
            <p:nvPr/>
          </p:nvSpPr>
          <p:spPr>
            <a:xfrm>
              <a:off x="2866886" y="3832026"/>
              <a:ext cx="2706815" cy="1197471"/>
            </a:xfrm>
            <a:prstGeom prst="cloudCallout">
              <a:avLst>
                <a:gd name="adj1" fmla="val 66101"/>
                <a:gd name="adj2" fmla="val 7082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185947" y="4006878"/>
              <a:ext cx="3157086" cy="7802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108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是多少，</a:t>
              </a:r>
              <a:endPara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用乘法计算。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732569" y="4178935"/>
            <a:ext cx="435979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答：一共有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432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名学生。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735233" y="3529259"/>
            <a:ext cx="24590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5"/>
          <p:cNvSpPr txBox="1">
            <a:spLocks noChangeArrowheads="1"/>
          </p:cNvSpPr>
          <p:nvPr/>
        </p:nvSpPr>
        <p:spPr bwMode="auto">
          <a:xfrm>
            <a:off x="2467195" y="3518146"/>
            <a:ext cx="24590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（名）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51266" y="1729044"/>
            <a:ext cx="3113695" cy="1568450"/>
            <a:chOff x="2203552" y="2336135"/>
            <a:chExt cx="3113695" cy="1568450"/>
          </a:xfrm>
        </p:grpSpPr>
        <p:grpSp>
          <p:nvGrpSpPr>
            <p:cNvPr id="13" name="Group 23"/>
            <p:cNvGrpSpPr/>
            <p:nvPr/>
          </p:nvGrpSpPr>
          <p:grpSpPr bwMode="auto">
            <a:xfrm>
              <a:off x="2203552" y="2336135"/>
              <a:ext cx="3113695" cy="1568450"/>
              <a:chOff x="4057" y="2840"/>
              <a:chExt cx="1531" cy="988"/>
            </a:xfrm>
          </p:grpSpPr>
          <p:sp>
            <p:nvSpPr>
              <p:cNvPr id="14" name="Text Box 18"/>
              <p:cNvSpPr txBox="1">
                <a:spLocks noChangeArrowheads="1"/>
              </p:cNvSpPr>
              <p:nvPr/>
            </p:nvSpPr>
            <p:spPr bwMode="auto">
              <a:xfrm>
                <a:off x="4057" y="3460"/>
                <a:ext cx="1221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  <a:defRPr/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4 3 2</a:t>
                </a:r>
                <a:endPara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Text Box 19"/>
              <p:cNvSpPr txBox="1">
                <a:spLocks noChangeArrowheads="1"/>
              </p:cNvSpPr>
              <p:nvPr/>
            </p:nvSpPr>
            <p:spPr bwMode="auto">
              <a:xfrm>
                <a:off x="4464" y="2840"/>
                <a:ext cx="970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  <a:defRPr/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1 0 8</a:t>
                </a:r>
                <a:endPara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Text Box 20"/>
              <p:cNvSpPr txBox="1">
                <a:spLocks noChangeArrowheads="1"/>
              </p:cNvSpPr>
              <p:nvPr/>
            </p:nvSpPr>
            <p:spPr bwMode="auto">
              <a:xfrm>
                <a:off x="4260" y="3152"/>
                <a:ext cx="1328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  <a:defRPr/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    4</a:t>
                </a:r>
                <a:endPara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Line 21"/>
              <p:cNvSpPr>
                <a:spLocks noChangeShapeType="1"/>
              </p:cNvSpPr>
              <p:nvPr/>
            </p:nvSpPr>
            <p:spPr bwMode="auto">
              <a:xfrm>
                <a:off x="4216" y="3492"/>
                <a:ext cx="1122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9" name="Text Box 138"/>
            <p:cNvSpPr txBox="1">
              <a:spLocks noChangeArrowheads="1"/>
            </p:cNvSpPr>
            <p:nvPr/>
          </p:nvSpPr>
          <p:spPr bwMode="auto">
            <a:xfrm>
              <a:off x="3649944" y="2566151"/>
              <a:ext cx="360363" cy="8925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45" y="1784936"/>
            <a:ext cx="4918444" cy="16054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  <p:bldP spid="12" grpId="0" autoUpdateAnimBg="0"/>
      <p:bldP spid="1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3030" y="2571750"/>
            <a:ext cx="1673073" cy="1673073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652965" y="772653"/>
            <a:ext cx="59055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一个因数末尾有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的乘法：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1831149" y="1849872"/>
            <a:ext cx="5481729" cy="2515619"/>
          </a:xfrm>
          <a:prstGeom prst="roundRect">
            <a:avLst/>
          </a:prstGeom>
          <a:solidFill>
            <a:schemeClr val="bg1"/>
          </a:solidFill>
          <a:ln>
            <a:solidFill>
              <a:srgbClr val="3D6C5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946103" y="1987916"/>
            <a:ext cx="5328592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先用一个因数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前面的数乘另一个因数，再看因数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，就在积的末尾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添上几个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342" y="3065291"/>
            <a:ext cx="1785898" cy="1785898"/>
          </a:xfrm>
          <a:prstGeom prst="rect">
            <a:avLst/>
          </a:prstGeom>
        </p:spPr>
      </p:pic>
      <p:sp>
        <p:nvSpPr>
          <p:cNvPr id="13" name="TextBox 2"/>
          <p:cNvSpPr txBox="1"/>
          <p:nvPr/>
        </p:nvSpPr>
        <p:spPr bwMode="auto">
          <a:xfrm>
            <a:off x="706433" y="686935"/>
            <a:ext cx="713105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39041" y="1694671"/>
            <a:ext cx="60378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640×2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270×3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86792" y="2605448"/>
            <a:ext cx="1242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6 4 0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88316" y="3024810"/>
            <a:ext cx="66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13930" y="3042658"/>
            <a:ext cx="803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251534" y="3551156"/>
            <a:ext cx="141154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2875349" y="3596585"/>
            <a:ext cx="443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305758" y="2630296"/>
            <a:ext cx="0" cy="1584176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3321521" y="3586953"/>
            <a:ext cx="1357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041204" y="3599645"/>
            <a:ext cx="8204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29666" y="1674209"/>
            <a:ext cx="1346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1280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825503" y="2628080"/>
            <a:ext cx="1242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2 7 0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227027" y="3047442"/>
            <a:ext cx="66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452641" y="3065290"/>
            <a:ext cx="803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5590245" y="3573788"/>
            <a:ext cx="141154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6214060" y="3619217"/>
            <a:ext cx="443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6644469" y="2652928"/>
            <a:ext cx="0" cy="1584176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6008890" y="326906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6660232" y="3609585"/>
            <a:ext cx="1357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804672" y="3607369"/>
            <a:ext cx="8204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164288" y="1694670"/>
            <a:ext cx="1346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810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9" grpId="0"/>
      <p:bldP spid="32" grpId="0"/>
      <p:bldP spid="33" grpId="0"/>
      <p:bldP spid="34" grpId="0"/>
      <p:bldP spid="35" grpId="0"/>
      <p:bldP spid="36" grpId="0"/>
      <p:bldP spid="37" grpId="0"/>
      <p:bldP spid="39" grpId="0"/>
      <p:bldP spid="41" grpId="0"/>
      <p:bldP spid="42" grpId="0"/>
      <p:bldP spid="43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21936" y="662221"/>
            <a:ext cx="756277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王叔叔平均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小时能检测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个零件，他每天工作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小时，共能检测多少个零件？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22202" y="4095100"/>
            <a:ext cx="4950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答：共能检测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1840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个零件。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2784996" y="1817414"/>
            <a:ext cx="24590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4516959" y="1806302"/>
            <a:ext cx="24590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1840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03848" y="2422407"/>
            <a:ext cx="3459391" cy="1579563"/>
            <a:chOff x="3848911" y="2309539"/>
            <a:chExt cx="3459391" cy="1579563"/>
          </a:xfrm>
        </p:grpSpPr>
        <p:grpSp>
          <p:nvGrpSpPr>
            <p:cNvPr id="11" name="Group 23"/>
            <p:cNvGrpSpPr/>
            <p:nvPr/>
          </p:nvGrpSpPr>
          <p:grpSpPr bwMode="auto">
            <a:xfrm>
              <a:off x="3848911" y="2309539"/>
              <a:ext cx="3459391" cy="1579563"/>
              <a:chOff x="4216" y="2840"/>
              <a:chExt cx="1218" cy="995"/>
            </a:xfrm>
          </p:grpSpPr>
          <p:sp>
            <p:nvSpPr>
              <p:cNvPr id="18" name="Text Box 18"/>
              <p:cNvSpPr txBox="1">
                <a:spLocks noChangeArrowheads="1"/>
              </p:cNvSpPr>
              <p:nvPr/>
            </p:nvSpPr>
            <p:spPr bwMode="auto">
              <a:xfrm>
                <a:off x="4263" y="3467"/>
                <a:ext cx="1162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  <a:defRPr/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1 8 4 0</a:t>
                </a:r>
                <a:endPara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Text Box 19"/>
              <p:cNvSpPr txBox="1">
                <a:spLocks noChangeArrowheads="1"/>
              </p:cNvSpPr>
              <p:nvPr/>
            </p:nvSpPr>
            <p:spPr bwMode="auto">
              <a:xfrm>
                <a:off x="4464" y="2840"/>
                <a:ext cx="970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  <a:defRPr/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2 3 0</a:t>
                </a:r>
                <a:endPara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Text Box 20"/>
              <p:cNvSpPr txBox="1">
                <a:spLocks noChangeArrowheads="1"/>
              </p:cNvSpPr>
              <p:nvPr/>
            </p:nvSpPr>
            <p:spPr bwMode="auto">
              <a:xfrm>
                <a:off x="4256" y="3131"/>
                <a:ext cx="1082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  <a:defRPr/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   8</a:t>
                </a:r>
                <a:endPara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Line 21"/>
              <p:cNvSpPr>
                <a:spLocks noChangeShapeType="1"/>
              </p:cNvSpPr>
              <p:nvPr/>
            </p:nvSpPr>
            <p:spPr bwMode="auto">
              <a:xfrm>
                <a:off x="4216" y="3492"/>
                <a:ext cx="804" cy="7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5" name="Text Box 138"/>
            <p:cNvSpPr txBox="1">
              <a:spLocks noChangeArrowheads="1"/>
            </p:cNvSpPr>
            <p:nvPr/>
          </p:nvSpPr>
          <p:spPr bwMode="auto">
            <a:xfrm>
              <a:off x="4788024" y="2541125"/>
              <a:ext cx="360363" cy="8925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  <p:bldP spid="10" grpId="0" autoUpdateAnimBg="0"/>
      <p:bldP spid="24" grpId="0" autoUpdateAnimBg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1307</Words>
  <Application>WPS 演示</Application>
  <PresentationFormat>全屏显示(16:9)</PresentationFormat>
  <Paragraphs>288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Calibri</vt:lpstr>
      <vt:lpstr>Times New Roman</vt:lpstr>
      <vt:lpstr>楷体_GB2312</vt:lpstr>
      <vt:lpstr>新宋体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56</cp:revision>
  <dcterms:created xsi:type="dcterms:W3CDTF">2019-09-02T08:53:00Z</dcterms:created>
  <dcterms:modified xsi:type="dcterms:W3CDTF">2023-09-28T13:35:11Z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BEEF65F0313E4020957668FCCAA46759_12</vt:lpwstr>
  </property>
  <property fmtid="{D5CDD505-2E9C-101B-9397-08002B2CF9AE}" pid="3" name="KSOProductBuildVer">
    <vt:lpwstr>2052-12.1.0.15374</vt:lpwstr>
  </property>
</Properties>
</file>