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sldIdLst>
    <p:sldId id="256" r:id="rId4"/>
    <p:sldId id="257" r:id="rId5"/>
    <p:sldId id="267" r:id="rId6"/>
    <p:sldId id="258" r:id="rId7"/>
    <p:sldId id="301" r:id="rId8"/>
    <p:sldId id="271" r:id="rId9"/>
    <p:sldId id="300" r:id="rId10"/>
    <p:sldId id="305" r:id="rId11"/>
    <p:sldId id="306" r:id="rId12"/>
    <p:sldId id="307" r:id="rId13"/>
    <p:sldId id="308" r:id="rId14"/>
    <p:sldId id="309" r:id="rId15"/>
    <p:sldId id="310" r:id="rId16"/>
    <p:sldId id="278" r:id="rId17"/>
    <p:sldId id="312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51C3A-7465-4DAA-B1A4-D3D79B474A3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1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0" y="4411663"/>
            <a:ext cx="9144000" cy="15652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1" name="文本框 4130"/>
          <p:cNvSpPr txBox="1"/>
          <p:nvPr/>
        </p:nvSpPr>
        <p:spPr>
          <a:xfrm>
            <a:off x="1919288" y="4438650"/>
            <a:ext cx="5281612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20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天上的街市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260600" y="5340350"/>
            <a:ext cx="4621213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92133" y="261660"/>
            <a:ext cx="6160282" cy="417646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765175"/>
            <a:ext cx="2349500" cy="5222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第一节赏析：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3325" y="1341438"/>
            <a:ext cx="3276600" cy="212248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远远的街灯　了，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好像　着无数的明星。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天上的明星　了，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好像　着无数的街灯。 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26660"/>
          <p:cNvSpPr txBox="1"/>
          <p:nvPr/>
        </p:nvSpPr>
        <p:spPr>
          <a:xfrm>
            <a:off x="1576388" y="1700213"/>
            <a:ext cx="803275" cy="46196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街灯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26667"/>
          <p:cNvSpPr txBox="1"/>
          <p:nvPr/>
        </p:nvSpPr>
        <p:spPr>
          <a:xfrm>
            <a:off x="1500188" y="3300413"/>
            <a:ext cx="1158875" cy="461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明星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26668"/>
          <p:cNvSpPr txBox="1"/>
          <p:nvPr/>
        </p:nvSpPr>
        <p:spPr>
          <a:xfrm>
            <a:off x="1784350" y="2520950"/>
            <a:ext cx="554038" cy="698500"/>
          </a:xfrm>
          <a:prstGeom prst="rect">
            <a:avLst/>
          </a:prstGeom>
          <a:noFill/>
          <a:ln w="12700">
            <a:noFill/>
          </a:ln>
        </p:spPr>
        <p:txBody>
          <a:bodyPr vert="eaVert" wrap="none">
            <a:spAutoFit/>
          </a:bodyPr>
          <a:p>
            <a:pPr eaLnBrk="0" hangingPunct="0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26669"/>
          <p:cNvSpPr txBox="1"/>
          <p:nvPr/>
        </p:nvSpPr>
        <p:spPr>
          <a:xfrm>
            <a:off x="2211388" y="2509838"/>
            <a:ext cx="554037" cy="698500"/>
          </a:xfrm>
          <a:prstGeom prst="rect">
            <a:avLst/>
          </a:prstGeom>
          <a:noFill/>
          <a:ln w="12700">
            <a:noFill/>
          </a:ln>
        </p:spPr>
        <p:txBody>
          <a:bodyPr vert="eaVert" wrap="none">
            <a:spAutoFit/>
          </a:bodyPr>
          <a:p>
            <a:pPr eaLnBrk="0" hangingPunct="0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多亮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26670"/>
          <p:cNvSpPr txBox="1"/>
          <p:nvPr/>
        </p:nvSpPr>
        <p:spPr>
          <a:xfrm>
            <a:off x="1331913" y="2538413"/>
            <a:ext cx="554037" cy="698500"/>
          </a:xfrm>
          <a:prstGeom prst="rect">
            <a:avLst/>
          </a:prstGeom>
          <a:noFill/>
          <a:ln w="12700">
            <a:noFill/>
          </a:ln>
        </p:spPr>
        <p:txBody>
          <a:bodyPr vert="eaVert" wrap="none">
            <a:spAutoFit/>
          </a:bodyPr>
          <a:p>
            <a:pPr eaLnBrk="0" hangingPunct="0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联想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>
            <a:hlinkClick r:id="" action="ppaction://noaction"/>
          </p:cNvPr>
          <p:cNvSpPr/>
          <p:nvPr/>
        </p:nvSpPr>
        <p:spPr>
          <a:xfrm>
            <a:off x="5267325" y="1360488"/>
            <a:ext cx="493713" cy="4603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2925" y="1893888"/>
            <a:ext cx="493713" cy="4603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闪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67325" y="2427288"/>
            <a:ext cx="493713" cy="4603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52925" y="3017838"/>
            <a:ext cx="48895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直接连接符 12"/>
          <p:cNvSpPr/>
          <p:nvPr/>
        </p:nvSpPr>
        <p:spPr>
          <a:xfrm>
            <a:off x="1817688" y="2424113"/>
            <a:ext cx="0" cy="8382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14" name="直接连接符 13"/>
          <p:cNvSpPr/>
          <p:nvPr/>
        </p:nvSpPr>
        <p:spPr>
          <a:xfrm flipV="1">
            <a:off x="2254250" y="2424113"/>
            <a:ext cx="0" cy="9144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15" name="文本框 357391"/>
          <p:cNvSpPr txBox="1"/>
          <p:nvPr/>
        </p:nvSpPr>
        <p:spPr>
          <a:xfrm>
            <a:off x="3092450" y="3860800"/>
            <a:ext cx="3897313" cy="46196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人间万家灯火的壮观景色。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79700" y="3879850"/>
            <a:ext cx="493713" cy="46196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endParaRPr lang="zh-CN" altLang="en-US" sz="2400" b="1" u="sng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52713" y="4529138"/>
            <a:ext cx="493712" cy="46196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闪</a:t>
            </a:r>
            <a:endParaRPr lang="zh-CN" altLang="en-US" sz="2400" b="1" u="sng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360464"/>
          <p:cNvSpPr txBox="1"/>
          <p:nvPr/>
        </p:nvSpPr>
        <p:spPr>
          <a:xfrm>
            <a:off x="3098800" y="4510088"/>
            <a:ext cx="2659063" cy="46196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群星闪烁的姿态。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73350" y="5011738"/>
            <a:ext cx="493713" cy="46196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</a:t>
            </a:r>
            <a:endParaRPr lang="zh-CN" altLang="en-US" sz="2400" b="1" u="sng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361490"/>
          <p:cNvSpPr txBox="1"/>
          <p:nvPr/>
        </p:nvSpPr>
        <p:spPr>
          <a:xfrm>
            <a:off x="3109913" y="5064125"/>
            <a:ext cx="2659062" cy="46196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诗人的欣喜之情。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79700" y="5703888"/>
            <a:ext cx="488950" cy="461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endParaRPr lang="zh-CN" altLang="en-US" sz="2400" b="1" u="sng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362516"/>
          <p:cNvSpPr txBox="1"/>
          <p:nvPr/>
        </p:nvSpPr>
        <p:spPr>
          <a:xfrm>
            <a:off x="3132138" y="5703888"/>
            <a:ext cx="4206875" cy="46196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暗示天上有人把街灯点亮了。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575" y="609600"/>
            <a:ext cx="504825" cy="31083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第二三四节赏析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467969"/>
          <p:cNvSpPr txBox="1"/>
          <p:nvPr/>
        </p:nvSpPr>
        <p:spPr>
          <a:xfrm>
            <a:off x="1479550" y="944563"/>
            <a:ext cx="803275" cy="46196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写实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467970"/>
          <p:cNvSpPr txBox="1"/>
          <p:nvPr/>
        </p:nvSpPr>
        <p:spPr>
          <a:xfrm>
            <a:off x="1403350" y="3892550"/>
            <a:ext cx="803275" cy="46196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405063" y="2105025"/>
            <a:ext cx="304800" cy="3962400"/>
          </a:xfrm>
          <a:prstGeom prst="leftBrace">
            <a:avLst>
              <a:gd name="adj1" fmla="val 107731"/>
              <a:gd name="adj2" fmla="val 50000"/>
            </a:avLst>
          </a:prstGeom>
          <a:noFill/>
          <a:ln w="28575" cap="sq" cmpd="sng">
            <a:solidFill>
              <a:srgbClr val="0000FF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p>
            <a:pPr algn="ctr" eaLnBrk="0" hangingPunct="0"/>
            <a:endParaRPr lang="zh-CN" altLang="zh-CN" sz="24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4950" y="692150"/>
            <a:ext cx="803275" cy="46196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街灯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43200" y="1454150"/>
            <a:ext cx="803275" cy="46196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明星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4950" y="2090738"/>
            <a:ext cx="803275" cy="46196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街市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4950" y="2901950"/>
            <a:ext cx="803275" cy="46196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物品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3200" y="3775075"/>
            <a:ext cx="803275" cy="46196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天河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467981"/>
          <p:cNvSpPr txBox="1"/>
          <p:nvPr/>
        </p:nvSpPr>
        <p:spPr>
          <a:xfrm>
            <a:off x="2895600" y="4675188"/>
            <a:ext cx="493713" cy="46196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467982"/>
          <p:cNvSpPr txBox="1"/>
          <p:nvPr/>
        </p:nvSpPr>
        <p:spPr>
          <a:xfrm>
            <a:off x="2774950" y="5721350"/>
            <a:ext cx="803275" cy="46196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直接连接符 12"/>
          <p:cNvSpPr/>
          <p:nvPr/>
        </p:nvSpPr>
        <p:spPr>
          <a:xfrm>
            <a:off x="3079750" y="1149350"/>
            <a:ext cx="0" cy="3810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14" name="直接连接符 13"/>
          <p:cNvSpPr/>
          <p:nvPr/>
        </p:nvSpPr>
        <p:spPr>
          <a:xfrm flipV="1">
            <a:off x="3232150" y="1073150"/>
            <a:ext cx="0" cy="3810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15" name="直接连接符 14"/>
          <p:cNvSpPr/>
          <p:nvPr/>
        </p:nvSpPr>
        <p:spPr>
          <a:xfrm>
            <a:off x="3155950" y="3282950"/>
            <a:ext cx="0" cy="5334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16" name="直接连接符 15"/>
          <p:cNvSpPr/>
          <p:nvPr/>
        </p:nvSpPr>
        <p:spPr>
          <a:xfrm>
            <a:off x="3155950" y="4197350"/>
            <a:ext cx="0" cy="5334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17" name="直接连接符 16"/>
          <p:cNvSpPr/>
          <p:nvPr/>
        </p:nvSpPr>
        <p:spPr>
          <a:xfrm>
            <a:off x="3155950" y="5111750"/>
            <a:ext cx="0" cy="6096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18" name="直接连接符 17"/>
          <p:cNvSpPr/>
          <p:nvPr/>
        </p:nvSpPr>
        <p:spPr>
          <a:xfrm>
            <a:off x="3155950" y="1835150"/>
            <a:ext cx="0" cy="3810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19" name="直接连接符 18"/>
          <p:cNvSpPr/>
          <p:nvPr/>
        </p:nvSpPr>
        <p:spPr>
          <a:xfrm>
            <a:off x="3155950" y="2520950"/>
            <a:ext cx="0" cy="457200"/>
          </a:xfrm>
          <a:prstGeom prst="line">
            <a:avLst/>
          </a:prstGeom>
          <a:ln w="38100" cap="sq" cmpd="sng">
            <a:solidFill>
              <a:srgbClr val="0000FF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20" name="左大括号 19"/>
          <p:cNvSpPr/>
          <p:nvPr/>
        </p:nvSpPr>
        <p:spPr>
          <a:xfrm>
            <a:off x="2546350" y="84455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sq" cmpd="sng">
            <a:solidFill>
              <a:srgbClr val="0000FF"/>
            </a:solidFill>
            <a:prstDash val="solid"/>
            <a:headEnd type="none" w="sm" len="sm"/>
            <a:tailEnd type="none" w="sm" len="sm"/>
          </a:ln>
        </p:spPr>
        <p:txBody>
          <a:bodyPr/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467992"/>
          <p:cNvSpPr txBox="1"/>
          <p:nvPr/>
        </p:nvSpPr>
        <p:spPr>
          <a:xfrm>
            <a:off x="3597275" y="2084388"/>
            <a:ext cx="1112838" cy="46196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美丽的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467993"/>
          <p:cNvSpPr txBox="1"/>
          <p:nvPr/>
        </p:nvSpPr>
        <p:spPr>
          <a:xfrm>
            <a:off x="3597275" y="2922588"/>
            <a:ext cx="1920875" cy="461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陈列、珍奇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右中括号 22"/>
          <p:cNvSpPr/>
          <p:nvPr/>
        </p:nvSpPr>
        <p:spPr>
          <a:xfrm>
            <a:off x="5289550" y="2216150"/>
            <a:ext cx="76200" cy="914400"/>
          </a:xfrm>
          <a:prstGeom prst="rightBracket">
            <a:avLst>
              <a:gd name="adj" fmla="val 100000"/>
            </a:avLst>
          </a:prstGeom>
          <a:noFill/>
          <a:ln w="28575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467995"/>
          <p:cNvSpPr txBox="1"/>
          <p:nvPr/>
        </p:nvSpPr>
        <p:spPr>
          <a:xfrm>
            <a:off x="5441950" y="2322513"/>
            <a:ext cx="2660650" cy="461962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对美好生活的向往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右中括号 24"/>
          <p:cNvSpPr/>
          <p:nvPr/>
        </p:nvSpPr>
        <p:spPr>
          <a:xfrm>
            <a:off x="3765550" y="3892550"/>
            <a:ext cx="76200" cy="2133600"/>
          </a:xfrm>
          <a:prstGeom prst="rightBracket">
            <a:avLst>
              <a:gd name="adj" fmla="val 233203"/>
            </a:avLst>
          </a:prstGeom>
          <a:noFill/>
          <a:ln w="28575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468002"/>
          <p:cNvSpPr txBox="1"/>
          <p:nvPr/>
        </p:nvSpPr>
        <p:spPr>
          <a:xfrm>
            <a:off x="4257675" y="4251325"/>
            <a:ext cx="3278188" cy="1436688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txBody>
          <a:bodyPr wrap="none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对黑暗势力压迫的反抗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对自由幸福生活的向往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20" grpId="0" animBg="1"/>
      <p:bldP spid="21" grpId="0"/>
      <p:bldP spid="22" grpId="0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/>
          <p:nvPr/>
        </p:nvSpPr>
        <p:spPr>
          <a:xfrm>
            <a:off x="971550" y="1125538"/>
            <a:ext cx="3457575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不信，请看那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朵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流星，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是他们提着灯笼在走。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288" y="3648075"/>
            <a:ext cx="8497887" cy="1436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朵”字常用于花，花是美好的象征，把流星比作花，比喻天上的生活像花朵一样美好。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2338388" y="1268413"/>
            <a:ext cx="44656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街灯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------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明星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--------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街灯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273175" y="1052513"/>
            <a:ext cx="615950" cy="10080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 想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2097088" y="2852738"/>
            <a:ext cx="22320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街市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物品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2097088" y="3787775"/>
            <a:ext cx="10810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天河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2097088" y="4795838"/>
            <a:ext cx="18716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牛郎织女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4473575" y="2852738"/>
            <a:ext cx="23764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珍奇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4473575" y="3787775"/>
            <a:ext cx="34575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浅浅、不甚宽广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4257675" y="4795838"/>
            <a:ext cx="23764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来往、闲游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1738313" y="2995613"/>
            <a:ext cx="358775" cy="2160587"/>
          </a:xfrm>
          <a:prstGeom prst="leftBrace">
            <a:avLst>
              <a:gd name="adj1" fmla="val 4990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6489700" y="2852738"/>
            <a:ext cx="19812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（美丽富足）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1225550" y="3275013"/>
            <a:ext cx="554038" cy="1873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天上的街市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3"/>
          <p:cNvSpPr txBox="1"/>
          <p:nvPr/>
        </p:nvSpPr>
        <p:spPr>
          <a:xfrm>
            <a:off x="6778625" y="4795838"/>
            <a:ext cx="18351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自由、幸福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14"/>
          <p:cNvSpPr txBox="1"/>
          <p:nvPr/>
        </p:nvSpPr>
        <p:spPr>
          <a:xfrm>
            <a:off x="539750" y="3355975"/>
            <a:ext cx="676275" cy="12969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 象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9"/>
          <p:cNvSpPr/>
          <p:nvPr/>
        </p:nvSpPr>
        <p:spPr>
          <a:xfrm>
            <a:off x="423863" y="1539875"/>
            <a:ext cx="8424862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 选择一个天体（如星星、月亮），发挥联想和想象，写一首小诗。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20483" name="Picture 6" descr="http://p0.so.qhimgs1.com/bdr/_240_/t0177005cc8d1a676ec.jpg"/>
          <p:cNvPicPr>
            <a:picLocks noChangeAspect="1"/>
          </p:cNvPicPr>
          <p:nvPr/>
        </p:nvPicPr>
        <p:blipFill>
          <a:blip r:embed="rId1"/>
          <a:srcRect b="5501"/>
          <a:stretch>
            <a:fillRect/>
          </a:stretch>
        </p:blipFill>
        <p:spPr>
          <a:xfrm>
            <a:off x="1763713" y="3500438"/>
            <a:ext cx="4389437" cy="2592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4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0485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577850" y="1570038"/>
            <a:ext cx="7988300" cy="4030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sym typeface="Arial" panose="020B0604020202020204" pitchFamily="34" charset="0"/>
              </a:rPr>
              <a:t>理解诗中联想和想象的运用，培养联想和想象的能力。</a:t>
            </a:r>
            <a:endParaRPr lang="zh-CN" altLang="en-US" sz="32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培养对自由幸福美好生活的向往与追求，体会浪漫主义的创作特色。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8195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8196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7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7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Picture 4" descr="http://p1.so.qhimgs1.com/t01f93bd79140129761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231900"/>
            <a:ext cx="5975350" cy="421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476375" y="5732463"/>
            <a:ext cx="45116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你喜欢星光灿烂的夜晚吗？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22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9221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14"/>
          <p:cNvSpPr/>
          <p:nvPr/>
        </p:nvSpPr>
        <p:spPr>
          <a:xfrm>
            <a:off x="665163" y="1557338"/>
            <a:ext cx="4968875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郭沫若</a:t>
            </a:r>
            <a:r>
              <a:rPr lang="zh-CN" altLang="en-US" sz="2600" b="1" dirty="0">
                <a:latin typeface="宋体" panose="02010600030101010101" pitchFamily="2" charset="-122"/>
              </a:rPr>
              <a:t>，原名郭开贞，四川乐山人，诗人、学者。代表作诗集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女神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星空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</a:rPr>
              <a:t>等。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10243" name="图片 1" descr="54fbb2fb43166d22d9a4bf9b452309f79152d2e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9938" y="2133600"/>
            <a:ext cx="2527300" cy="34067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4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0245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 rot="-10788446" flipV="1">
            <a:off x="323850" y="1257300"/>
            <a:ext cx="8569325" cy="4894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这首诗写于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年代初期，此时，“五四”运动的洪波已经消退，大革命的时代尚未到来。半殖民地半封建的中国，依旧被帝国主义列强和各派军阀势力控制着。面对这种现实，诗人感到失望和痛苦，他痛恨黑暗的现实，向往光明的未来。在灿烂星空的诱发下，写下了这首充满浪漫色彩的著名诗篇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天上的街市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矩形 2"/>
          <p:cNvSpPr/>
          <p:nvPr/>
        </p:nvSpPr>
        <p:spPr>
          <a:xfrm>
            <a:off x="395288" y="620713"/>
            <a:ext cx="19875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3211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写作背景：</a:t>
            </a:r>
            <a:endParaRPr lang="zh-CN" altLang="en-US" sz="2800" b="1" dirty="0">
              <a:solidFill>
                <a:srgbClr val="3211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187450" y="1281113"/>
            <a:ext cx="7129463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远远的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街灯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明了，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好像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闪着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无数的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明星。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明星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现了，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好像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点着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无数的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街灯。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我想那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缥缈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空中， 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定然有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美丽的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街市。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街市上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陈列的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一些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物品，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定然是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世上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珍奇。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矩形 6"/>
          <p:cNvSpPr/>
          <p:nvPr/>
        </p:nvSpPr>
        <p:spPr>
          <a:xfrm>
            <a:off x="1106488" y="2360613"/>
            <a:ext cx="649287" cy="255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天上的街市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2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2293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65275" y="625475"/>
            <a:ext cx="6389688" cy="5607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你看，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那浅浅的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天河，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定然是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宽广。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隔着河的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牛郎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织女，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定能够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骑着牛儿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来往。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此刻， 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定然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闲游。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不信，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那朵流星， 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是他们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提着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灯笼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在走。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76600" y="908050"/>
            <a:ext cx="2347913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想象与联想：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174083"/>
          <p:cNvSpPr txBox="1"/>
          <p:nvPr/>
        </p:nvSpPr>
        <p:spPr>
          <a:xfrm>
            <a:off x="915988" y="2058988"/>
            <a:ext cx="1828800" cy="461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211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联想：</a:t>
            </a:r>
            <a:endParaRPr lang="zh-CN" altLang="en-US" sz="2400" b="1" dirty="0">
              <a:solidFill>
                <a:srgbClr val="3211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燕尾形箭头 3"/>
          <p:cNvSpPr/>
          <p:nvPr/>
        </p:nvSpPr>
        <p:spPr>
          <a:xfrm>
            <a:off x="3506788" y="2363788"/>
            <a:ext cx="2057400" cy="152400"/>
          </a:xfrm>
          <a:prstGeom prst="notchedRightArrow">
            <a:avLst>
              <a:gd name="adj1" fmla="val 50000"/>
              <a:gd name="adj2" fmla="val 3375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p>
            <a:pPr algn="ctr" eaLnBrk="0" hangingPunct="0"/>
            <a:endParaRPr lang="zh-CN" altLang="zh-CN" sz="2400" b="1" dirty="0">
              <a:solidFill>
                <a:srgbClr val="3211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74085"/>
          <p:cNvSpPr txBox="1"/>
          <p:nvPr/>
        </p:nvSpPr>
        <p:spPr>
          <a:xfrm>
            <a:off x="2135188" y="2058988"/>
            <a:ext cx="1524000" cy="461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211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甲事物</a:t>
            </a:r>
            <a:endParaRPr lang="zh-CN" altLang="en-US" sz="2400" b="1" dirty="0">
              <a:solidFill>
                <a:srgbClr val="3211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74086"/>
          <p:cNvSpPr txBox="1"/>
          <p:nvPr/>
        </p:nvSpPr>
        <p:spPr>
          <a:xfrm>
            <a:off x="3887788" y="1906588"/>
            <a:ext cx="1676400" cy="461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想到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74087"/>
          <p:cNvSpPr txBox="1"/>
          <p:nvPr/>
        </p:nvSpPr>
        <p:spPr>
          <a:xfrm>
            <a:off x="5564188" y="2058988"/>
            <a:ext cx="2286000" cy="461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211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乙事物</a:t>
            </a:r>
            <a:endParaRPr lang="zh-CN" altLang="en-US" sz="2400" b="1" dirty="0">
              <a:solidFill>
                <a:srgbClr val="3211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4" name="文本框 174088"/>
          <p:cNvSpPr txBox="1"/>
          <p:nvPr/>
        </p:nvSpPr>
        <p:spPr>
          <a:xfrm>
            <a:off x="1982788" y="2820988"/>
            <a:ext cx="5029200" cy="461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74089"/>
          <p:cNvSpPr txBox="1"/>
          <p:nvPr/>
        </p:nvSpPr>
        <p:spPr>
          <a:xfrm>
            <a:off x="2439988" y="2744788"/>
            <a:ext cx="6019800" cy="461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存在                          存在</a:t>
            </a:r>
            <a:endParaRPr lang="zh-CN" altLang="en-US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74091"/>
          <p:cNvSpPr txBox="1"/>
          <p:nvPr/>
        </p:nvSpPr>
        <p:spPr>
          <a:xfrm>
            <a:off x="887413" y="4092575"/>
            <a:ext cx="1524000" cy="4619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211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想象：</a:t>
            </a:r>
            <a:endParaRPr lang="zh-CN" altLang="en-US" sz="2400" b="1" dirty="0">
              <a:solidFill>
                <a:srgbClr val="3211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74093"/>
          <p:cNvSpPr txBox="1"/>
          <p:nvPr/>
        </p:nvSpPr>
        <p:spPr>
          <a:xfrm>
            <a:off x="2182813" y="4092575"/>
            <a:ext cx="1600200" cy="4619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211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甲事物</a:t>
            </a:r>
            <a:endParaRPr lang="zh-CN" altLang="en-US" sz="2400" b="1" dirty="0">
              <a:solidFill>
                <a:srgbClr val="3211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8" name="文本框 174094"/>
          <p:cNvSpPr txBox="1"/>
          <p:nvPr/>
        </p:nvSpPr>
        <p:spPr>
          <a:xfrm>
            <a:off x="3659188" y="4878388"/>
            <a:ext cx="1828800" cy="461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燕尾形箭头 12"/>
          <p:cNvSpPr/>
          <p:nvPr/>
        </p:nvSpPr>
        <p:spPr>
          <a:xfrm>
            <a:off x="3630613" y="4397375"/>
            <a:ext cx="2057400" cy="152400"/>
          </a:xfrm>
          <a:prstGeom prst="notchedRightArrow">
            <a:avLst>
              <a:gd name="adj1" fmla="val 50000"/>
              <a:gd name="adj2" fmla="val 3375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p>
            <a:pPr algn="ctr" eaLnBrk="0" hangingPunct="0"/>
            <a:endParaRPr lang="zh-CN" altLang="zh-CN" sz="2400" b="1" dirty="0">
              <a:solidFill>
                <a:srgbClr val="3211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74096"/>
          <p:cNvSpPr txBox="1"/>
          <p:nvPr/>
        </p:nvSpPr>
        <p:spPr>
          <a:xfrm>
            <a:off x="3859213" y="3940175"/>
            <a:ext cx="1600200" cy="4619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创造出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74098"/>
          <p:cNvSpPr txBox="1"/>
          <p:nvPr/>
        </p:nvSpPr>
        <p:spPr>
          <a:xfrm>
            <a:off x="5688013" y="4168775"/>
            <a:ext cx="2209800" cy="4619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211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乙事物</a:t>
            </a:r>
            <a:endParaRPr lang="zh-CN" altLang="en-US" sz="2400" b="1" dirty="0">
              <a:solidFill>
                <a:srgbClr val="3211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74099"/>
          <p:cNvSpPr txBox="1"/>
          <p:nvPr/>
        </p:nvSpPr>
        <p:spPr>
          <a:xfrm>
            <a:off x="2173288" y="4862513"/>
            <a:ext cx="6324600" cy="4619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存在                          不存在</a:t>
            </a:r>
            <a:endParaRPr lang="zh-CN" altLang="en-US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353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4354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重点解读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/>
      <p:bldP spid="7" grpId="0"/>
      <p:bldP spid="9" grpId="0"/>
      <p:bldP spid="10" grpId="0"/>
      <p:bldP spid="11" grpId="0"/>
      <p:bldP spid="13" grpId="0" animBg="1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3"/>
          <p:cNvSpPr txBox="1"/>
          <p:nvPr/>
        </p:nvSpPr>
        <p:spPr>
          <a:xfrm>
            <a:off x="2790825" y="476250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街灯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Text Box 4"/>
          <p:cNvSpPr txBox="1"/>
          <p:nvPr/>
        </p:nvSpPr>
        <p:spPr>
          <a:xfrm>
            <a:off x="2736850" y="1347788"/>
            <a:ext cx="11509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明星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2736850" y="2211388"/>
            <a:ext cx="10302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街市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2736850" y="3076575"/>
            <a:ext cx="115093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物品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2447925" y="3940175"/>
            <a:ext cx="18716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牛郎织女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2808288" y="4803775"/>
            <a:ext cx="10080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1584325" y="5888038"/>
            <a:ext cx="46799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光明   美好   自由   幸福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Line 10"/>
          <p:cNvSpPr/>
          <p:nvPr/>
        </p:nvSpPr>
        <p:spPr>
          <a:xfrm flipH="1">
            <a:off x="2089150" y="5311775"/>
            <a:ext cx="954088" cy="649288"/>
          </a:xfrm>
          <a:prstGeom prst="line">
            <a:avLst/>
          </a:prstGeom>
          <a:ln w="28575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Line 11"/>
          <p:cNvSpPr/>
          <p:nvPr/>
        </p:nvSpPr>
        <p:spPr>
          <a:xfrm flipH="1">
            <a:off x="3024188" y="5307013"/>
            <a:ext cx="215900" cy="673100"/>
          </a:xfrm>
          <a:prstGeom prst="line">
            <a:avLst/>
          </a:prstGeom>
          <a:ln w="28575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" name="Line 12"/>
          <p:cNvSpPr/>
          <p:nvPr/>
        </p:nvSpPr>
        <p:spPr>
          <a:xfrm>
            <a:off x="3311525" y="5307013"/>
            <a:ext cx="720725" cy="647700"/>
          </a:xfrm>
          <a:prstGeom prst="line">
            <a:avLst/>
          </a:prstGeom>
          <a:ln w="28575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Line 13"/>
          <p:cNvSpPr/>
          <p:nvPr/>
        </p:nvSpPr>
        <p:spPr>
          <a:xfrm>
            <a:off x="3600450" y="5307013"/>
            <a:ext cx="1295400" cy="576262"/>
          </a:xfrm>
          <a:prstGeom prst="line">
            <a:avLst/>
          </a:prstGeom>
          <a:ln w="28575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AutoShape 14"/>
          <p:cNvSpPr/>
          <p:nvPr/>
        </p:nvSpPr>
        <p:spPr>
          <a:xfrm>
            <a:off x="4176713" y="484188"/>
            <a:ext cx="723900" cy="1223962"/>
          </a:xfrm>
          <a:prstGeom prst="rightBrace">
            <a:avLst>
              <a:gd name="adj1" fmla="val 14019"/>
              <a:gd name="adj2" fmla="val 50000"/>
            </a:avLst>
          </a:prstGeom>
          <a:noFill/>
          <a:ln w="254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5"/>
          <p:cNvSpPr txBox="1"/>
          <p:nvPr/>
        </p:nvSpPr>
        <p:spPr>
          <a:xfrm>
            <a:off x="7164388" y="3435350"/>
            <a:ext cx="14398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rgbClr val="99CC00"/>
              </a:buClr>
              <a:buSzPct val="60000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5" name="Text Box 16"/>
          <p:cNvSpPr txBox="1"/>
          <p:nvPr/>
        </p:nvSpPr>
        <p:spPr>
          <a:xfrm>
            <a:off x="5040313" y="844550"/>
            <a:ext cx="12969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联想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Line 17"/>
          <p:cNvSpPr/>
          <p:nvPr/>
        </p:nvSpPr>
        <p:spPr>
          <a:xfrm>
            <a:off x="3240088" y="992188"/>
            <a:ext cx="0" cy="431800"/>
          </a:xfrm>
          <a:prstGeom prst="line">
            <a:avLst/>
          </a:prstGeom>
          <a:ln w="31750" cap="flat" cmpd="sng">
            <a:solidFill>
              <a:srgbClr val="800080"/>
            </a:solidFill>
            <a:prstDash val="sysDot"/>
            <a:headEnd type="triangle" w="med" len="med"/>
            <a:tailEnd type="triangle" w="med" len="med"/>
          </a:ln>
        </p:spPr>
      </p:sp>
      <p:sp>
        <p:nvSpPr>
          <p:cNvPr id="18" name="Line 18"/>
          <p:cNvSpPr/>
          <p:nvPr/>
        </p:nvSpPr>
        <p:spPr>
          <a:xfrm>
            <a:off x="3240088" y="1928813"/>
            <a:ext cx="1587" cy="358775"/>
          </a:xfrm>
          <a:prstGeom prst="line">
            <a:avLst/>
          </a:prstGeom>
          <a:ln w="28575" cap="flat" cmpd="sng">
            <a:solidFill>
              <a:srgbClr val="800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9" name="Line 19"/>
          <p:cNvSpPr/>
          <p:nvPr/>
        </p:nvSpPr>
        <p:spPr>
          <a:xfrm>
            <a:off x="3240088" y="2719388"/>
            <a:ext cx="0" cy="431800"/>
          </a:xfrm>
          <a:prstGeom prst="line">
            <a:avLst/>
          </a:prstGeom>
          <a:ln w="28575" cap="flat" cmpd="sng">
            <a:solidFill>
              <a:srgbClr val="800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20" name="Line 20"/>
          <p:cNvSpPr/>
          <p:nvPr/>
        </p:nvSpPr>
        <p:spPr>
          <a:xfrm>
            <a:off x="3240088" y="3579813"/>
            <a:ext cx="0" cy="503237"/>
          </a:xfrm>
          <a:prstGeom prst="line">
            <a:avLst/>
          </a:prstGeom>
          <a:ln w="28575" cap="flat" cmpd="sng">
            <a:solidFill>
              <a:srgbClr val="800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21" name="Line 21"/>
          <p:cNvSpPr/>
          <p:nvPr/>
        </p:nvSpPr>
        <p:spPr>
          <a:xfrm>
            <a:off x="3240088" y="4448175"/>
            <a:ext cx="0" cy="360363"/>
          </a:xfrm>
          <a:prstGeom prst="line">
            <a:avLst/>
          </a:prstGeom>
          <a:ln w="28575" cap="flat" cmpd="sng">
            <a:solidFill>
              <a:srgbClr val="800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22" name="AutoShape 14"/>
          <p:cNvSpPr/>
          <p:nvPr/>
        </p:nvSpPr>
        <p:spPr>
          <a:xfrm>
            <a:off x="6408738" y="2427288"/>
            <a:ext cx="723900" cy="2735262"/>
          </a:xfrm>
          <a:prstGeom prst="rightBrace">
            <a:avLst>
              <a:gd name="adj1" fmla="val 31330"/>
              <a:gd name="adj2" fmla="val 50000"/>
            </a:avLst>
          </a:prstGeom>
          <a:noFill/>
          <a:ln w="254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22"/>
          <p:cNvSpPr txBox="1"/>
          <p:nvPr/>
        </p:nvSpPr>
        <p:spPr>
          <a:xfrm>
            <a:off x="4176713" y="2139950"/>
            <a:ext cx="12239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23"/>
          <p:cNvSpPr txBox="1"/>
          <p:nvPr/>
        </p:nvSpPr>
        <p:spPr>
          <a:xfrm>
            <a:off x="4176713" y="3003550"/>
            <a:ext cx="12239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珍奇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24"/>
          <p:cNvSpPr txBox="1"/>
          <p:nvPr/>
        </p:nvSpPr>
        <p:spPr>
          <a:xfrm>
            <a:off x="4176713" y="3940175"/>
            <a:ext cx="23764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来往、闲游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4" grpId="0" bldLvl="0" animBg="1"/>
      <p:bldP spid="15" grpId="0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1041</Words>
  <Application>WPS 演示</Application>
  <PresentationFormat>全屏显示(4:3)</PresentationFormat>
  <Paragraphs>196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Arial Unicode MS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211</cp:revision>
  <dcterms:created xsi:type="dcterms:W3CDTF">2017-02-18T06:44:00Z</dcterms:created>
  <dcterms:modified xsi:type="dcterms:W3CDTF">2023-09-28T12:44:20Z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864E1884F7A4410FB821F0FCDE2EA136_13</vt:lpwstr>
  </property>
</Properties>
</file>