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4" r:id="rId3"/>
    <p:sldMasterId id="2147483666" r:id="rId4"/>
  </p:sldMasterIdLst>
  <p:notesMasterIdLst>
    <p:notesMasterId r:id="rId7"/>
  </p:notesMasterIdLst>
  <p:sldIdLst>
    <p:sldId id="309" r:id="rId5"/>
    <p:sldId id="698" r:id="rId6"/>
    <p:sldId id="1206" r:id="rId8"/>
    <p:sldId id="1216" r:id="rId9"/>
    <p:sldId id="1218" r:id="rId10"/>
    <p:sldId id="1211" r:id="rId11"/>
    <p:sldId id="1212" r:id="rId12"/>
    <p:sldId id="1213" r:id="rId13"/>
    <p:sldId id="1214" r:id="rId14"/>
    <p:sldId id="1215" r:id="rId15"/>
    <p:sldId id="268" r:id="rId16"/>
    <p:sldId id="1225" r:id="rId17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微软雅黑" panose="020B0503020204020204" charset="-122"/>
      <p:regular r:id="rId26"/>
    </p:embeddedFont>
    <p:embeddedFont>
      <p:font typeface="黑体" panose="02010609060101010101" pitchFamily="2" charset="-122"/>
      <p:regular r:id="rId27"/>
    </p:embeddedFont>
    <p:embeddedFont>
      <p:font typeface="楷体" panose="02010609060101010101" charset="-122"/>
      <p:regular r:id="rId28"/>
    </p:embeddedFont>
  </p:embeddedFontLst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98" userDrawn="1">
          <p15:clr>
            <a:srgbClr val="A4A3A4"/>
          </p15:clr>
        </p15:guide>
        <p15:guide id="2" pos="341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7B873"/>
    <a:srgbClr val="5AB7DA"/>
    <a:srgbClr val="F2AE0C"/>
    <a:srgbClr val="F38A79"/>
    <a:srgbClr val="2169D3"/>
    <a:srgbClr val="FFFFFF"/>
    <a:srgbClr val="0066FF"/>
    <a:srgbClr val="3D8BFD"/>
    <a:srgbClr val="E4C4A7"/>
    <a:srgbClr val="EFF9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44" d="100"/>
          <a:sy n="144" d="100"/>
        </p:scale>
        <p:origin x="-684" y="-90"/>
      </p:cViewPr>
      <p:guideLst>
        <p:guide orient="horz" pos="1898"/>
        <p:guide pos="341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319" cy="7631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2290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2290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游戏导入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复习导入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课堂游戏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方法小结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课后作业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z="2335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z="1670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z="167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66"/>
            <a:ext cx="6858000" cy="1791114"/>
          </a:xfrm>
        </p:spPr>
        <p:txBody>
          <a:bodyPr anchor="b"/>
          <a:lstStyle>
            <a:lvl1pPr algn="ctr">
              <a:defRPr sz="3375"/>
            </a:lvl1pPr>
          </a:lstStyle>
          <a:p>
            <a:pPr fontAlgn="base"/>
            <a:r>
              <a:rPr lang="zh-CN" altLang="en-US" sz="3755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153"/>
            <a:ext cx="6858000" cy="1242108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0"/>
            </a:lvl3pPr>
            <a:lvl4pPr marL="771525" indent="0" algn="ctr">
              <a:buNone/>
              <a:defRPr sz="900"/>
            </a:lvl4pPr>
            <a:lvl5pPr marL="1029335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685" indent="0" algn="ctr">
              <a:buNone/>
              <a:defRPr sz="900"/>
            </a:lvl7pPr>
            <a:lvl8pPr marL="1800860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情境导入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765175" y="96838"/>
            <a:ext cx="1306513" cy="398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探究新知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7155"/>
            <a:ext cx="12966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做一做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巩固练习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3" Type="http://schemas.openxmlformats.org/officeDocument/2006/relationships/theme" Target="../theme/theme2.xml"/><Relationship Id="rId12" Type="http://schemas.openxmlformats.org/officeDocument/2006/relationships/image" Target="../media/image8.jpeg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rgbClr val="00B0F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1.wav"/><Relationship Id="rId1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8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audio2.wav"/><Relationship Id="rId1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秋人教版数学一年级上册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95513" y="1800226"/>
            <a:ext cx="2467451" cy="30446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2" name="文本框 7"/>
          <p:cNvSpPr txBox="1"/>
          <p:nvPr/>
        </p:nvSpPr>
        <p:spPr>
          <a:xfrm>
            <a:off x="954088" y="1664018"/>
            <a:ext cx="7154862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720725">
              <a:lnSpc>
                <a:spcPct val="150000"/>
              </a:lnSpc>
              <a:buSzTx/>
              <a:buFontTx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连加、连减和加减混合运算，都是按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从左往右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的顺序来计算。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124585" y="2554605"/>
            <a:ext cx="68954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第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 10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课时 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加减混合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2882583" y="1616710"/>
            <a:ext cx="454723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6～10的认识和加减法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2096135" y="161099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5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3"/>
          <p:cNvSpPr txBox="1"/>
          <p:nvPr/>
        </p:nvSpPr>
        <p:spPr>
          <a:xfrm>
            <a:off x="685800" y="590550"/>
            <a:ext cx="1285875" cy="62928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口算。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0242" name="组合 11"/>
          <p:cNvGrpSpPr/>
          <p:nvPr/>
        </p:nvGrpSpPr>
        <p:grpSpPr>
          <a:xfrm>
            <a:off x="1335088" y="1310640"/>
            <a:ext cx="2930525" cy="2093913"/>
            <a:chOff x="1335088" y="1874838"/>
            <a:chExt cx="2930525" cy="2093912"/>
          </a:xfrm>
        </p:grpSpPr>
        <p:sp>
          <p:nvSpPr>
            <p:cNvPr id="3" name="Text Box 14"/>
            <p:cNvSpPr txBox="1">
              <a:spLocks noChangeArrowheads="1"/>
            </p:cNvSpPr>
            <p:nvPr/>
          </p:nvSpPr>
          <p:spPr bwMode="auto">
            <a:xfrm>
              <a:off x="1336675" y="2663825"/>
              <a:ext cx="2919413" cy="579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3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＋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4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＋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0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4" name="Text Box 18"/>
            <p:cNvSpPr txBox="1">
              <a:spLocks noChangeArrowheads="1"/>
            </p:cNvSpPr>
            <p:nvPr/>
          </p:nvSpPr>
          <p:spPr bwMode="auto">
            <a:xfrm>
              <a:off x="1336675" y="1874838"/>
              <a:ext cx="2884488" cy="579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4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＋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3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＋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3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5" name="Text Box 19"/>
            <p:cNvSpPr txBox="1">
              <a:spLocks noChangeArrowheads="1"/>
            </p:cNvSpPr>
            <p:nvPr/>
          </p:nvSpPr>
          <p:spPr bwMode="auto">
            <a:xfrm>
              <a:off x="1335088" y="3389313"/>
              <a:ext cx="2930525" cy="579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5</a:t>
              </a: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＋</a:t>
              </a:r>
              <a:r>
                <a:rPr kumimoji="0" lang="en-US" altLang="zh-CN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</a:t>
              </a: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＋</a:t>
              </a:r>
              <a:r>
                <a:rPr kumimoji="0" lang="en-US" altLang="zh-CN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3</a:t>
              </a: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10246" name="组合 17"/>
          <p:cNvGrpSpPr/>
          <p:nvPr/>
        </p:nvGrpSpPr>
        <p:grpSpPr>
          <a:xfrm>
            <a:off x="5087938" y="1313815"/>
            <a:ext cx="2878137" cy="2095500"/>
            <a:chOff x="5088255" y="1878012"/>
            <a:chExt cx="2878138" cy="2095500"/>
          </a:xfrm>
        </p:grpSpPr>
        <p:sp>
          <p:nvSpPr>
            <p:cNvPr id="7" name="Text Box 23"/>
            <p:cNvSpPr txBox="1">
              <a:spLocks noChangeArrowheads="1"/>
            </p:cNvSpPr>
            <p:nvPr/>
          </p:nvSpPr>
          <p:spPr bwMode="auto">
            <a:xfrm>
              <a:off x="5088255" y="2655887"/>
              <a:ext cx="2878138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10</a:t>
              </a: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－</a:t>
              </a:r>
              <a:r>
                <a:rPr kumimoji="0" lang="en-US" altLang="zh-CN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3</a:t>
              </a: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－</a:t>
              </a:r>
              <a:r>
                <a:rPr kumimoji="0" lang="en-US" altLang="zh-CN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7</a:t>
              </a: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8" name="Text Box 24"/>
            <p:cNvSpPr txBox="1">
              <a:spLocks noChangeArrowheads="1"/>
            </p:cNvSpPr>
            <p:nvPr/>
          </p:nvSpPr>
          <p:spPr bwMode="auto">
            <a:xfrm>
              <a:off x="5164138" y="1878012"/>
              <a:ext cx="2597150" cy="579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9</a:t>
              </a: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－</a:t>
              </a:r>
              <a:r>
                <a:rPr kumimoji="0" lang="en-US" altLang="zh-CN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5</a:t>
              </a: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－</a:t>
              </a:r>
              <a:r>
                <a:rPr kumimoji="0" lang="en-US" altLang="zh-CN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2</a:t>
              </a: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9" name="Text Box 25"/>
            <p:cNvSpPr txBox="1">
              <a:spLocks noChangeArrowheads="1"/>
            </p:cNvSpPr>
            <p:nvPr/>
          </p:nvSpPr>
          <p:spPr bwMode="auto">
            <a:xfrm>
              <a:off x="5165725" y="3394074"/>
              <a:ext cx="2633663" cy="579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7</a:t>
              </a: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－</a:t>
              </a:r>
              <a:r>
                <a:rPr kumimoji="0" lang="en-US" altLang="zh-CN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0</a:t>
              </a: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－</a:t>
              </a:r>
              <a:r>
                <a:rPr kumimoji="0" lang="en-US" altLang="zh-CN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6</a:t>
              </a: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417888" y="1320165"/>
            <a:ext cx="6350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10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17888" y="2082165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17888" y="2831465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70750" y="1320165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434263" y="2091690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0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83450" y="2820353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2400" y="3550920"/>
            <a:ext cx="8855075" cy="1486535"/>
            <a:chOff x="11831" y="5272"/>
            <a:chExt cx="13945" cy="2341"/>
          </a:xfrm>
        </p:grpSpPr>
        <p:sp>
          <p:nvSpPr>
            <p:cNvPr id="11" name="AutoShape 25"/>
            <p:cNvSpPr>
              <a:spLocks noChangeArrowheads="1"/>
            </p:cNvSpPr>
            <p:nvPr/>
          </p:nvSpPr>
          <p:spPr bwMode="auto">
            <a:xfrm>
              <a:off x="12911" y="5272"/>
              <a:ext cx="12865" cy="1190"/>
            </a:xfrm>
            <a:prstGeom prst="wedgeRoundRectCallout">
              <a:avLst>
                <a:gd name="adj1" fmla="val -51951"/>
                <a:gd name="adj2" fmla="val -10957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00348A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计算连加连减时，按从左到右的顺序来计算。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48A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  <p:pic>
          <p:nvPicPr>
            <p:cNvPr id="6" name="图片 5" descr="老师8 拷贝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1831" y="5765"/>
              <a:ext cx="1439" cy="1848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右箭头 22"/>
          <p:cNvSpPr/>
          <p:nvPr/>
        </p:nvSpPr>
        <p:spPr>
          <a:xfrm>
            <a:off x="4307840" y="1990408"/>
            <a:ext cx="419100" cy="357188"/>
          </a:xfrm>
          <a:prstGeom prst="rightArrow">
            <a:avLst>
              <a:gd name="adj1" fmla="val 50000"/>
              <a:gd name="adj2" fmla="val 54333"/>
            </a:avLst>
          </a:prstGeom>
          <a:solidFill>
            <a:schemeClr val="bg1"/>
          </a:solidFill>
          <a:ln w="15875">
            <a:solidFill>
              <a:srgbClr val="00B0F0"/>
            </a:solidFill>
          </a:ln>
          <a:effectLst>
            <a:outerShdw blurRad="50800" dist="38100" dir="16200000" rotWithShape="0">
              <a:srgbClr val="00B0F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3133725" y="3686810"/>
            <a:ext cx="5080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kumimoji="0" lang="en-US" altLang="zh-CN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3318" name="文本框 16"/>
          <p:cNvSpPr txBox="1"/>
          <p:nvPr/>
        </p:nvSpPr>
        <p:spPr>
          <a:xfrm>
            <a:off x="4419600" y="3686810"/>
            <a:ext cx="1616075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＝</a:t>
            </a:r>
            <a:endParaRPr lang="en-US" altLang="en-US" sz="4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319" name="文本框 17"/>
          <p:cNvSpPr txBox="1"/>
          <p:nvPr/>
        </p:nvSpPr>
        <p:spPr>
          <a:xfrm>
            <a:off x="3504883" y="3686810"/>
            <a:ext cx="1054735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＋</a:t>
            </a:r>
            <a:r>
              <a:rPr lang="en-US" altLang="zh-CN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3</a:t>
            </a:r>
            <a:endParaRPr lang="en-US" altLang="en-US" sz="4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19" name="Group 4"/>
          <p:cNvGrpSpPr/>
          <p:nvPr/>
        </p:nvGrpSpPr>
        <p:grpSpPr>
          <a:xfrm>
            <a:off x="3335338" y="4294188"/>
            <a:ext cx="955675" cy="203200"/>
            <a:chOff x="0" y="0"/>
            <a:chExt cx="590" cy="90"/>
          </a:xfrm>
        </p:grpSpPr>
        <p:sp>
          <p:nvSpPr>
            <p:cNvPr id="20" name="Line 20"/>
            <p:cNvSpPr>
              <a:spLocks noChangeShapeType="1"/>
            </p:cNvSpPr>
            <p:nvPr/>
          </p:nvSpPr>
          <p:spPr bwMode="auto">
            <a:xfrm>
              <a:off x="0" y="90"/>
              <a:ext cx="59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Line 21"/>
            <p:cNvSpPr>
              <a:spLocks noChangeShapeType="1"/>
            </p:cNvSpPr>
            <p:nvPr/>
          </p:nvSpPr>
          <p:spPr bwMode="auto">
            <a:xfrm>
              <a:off x="0" y="0"/>
              <a:ext cx="0" cy="9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Line 22"/>
            <p:cNvSpPr>
              <a:spLocks noChangeShapeType="1"/>
            </p:cNvSpPr>
            <p:nvPr/>
          </p:nvSpPr>
          <p:spPr bwMode="auto">
            <a:xfrm>
              <a:off x="590" y="0"/>
              <a:ext cx="0" cy="9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" name="Text Box 23"/>
          <p:cNvSpPr txBox="1">
            <a:spLocks noChangeArrowheads="1"/>
          </p:cNvSpPr>
          <p:nvPr/>
        </p:nvSpPr>
        <p:spPr bwMode="auto">
          <a:xfrm>
            <a:off x="3417888" y="4418013"/>
            <a:ext cx="7620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7</a:t>
            </a:r>
            <a:endParaRPr kumimoji="0" lang="en-US" altLang="zh-CN" sz="4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4" name="Text Box 24"/>
          <p:cNvSpPr txBox="1">
            <a:spLocks noChangeArrowheads="1"/>
          </p:cNvSpPr>
          <p:nvPr/>
        </p:nvSpPr>
        <p:spPr bwMode="auto">
          <a:xfrm>
            <a:off x="5684838" y="3638550"/>
            <a:ext cx="88265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</a:t>
            </a:r>
            <a:endParaRPr kumimoji="0" lang="en-US" altLang="zh-CN" sz="4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25" name="Group 10"/>
          <p:cNvGrpSpPr/>
          <p:nvPr/>
        </p:nvGrpSpPr>
        <p:grpSpPr>
          <a:xfrm>
            <a:off x="4051300" y="4295775"/>
            <a:ext cx="1152525" cy="495300"/>
            <a:chOff x="0" y="0"/>
            <a:chExt cx="720" cy="273"/>
          </a:xfrm>
        </p:grpSpPr>
        <p:sp>
          <p:nvSpPr>
            <p:cNvPr id="26" name="Line 27"/>
            <p:cNvSpPr>
              <a:spLocks noChangeShapeType="1"/>
            </p:cNvSpPr>
            <p:nvPr/>
          </p:nvSpPr>
          <p:spPr bwMode="auto">
            <a:xfrm>
              <a:off x="0" y="272"/>
              <a:ext cx="72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Line 29"/>
            <p:cNvSpPr>
              <a:spLocks noChangeShapeType="1"/>
            </p:cNvSpPr>
            <p:nvPr/>
          </p:nvSpPr>
          <p:spPr bwMode="auto">
            <a:xfrm flipV="1">
              <a:off x="718" y="0"/>
              <a:ext cx="0" cy="27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1265" name="AutoShape 2"/>
          <p:cNvSpPr/>
          <p:nvPr/>
        </p:nvSpPr>
        <p:spPr>
          <a:xfrm>
            <a:off x="2416493" y="208915"/>
            <a:ext cx="3089275" cy="396875"/>
          </a:xfrm>
          <a:prstGeom prst="roundRect">
            <a:avLst>
              <a:gd name="adj" fmla="val 4889"/>
            </a:avLst>
          </a:prstGeom>
          <a:solidFill>
            <a:srgbClr val="FCD9DD"/>
          </a:solidFill>
          <a:ln w="9525">
            <a:noFill/>
          </a:ln>
        </p:spPr>
        <p:txBody>
          <a:bodyPr wrap="none" anchor="ctr" anchorCtr="0"/>
          <a:lstStyle/>
          <a:p>
            <a:pPr>
              <a:lnSpc>
                <a:spcPct val="110000"/>
              </a:lnSpc>
            </a:pPr>
            <a:r>
              <a:rPr lang="zh-CN" altLang="en-US" sz="2600" b="1" dirty="0">
                <a:solidFill>
                  <a:srgbClr val="FF376F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  <a:sym typeface="宋体" panose="02010600030101010101" pitchFamily="2" charset="-122"/>
              </a:rPr>
              <a:t>探究点</a:t>
            </a:r>
            <a:r>
              <a:rPr lang="en-US" altLang="zh-CN" sz="2600" b="1" dirty="0">
                <a:solidFill>
                  <a:srgbClr val="FF376F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  <a:sym typeface="宋体" panose="02010600030101010101" pitchFamily="2" charset="-122"/>
              </a:rPr>
              <a:t>1</a:t>
            </a:r>
            <a:r>
              <a:rPr lang="zh-CN" altLang="en-US" sz="2600" b="1" dirty="0">
                <a:solidFill>
                  <a:srgbClr val="FF376F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  <a:sym typeface="宋体" panose="02010600030101010101" pitchFamily="2" charset="-122"/>
              </a:rPr>
              <a:t>：先加后减</a:t>
            </a:r>
            <a:endParaRPr lang="en-US" altLang="zh-CN" sz="2600" b="1" dirty="0">
              <a:solidFill>
                <a:srgbClr val="FF376F"/>
              </a:solidFill>
              <a:latin typeface="Adobe 黑体 Std R" panose="020B0400000000000000" pitchFamily="34" charset="-122"/>
              <a:ea typeface="Adobe 黑体 Std R" panose="020B0400000000000000" pitchFamily="34" charset="-122"/>
              <a:sym typeface="宋体" panose="02010600030101010101" pitchFamily="2" charset="-122"/>
            </a:endParaRPr>
          </a:p>
        </p:txBody>
      </p:sp>
      <p:sp>
        <p:nvSpPr>
          <p:cNvPr id="11282" name="文本框 3"/>
          <p:cNvSpPr txBox="1"/>
          <p:nvPr/>
        </p:nvSpPr>
        <p:spPr>
          <a:xfrm>
            <a:off x="5335905" y="208915"/>
            <a:ext cx="272923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dirty="0">
                <a:latin typeface="Arial" panose="020B060402020202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 dirty="0">
                <a:latin typeface="Arial" panose="020B060402020202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67</a:t>
            </a:r>
            <a:r>
              <a:rPr lang="zh-CN" altLang="en-US" sz="2200" dirty="0">
                <a:latin typeface="Arial" panose="020B060402020202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页内容）</a:t>
            </a:r>
            <a:endParaRPr lang="zh-CN" altLang="en-US" sz="2200" dirty="0">
              <a:latin typeface="Arial" panose="020B0604020202020204" pitchFamily="34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2576810" y="605790"/>
            <a:ext cx="11430000" cy="1828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r="53782"/>
          <a:stretch>
            <a:fillRect/>
          </a:stretch>
        </p:blipFill>
        <p:spPr>
          <a:xfrm>
            <a:off x="524510" y="960120"/>
            <a:ext cx="3667125" cy="2514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rcRect l="52709"/>
          <a:stretch>
            <a:fillRect/>
          </a:stretch>
        </p:blipFill>
        <p:spPr>
          <a:xfrm>
            <a:off x="4843145" y="960120"/>
            <a:ext cx="3752215" cy="2514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6" grpId="0"/>
      <p:bldP spid="13318" grpId="0"/>
      <p:bldP spid="13319" grpId="0"/>
      <p:bldP spid="7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右箭头 22"/>
          <p:cNvSpPr/>
          <p:nvPr/>
        </p:nvSpPr>
        <p:spPr>
          <a:xfrm>
            <a:off x="3886200" y="1870393"/>
            <a:ext cx="419100" cy="357188"/>
          </a:xfrm>
          <a:prstGeom prst="rightArrow">
            <a:avLst>
              <a:gd name="adj1" fmla="val 50000"/>
              <a:gd name="adj2" fmla="val 54333"/>
            </a:avLst>
          </a:prstGeom>
          <a:solidFill>
            <a:schemeClr val="bg1"/>
          </a:solidFill>
          <a:ln w="15875">
            <a:solidFill>
              <a:srgbClr val="00B0F0"/>
            </a:solidFill>
          </a:ln>
          <a:effectLst>
            <a:outerShdw blurRad="50800" dist="38100" dir="16200000" rotWithShape="0">
              <a:srgbClr val="00B0F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3133725" y="3407410"/>
            <a:ext cx="5080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kumimoji="0" lang="en-US" altLang="zh-CN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3318" name="文本框 16"/>
          <p:cNvSpPr txBox="1"/>
          <p:nvPr/>
        </p:nvSpPr>
        <p:spPr>
          <a:xfrm>
            <a:off x="4419600" y="3407410"/>
            <a:ext cx="167322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＋</a:t>
            </a:r>
            <a:r>
              <a:rPr lang="en-US" altLang="zh-CN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3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＝</a:t>
            </a:r>
            <a:endParaRPr lang="en-US" altLang="en-US" sz="4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319" name="文本框 17"/>
          <p:cNvSpPr txBox="1"/>
          <p:nvPr/>
        </p:nvSpPr>
        <p:spPr>
          <a:xfrm>
            <a:off x="3504883" y="3407410"/>
            <a:ext cx="1054735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</a:t>
            </a:r>
            <a:endParaRPr lang="en-US" altLang="en-US" sz="4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19" name="Group 4"/>
          <p:cNvGrpSpPr/>
          <p:nvPr/>
        </p:nvGrpSpPr>
        <p:grpSpPr>
          <a:xfrm>
            <a:off x="3335338" y="4014788"/>
            <a:ext cx="955675" cy="203200"/>
            <a:chOff x="0" y="0"/>
            <a:chExt cx="590" cy="90"/>
          </a:xfrm>
        </p:grpSpPr>
        <p:sp>
          <p:nvSpPr>
            <p:cNvPr id="20" name="Line 20"/>
            <p:cNvSpPr>
              <a:spLocks noChangeShapeType="1"/>
            </p:cNvSpPr>
            <p:nvPr/>
          </p:nvSpPr>
          <p:spPr bwMode="auto">
            <a:xfrm>
              <a:off x="0" y="90"/>
              <a:ext cx="59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Line 21"/>
            <p:cNvSpPr>
              <a:spLocks noChangeShapeType="1"/>
            </p:cNvSpPr>
            <p:nvPr/>
          </p:nvSpPr>
          <p:spPr bwMode="auto">
            <a:xfrm>
              <a:off x="0" y="0"/>
              <a:ext cx="0" cy="9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Line 22"/>
            <p:cNvSpPr>
              <a:spLocks noChangeShapeType="1"/>
            </p:cNvSpPr>
            <p:nvPr/>
          </p:nvSpPr>
          <p:spPr bwMode="auto">
            <a:xfrm>
              <a:off x="590" y="0"/>
              <a:ext cx="0" cy="9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" name="Text Box 23"/>
          <p:cNvSpPr txBox="1">
            <a:spLocks noChangeArrowheads="1"/>
          </p:cNvSpPr>
          <p:nvPr/>
        </p:nvSpPr>
        <p:spPr bwMode="auto">
          <a:xfrm>
            <a:off x="3417888" y="4138613"/>
            <a:ext cx="7620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4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4" name="Text Box 24"/>
          <p:cNvSpPr txBox="1">
            <a:spLocks noChangeArrowheads="1"/>
          </p:cNvSpPr>
          <p:nvPr/>
        </p:nvSpPr>
        <p:spPr bwMode="auto">
          <a:xfrm>
            <a:off x="5684838" y="3403600"/>
            <a:ext cx="88265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</a:t>
            </a:r>
            <a:endParaRPr kumimoji="0" lang="en-US" altLang="zh-CN" sz="4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9" name="Group 10"/>
          <p:cNvGrpSpPr/>
          <p:nvPr/>
        </p:nvGrpSpPr>
        <p:grpSpPr>
          <a:xfrm>
            <a:off x="4051300" y="4016375"/>
            <a:ext cx="1152525" cy="495300"/>
            <a:chOff x="0" y="0"/>
            <a:chExt cx="720" cy="273"/>
          </a:xfrm>
        </p:grpSpPr>
        <p:sp>
          <p:nvSpPr>
            <p:cNvPr id="10" name="Line 27"/>
            <p:cNvSpPr>
              <a:spLocks noChangeShapeType="1"/>
            </p:cNvSpPr>
            <p:nvPr/>
          </p:nvSpPr>
          <p:spPr bwMode="auto">
            <a:xfrm>
              <a:off x="0" y="272"/>
              <a:ext cx="72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Line 29"/>
            <p:cNvSpPr>
              <a:spLocks noChangeShapeType="1"/>
            </p:cNvSpPr>
            <p:nvPr/>
          </p:nvSpPr>
          <p:spPr bwMode="auto">
            <a:xfrm flipV="1">
              <a:off x="718" y="0"/>
              <a:ext cx="0" cy="27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1265" name="AutoShape 2"/>
          <p:cNvSpPr/>
          <p:nvPr/>
        </p:nvSpPr>
        <p:spPr>
          <a:xfrm>
            <a:off x="3027363" y="133350"/>
            <a:ext cx="3089275" cy="396875"/>
          </a:xfrm>
          <a:prstGeom prst="roundRect">
            <a:avLst>
              <a:gd name="adj" fmla="val 4889"/>
            </a:avLst>
          </a:prstGeom>
          <a:solidFill>
            <a:srgbClr val="FCD9DD"/>
          </a:solidFill>
          <a:ln w="9525">
            <a:noFill/>
          </a:ln>
        </p:spPr>
        <p:txBody>
          <a:bodyPr wrap="none" anchor="ctr" anchorCtr="0"/>
          <a:lstStyle/>
          <a:p>
            <a:pPr algn="l">
              <a:lnSpc>
                <a:spcPct val="110000"/>
              </a:lnSpc>
            </a:pPr>
            <a:r>
              <a:rPr lang="zh-CN" altLang="en-US" sz="2600" b="1" dirty="0">
                <a:solidFill>
                  <a:srgbClr val="FF376F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  <a:sym typeface="宋体" panose="02010600030101010101" pitchFamily="2" charset="-122"/>
              </a:rPr>
              <a:t>探究点</a:t>
            </a:r>
            <a:r>
              <a:rPr lang="en-US" altLang="zh-CN" sz="2600" b="1" dirty="0">
                <a:solidFill>
                  <a:srgbClr val="FF376F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  <a:sym typeface="宋体" panose="02010600030101010101" pitchFamily="2" charset="-122"/>
              </a:rPr>
              <a:t>2</a:t>
            </a:r>
            <a:r>
              <a:rPr lang="zh-CN" altLang="en-US" sz="2600" b="1" dirty="0">
                <a:solidFill>
                  <a:srgbClr val="FF376F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  <a:sym typeface="宋体" panose="02010600030101010101" pitchFamily="2" charset="-122"/>
              </a:rPr>
              <a:t>：先减后加</a:t>
            </a:r>
            <a:endParaRPr lang="en-US" altLang="zh-CN" sz="2600" b="1" dirty="0">
              <a:solidFill>
                <a:srgbClr val="FF376F"/>
              </a:solidFill>
              <a:latin typeface="Adobe 黑体 Std R" panose="020B0400000000000000" pitchFamily="34" charset="-122"/>
              <a:ea typeface="Adobe 黑体 Std R" panose="020B0400000000000000" pitchFamily="34" charset="-122"/>
              <a:sym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rcRect l="15667" t="40625" r="50667" b="44375"/>
          <a:stretch>
            <a:fillRect/>
          </a:stretch>
        </p:blipFill>
        <p:spPr>
          <a:xfrm>
            <a:off x="774700" y="940435"/>
            <a:ext cx="3111500" cy="22180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rcRect l="53455" t="40281" r="12879" b="44719"/>
          <a:stretch>
            <a:fillRect/>
          </a:stretch>
        </p:blipFill>
        <p:spPr>
          <a:xfrm>
            <a:off x="4559935" y="939800"/>
            <a:ext cx="3111500" cy="22180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6" grpId="0"/>
      <p:bldP spid="13318" grpId="0"/>
      <p:bldP spid="13319" grpId="0"/>
      <p:bldP spid="7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组合 16"/>
          <p:cNvGrpSpPr/>
          <p:nvPr/>
        </p:nvGrpSpPr>
        <p:grpSpPr>
          <a:xfrm>
            <a:off x="2395538" y="3786188"/>
            <a:ext cx="4257675" cy="645476"/>
            <a:chOff x="3773" y="5963"/>
            <a:chExt cx="6704" cy="1015"/>
          </a:xfrm>
        </p:grpSpPr>
        <p:grpSp>
          <p:nvGrpSpPr>
            <p:cNvPr id="17410" name="组合 12"/>
            <p:cNvGrpSpPr/>
            <p:nvPr/>
          </p:nvGrpSpPr>
          <p:grpSpPr>
            <a:xfrm>
              <a:off x="3773" y="5963"/>
              <a:ext cx="6704" cy="1015"/>
              <a:chOff x="3483" y="6567"/>
              <a:chExt cx="6704" cy="1015"/>
            </a:xfrm>
          </p:grpSpPr>
          <p:sp>
            <p:nvSpPr>
              <p:cNvPr id="17411" name="TextBox 3"/>
              <p:cNvSpPr txBox="1"/>
              <p:nvPr/>
            </p:nvSpPr>
            <p:spPr>
              <a:xfrm>
                <a:off x="3483" y="6567"/>
                <a:ext cx="5732" cy="101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pPr>
                  <a:buSzTx/>
                </a:pPr>
                <a:r>
                  <a:rPr lang="en-US" altLang="zh-CN" sz="3600" b="1" dirty="0">
                    <a:latin typeface="楷体" panose="02010609060101010101" charset="-122"/>
                    <a:ea typeface="楷体" panose="02010609060101010101" charset="-122"/>
                  </a:rPr>
                  <a:t>6         </a:t>
                </a:r>
                <a:r>
                  <a:rPr lang="en-US" altLang="zh-CN" sz="3600" b="1" dirty="0">
                    <a:latin typeface="楷体" panose="02010609060101010101" charset="-122"/>
                    <a:ea typeface="楷体" panose="02010609060101010101" charset="-122"/>
                    <a:sym typeface="宋体" panose="02010600030101010101" pitchFamily="2" charset="-122"/>
                  </a:rPr>
                  <a:t>    </a:t>
                </a:r>
                <a:r>
                  <a:rPr lang="en-US" altLang="zh-CN" sz="3600" b="1" dirty="0">
                    <a:latin typeface="楷体" panose="02010609060101010101" charset="-122"/>
                    <a:ea typeface="楷体" panose="02010609060101010101" charset="-122"/>
                  </a:rPr>
                  <a:t>=</a:t>
                </a:r>
                <a:endParaRPr lang="en-US" altLang="zh-CN" sz="36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5247" y="6595"/>
                <a:ext cx="960" cy="96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7458" y="6595"/>
                <a:ext cx="960" cy="96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9227" y="6567"/>
                <a:ext cx="960" cy="96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2" name="椭圆 1"/>
            <p:cNvSpPr>
              <a:spLocks noChangeAspect="1"/>
            </p:cNvSpPr>
            <p:nvPr/>
          </p:nvSpPr>
          <p:spPr>
            <a:xfrm>
              <a:off x="4462" y="5991"/>
              <a:ext cx="940" cy="94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" name="椭圆 3"/>
            <p:cNvSpPr>
              <a:spLocks noChangeAspect="1"/>
            </p:cNvSpPr>
            <p:nvPr/>
          </p:nvSpPr>
          <p:spPr>
            <a:xfrm>
              <a:off x="6652" y="6011"/>
              <a:ext cx="940" cy="94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" name="TextBox 3"/>
          <p:cNvSpPr txBox="1"/>
          <p:nvPr/>
        </p:nvSpPr>
        <p:spPr>
          <a:xfrm>
            <a:off x="3594100" y="3798888"/>
            <a:ext cx="436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94275" y="3798888"/>
            <a:ext cx="436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24575" y="3798888"/>
            <a:ext cx="436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60838" y="3778250"/>
            <a:ext cx="74422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－</a:t>
            </a:r>
            <a:endParaRPr lang="zh-CN" altLang="en-US" sz="4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62250" y="3736975"/>
            <a:ext cx="74422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＋</a:t>
            </a:r>
            <a:endParaRPr lang="zh-CN" altLang="en-US" sz="4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7423" name="文本框 15"/>
          <p:cNvSpPr txBox="1"/>
          <p:nvPr/>
        </p:nvSpPr>
        <p:spPr>
          <a:xfrm>
            <a:off x="3463925" y="371475"/>
            <a:ext cx="26974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P67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做一做）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4122420" y="2114550"/>
            <a:ext cx="609600" cy="609600"/>
          </a:xfrm>
          <a:prstGeom prst="rightArrow">
            <a:avLst/>
          </a:prstGeom>
          <a:solidFill>
            <a:srgbClr val="5AB7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14020" y="1235710"/>
            <a:ext cx="3314700" cy="2133600"/>
            <a:chOff x="5402" y="7620"/>
            <a:chExt cx="5220" cy="336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/>
            <a:srcRect l="18000" t="69792" r="53000" b="18542"/>
            <a:stretch>
              <a:fillRect/>
            </a:stretch>
          </p:blipFill>
          <p:spPr>
            <a:xfrm>
              <a:off x="5402" y="7620"/>
              <a:ext cx="5220" cy="3360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7622" y="7667"/>
              <a:ext cx="2880" cy="920"/>
            </a:xfrm>
            <a:prstGeom prst="rect">
              <a:avLst/>
            </a:prstGeom>
            <a:solidFill>
              <a:srgbClr val="97B873"/>
            </a:solidFill>
            <a:ln>
              <a:solidFill>
                <a:srgbClr val="97B8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374640" y="1308735"/>
            <a:ext cx="3244215" cy="2051685"/>
            <a:chOff x="5513" y="7749"/>
            <a:chExt cx="5109" cy="3231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print"/>
            <a:srcRect l="57039" t="69483" r="14578" b="19299"/>
            <a:stretch>
              <a:fillRect/>
            </a:stretch>
          </p:blipFill>
          <p:spPr>
            <a:xfrm>
              <a:off x="5513" y="7749"/>
              <a:ext cx="5109" cy="3231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7557" y="7757"/>
              <a:ext cx="2880" cy="375"/>
            </a:xfrm>
            <a:prstGeom prst="rect">
              <a:avLst/>
            </a:prstGeom>
            <a:solidFill>
              <a:srgbClr val="97B873"/>
            </a:solidFill>
            <a:ln>
              <a:solidFill>
                <a:srgbClr val="97B8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6302" y="7778"/>
              <a:ext cx="2880" cy="375"/>
            </a:xfrm>
            <a:prstGeom prst="rect">
              <a:avLst/>
            </a:prstGeom>
            <a:solidFill>
              <a:srgbClr val="97B873"/>
            </a:solidFill>
            <a:ln>
              <a:solidFill>
                <a:srgbClr val="97B8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6929120" y="1454150"/>
            <a:ext cx="558165" cy="395605"/>
          </a:xfrm>
          <a:prstGeom prst="rect">
            <a:avLst/>
          </a:prstGeom>
          <a:solidFill>
            <a:srgbClr val="97B873"/>
          </a:solidFill>
          <a:ln>
            <a:solidFill>
              <a:srgbClr val="97B8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511290" y="1360170"/>
            <a:ext cx="558165" cy="395605"/>
          </a:xfrm>
          <a:prstGeom prst="rect">
            <a:avLst/>
          </a:prstGeom>
          <a:solidFill>
            <a:srgbClr val="97B873"/>
          </a:solidFill>
          <a:ln>
            <a:solidFill>
              <a:srgbClr val="97B8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63" presetClass="pat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44375 0 " pathEditMode="relative" rAng="0" ptsTypes="">
                                      <p:cBhvr>
                                        <p:cTn id="16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2" grpId="0"/>
      <p:bldP spid="14" grpId="0"/>
      <p:bldP spid="13" grpId="0" animBg="1"/>
      <p:bldP spid="1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47800" y="1581150"/>
            <a:ext cx="5649595" cy="2842895"/>
            <a:chOff x="13271" y="3130"/>
            <a:chExt cx="8897" cy="4477"/>
          </a:xfrm>
        </p:grpSpPr>
        <p:sp>
          <p:nvSpPr>
            <p:cNvPr id="3" name="AutoShape 25"/>
            <p:cNvSpPr>
              <a:spLocks noChangeArrowheads="1"/>
            </p:cNvSpPr>
            <p:nvPr/>
          </p:nvSpPr>
          <p:spPr bwMode="auto">
            <a:xfrm>
              <a:off x="15414" y="3130"/>
              <a:ext cx="6754" cy="1878"/>
            </a:xfrm>
            <a:prstGeom prst="wedgeRoundRectCallout">
              <a:avLst>
                <a:gd name="adj1" fmla="val -56573"/>
                <a:gd name="adj2" fmla="val 44515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b="1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sym typeface="+mn-ea"/>
                </a:rPr>
                <a:t>加减混合运算要按</a:t>
              </a:r>
              <a:r>
                <a:rPr lang="zh-CN" altLang="en-US" sz="32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sym typeface="+mn-ea"/>
                </a:rPr>
                <a:t>从左往右</a:t>
              </a:r>
              <a:r>
                <a:rPr lang="zh-CN" altLang="en-US" sz="3200" b="1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sym typeface="+mn-ea"/>
                </a:rPr>
                <a:t>的顺序来计算。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pic>
          <p:nvPicPr>
            <p:cNvPr id="6" name="图片 5" descr="老师8 拷贝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3271" y="4570"/>
              <a:ext cx="2365" cy="3037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15"/>
          <p:cNvSpPr txBox="1"/>
          <p:nvPr/>
        </p:nvSpPr>
        <p:spPr>
          <a:xfrm>
            <a:off x="3463925" y="673735"/>
            <a:ext cx="25577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P68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4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458" name="TextBox 1"/>
          <p:cNvSpPr txBox="1"/>
          <p:nvPr/>
        </p:nvSpPr>
        <p:spPr>
          <a:xfrm>
            <a:off x="701675" y="1151573"/>
            <a:ext cx="79425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每行、每列上的三个数相加，各得多少？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71700" y="2877185"/>
            <a:ext cx="573088" cy="582613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44788" y="2875598"/>
            <a:ext cx="573088" cy="584200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00200" y="2877185"/>
            <a:ext cx="571500" cy="582613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71700" y="3459798"/>
            <a:ext cx="573088" cy="582613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71700" y="2292985"/>
            <a:ext cx="573088" cy="584200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41963" y="2870835"/>
            <a:ext cx="573088" cy="582613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15050" y="2870835"/>
            <a:ext cx="573088" cy="582613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70463" y="2870835"/>
            <a:ext cx="571500" cy="582613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41963" y="3453448"/>
            <a:ext cx="573088" cy="582613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41963" y="2288223"/>
            <a:ext cx="573088" cy="582613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6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15050" y="2288223"/>
            <a:ext cx="573088" cy="582613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70463" y="2288223"/>
            <a:ext cx="571500" cy="582613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70463" y="3453448"/>
            <a:ext cx="571500" cy="582613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115050" y="3453448"/>
            <a:ext cx="573088" cy="582613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9473" name="TextBox 17"/>
          <p:cNvSpPr txBox="1"/>
          <p:nvPr/>
        </p:nvSpPr>
        <p:spPr>
          <a:xfrm>
            <a:off x="3138488" y="2899410"/>
            <a:ext cx="122555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）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474" name="TextBox 18"/>
          <p:cNvSpPr txBox="1"/>
          <p:nvPr/>
        </p:nvSpPr>
        <p:spPr>
          <a:xfrm>
            <a:off x="1765300" y="4042410"/>
            <a:ext cx="122555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）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475" name="TextBox 19"/>
          <p:cNvSpPr txBox="1"/>
          <p:nvPr/>
        </p:nvSpPr>
        <p:spPr>
          <a:xfrm>
            <a:off x="4631690" y="4023360"/>
            <a:ext cx="11442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dist"/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）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476" name="TextBox 20"/>
          <p:cNvSpPr txBox="1"/>
          <p:nvPr/>
        </p:nvSpPr>
        <p:spPr>
          <a:xfrm>
            <a:off x="5249545" y="4020185"/>
            <a:ext cx="11442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dist"/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）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477" name="TextBox 21"/>
          <p:cNvSpPr txBox="1"/>
          <p:nvPr/>
        </p:nvSpPr>
        <p:spPr>
          <a:xfrm>
            <a:off x="5868670" y="4020185"/>
            <a:ext cx="11442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dist"/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）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478" name="TextBox 22"/>
          <p:cNvSpPr txBox="1"/>
          <p:nvPr/>
        </p:nvSpPr>
        <p:spPr>
          <a:xfrm>
            <a:off x="6481763" y="2869248"/>
            <a:ext cx="122555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）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479" name="TextBox 23"/>
          <p:cNvSpPr txBox="1"/>
          <p:nvPr/>
        </p:nvSpPr>
        <p:spPr>
          <a:xfrm>
            <a:off x="6481763" y="2300923"/>
            <a:ext cx="122555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）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480" name="TextBox 24"/>
          <p:cNvSpPr txBox="1"/>
          <p:nvPr/>
        </p:nvSpPr>
        <p:spPr>
          <a:xfrm>
            <a:off x="6481763" y="3464560"/>
            <a:ext cx="122555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）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663950" y="2881948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271713" y="4048760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883400" y="2297748"/>
            <a:ext cx="6350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10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88175" y="2867660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988175" y="3470910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145213" y="4007485"/>
            <a:ext cx="6350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10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634038" y="4007485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14913" y="4029710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15"/>
          <p:cNvSpPr txBox="1"/>
          <p:nvPr/>
        </p:nvSpPr>
        <p:spPr>
          <a:xfrm>
            <a:off x="3841750" y="371475"/>
            <a:ext cx="25577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P68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5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0483" name="TextBox 1"/>
          <p:cNvSpPr txBox="1"/>
          <p:nvPr/>
        </p:nvSpPr>
        <p:spPr>
          <a:xfrm>
            <a:off x="765175" y="1024255"/>
            <a:ext cx="52197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2.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631194" y="1812290"/>
            <a:ext cx="7455531" cy="730250"/>
            <a:chOff x="237685" y="3282301"/>
            <a:chExt cx="7455782" cy="731401"/>
          </a:xfrm>
        </p:grpSpPr>
        <p:sp>
          <p:nvSpPr>
            <p:cNvPr id="6175" name="TextBox 2"/>
            <p:cNvSpPr txBox="1"/>
            <p:nvPr/>
          </p:nvSpPr>
          <p:spPr>
            <a:xfrm>
              <a:off x="237685" y="3486177"/>
              <a:ext cx="1223379" cy="5237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黑体" panose="02010609060101010101" pitchFamily="2" charset="-122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</a:pPr>
              <a:r>
                <a:rPr lang="en-US" altLang="zh-CN" dirty="0">
                  <a:latin typeface="楷体" panose="02010609060101010101" charset="-122"/>
                  <a:ea typeface="楷体" panose="02010609060101010101" charset="-122"/>
                </a:rPr>
                <a:t>5 + 3 =</a:t>
              </a:r>
              <a:endParaRPr lang="en-US" altLang="zh-CN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1706803" y="3500132"/>
              <a:ext cx="503254" cy="505621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cxnSp>
          <p:nvCxnSpPr>
            <p:cNvPr id="72" name="直接箭头连接符 71"/>
            <p:cNvCxnSpPr>
              <a:stCxn id="71" idx="3"/>
            </p:cNvCxnSpPr>
            <p:nvPr/>
          </p:nvCxnSpPr>
          <p:spPr>
            <a:xfrm>
              <a:off x="2210057" y="3752942"/>
              <a:ext cx="871567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78" name="TextBox 7"/>
            <p:cNvSpPr txBox="1"/>
            <p:nvPr/>
          </p:nvSpPr>
          <p:spPr>
            <a:xfrm>
              <a:off x="2261583" y="3326613"/>
              <a:ext cx="696618" cy="5227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黑体" panose="02010609060101010101" pitchFamily="2" charset="-122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</a:pPr>
              <a:r>
                <a:rPr lang="en-US" altLang="zh-CN" dirty="0">
                  <a:latin typeface="楷体" panose="02010609060101010101" charset="-122"/>
                  <a:ea typeface="楷体" panose="02010609060101010101" charset="-122"/>
                </a:rPr>
                <a:t>- 2 </a:t>
              </a:r>
              <a:endParaRPr lang="en-US" altLang="zh-CN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3081625" y="3498541"/>
              <a:ext cx="504842" cy="505621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cxnSp>
          <p:nvCxnSpPr>
            <p:cNvPr id="94" name="直接箭头连接符 93"/>
            <p:cNvCxnSpPr>
              <a:stCxn id="71" idx="3"/>
            </p:cNvCxnSpPr>
            <p:nvPr/>
          </p:nvCxnSpPr>
          <p:spPr>
            <a:xfrm>
              <a:off x="3586467" y="3757712"/>
              <a:ext cx="871566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81" name="TextBox 13"/>
            <p:cNvSpPr txBox="1"/>
            <p:nvPr/>
          </p:nvSpPr>
          <p:spPr>
            <a:xfrm>
              <a:off x="3603954" y="3326613"/>
              <a:ext cx="748948" cy="5239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黑体" panose="02010609060101010101" pitchFamily="2" charset="-122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</a:pPr>
              <a:r>
                <a:rPr lang="en-US" altLang="zh-CN" dirty="0">
                  <a:latin typeface="楷体" panose="02010609060101010101" charset="-122"/>
                  <a:ea typeface="楷体" panose="02010609060101010101" charset="-122"/>
                </a:rPr>
                <a:t>+ 4 </a:t>
              </a:r>
              <a:endParaRPr lang="en-US" altLang="zh-CN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4438982" y="3504901"/>
              <a:ext cx="504842" cy="505621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cxnSp>
          <p:nvCxnSpPr>
            <p:cNvPr id="97" name="直接箭头连接符 96"/>
            <p:cNvCxnSpPr>
              <a:stCxn id="71" idx="3"/>
            </p:cNvCxnSpPr>
            <p:nvPr/>
          </p:nvCxnSpPr>
          <p:spPr>
            <a:xfrm>
              <a:off x="4958113" y="3757712"/>
              <a:ext cx="871566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84" name="TextBox 17"/>
            <p:cNvSpPr txBox="1"/>
            <p:nvPr/>
          </p:nvSpPr>
          <p:spPr>
            <a:xfrm>
              <a:off x="4990123" y="3282301"/>
              <a:ext cx="696618" cy="5227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黑体" panose="02010609060101010101" pitchFamily="2" charset="-122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</a:pPr>
              <a:r>
                <a:rPr lang="en-US" altLang="zh-CN" dirty="0">
                  <a:latin typeface="楷体" panose="02010609060101010101" charset="-122"/>
                  <a:ea typeface="楷体" panose="02010609060101010101" charset="-122"/>
                </a:rPr>
                <a:t>- 5 </a:t>
              </a:r>
              <a:endParaRPr lang="en-US" altLang="zh-CN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9" name="矩形 98"/>
            <p:cNvSpPr/>
            <p:nvPr/>
          </p:nvSpPr>
          <p:spPr>
            <a:xfrm>
              <a:off x="5813804" y="3509672"/>
              <a:ext cx="504842" cy="504030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cxnSp>
          <p:nvCxnSpPr>
            <p:cNvPr id="100" name="直接箭头连接符 99"/>
            <p:cNvCxnSpPr>
              <a:stCxn id="71" idx="3"/>
            </p:cNvCxnSpPr>
            <p:nvPr/>
          </p:nvCxnSpPr>
          <p:spPr>
            <a:xfrm>
              <a:off x="6334521" y="3744992"/>
              <a:ext cx="871567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87" name="TextBox 20"/>
            <p:cNvSpPr txBox="1"/>
            <p:nvPr/>
          </p:nvSpPr>
          <p:spPr>
            <a:xfrm>
              <a:off x="6377808" y="3282301"/>
              <a:ext cx="748948" cy="5239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黑体" panose="02010609060101010101" pitchFamily="2" charset="-122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</a:pPr>
              <a:r>
                <a:rPr lang="en-US" altLang="zh-CN" dirty="0">
                  <a:latin typeface="楷体" panose="02010609060101010101" charset="-122"/>
                  <a:ea typeface="楷体" panose="02010609060101010101" charset="-122"/>
                </a:rPr>
                <a:t>+ 3 </a:t>
              </a:r>
              <a:endParaRPr lang="en-US" altLang="zh-CN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02" name="矩形 101"/>
            <p:cNvSpPr/>
            <p:nvPr/>
          </p:nvSpPr>
          <p:spPr>
            <a:xfrm>
              <a:off x="7188625" y="3466741"/>
              <a:ext cx="504842" cy="505621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642611" y="2567940"/>
            <a:ext cx="7467927" cy="784225"/>
            <a:chOff x="361015" y="4035055"/>
            <a:chExt cx="7468535" cy="784853"/>
          </a:xfrm>
        </p:grpSpPr>
        <p:sp>
          <p:nvSpPr>
            <p:cNvPr id="6161" name="TextBox 22"/>
            <p:cNvSpPr txBox="1"/>
            <p:nvPr/>
          </p:nvSpPr>
          <p:spPr>
            <a:xfrm>
              <a:off x="361015" y="4257583"/>
              <a:ext cx="1200883" cy="522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黑体" panose="02010609060101010101" pitchFamily="2" charset="-122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</a:pPr>
              <a:r>
                <a:rPr lang="en-US" altLang="zh-CN" dirty="0">
                  <a:latin typeface="楷体" panose="02010609060101010101" charset="-122"/>
                  <a:ea typeface="楷体" panose="02010609060101010101" charset="-122"/>
                </a:rPr>
                <a:t>8 - 6 =</a:t>
              </a:r>
              <a:endParaRPr lang="en-US" altLang="zh-CN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05" name="矩形 104"/>
            <p:cNvSpPr/>
            <p:nvPr/>
          </p:nvSpPr>
          <p:spPr>
            <a:xfrm>
              <a:off x="1823548" y="4311501"/>
              <a:ext cx="504866" cy="505229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cxnSp>
          <p:nvCxnSpPr>
            <p:cNvPr id="106" name="直接箭头连接符 105"/>
            <p:cNvCxnSpPr>
              <a:stCxn id="105" idx="3"/>
            </p:cNvCxnSpPr>
            <p:nvPr/>
          </p:nvCxnSpPr>
          <p:spPr>
            <a:xfrm>
              <a:off x="2328414" y="4564116"/>
              <a:ext cx="871609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矩形 106"/>
            <p:cNvSpPr/>
            <p:nvPr/>
          </p:nvSpPr>
          <p:spPr>
            <a:xfrm>
              <a:off x="3200023" y="4311501"/>
              <a:ext cx="504866" cy="505229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cxnSp>
          <p:nvCxnSpPr>
            <p:cNvPr id="108" name="直接箭头连接符 107"/>
            <p:cNvCxnSpPr>
              <a:stCxn id="105" idx="3"/>
            </p:cNvCxnSpPr>
            <p:nvPr/>
          </p:nvCxnSpPr>
          <p:spPr>
            <a:xfrm>
              <a:off x="3704889" y="4568882"/>
              <a:ext cx="871608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66" name="TextBox 29"/>
            <p:cNvSpPr txBox="1"/>
            <p:nvPr/>
          </p:nvSpPr>
          <p:spPr>
            <a:xfrm>
              <a:off x="3735239" y="4054584"/>
              <a:ext cx="748984" cy="5235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黑体" panose="02010609060101010101" pitchFamily="2" charset="-122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</a:pPr>
              <a:r>
                <a:rPr lang="en-US" altLang="zh-CN" dirty="0">
                  <a:latin typeface="楷体" panose="02010609060101010101" charset="-122"/>
                  <a:ea typeface="楷体" panose="02010609060101010101" charset="-122"/>
                </a:rPr>
                <a:t>+ 5 </a:t>
              </a:r>
              <a:endParaRPr lang="en-US" altLang="zh-CN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0" name="矩形 109"/>
            <p:cNvSpPr/>
            <p:nvPr/>
          </p:nvSpPr>
          <p:spPr>
            <a:xfrm>
              <a:off x="4571735" y="4311501"/>
              <a:ext cx="504866" cy="505229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cxnSp>
          <p:nvCxnSpPr>
            <p:cNvPr id="111" name="直接箭头连接符 110"/>
            <p:cNvCxnSpPr>
              <a:stCxn id="105" idx="3"/>
            </p:cNvCxnSpPr>
            <p:nvPr/>
          </p:nvCxnSpPr>
          <p:spPr>
            <a:xfrm>
              <a:off x="5076601" y="4568882"/>
              <a:ext cx="871608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69" name="TextBox 32"/>
            <p:cNvSpPr txBox="1"/>
            <p:nvPr/>
          </p:nvSpPr>
          <p:spPr>
            <a:xfrm>
              <a:off x="5118501" y="4054256"/>
              <a:ext cx="696652" cy="522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黑体" panose="02010609060101010101" pitchFamily="2" charset="-122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</a:pPr>
              <a:r>
                <a:rPr lang="en-US" altLang="zh-CN" dirty="0">
                  <a:latin typeface="楷体" panose="02010609060101010101" charset="-122"/>
                  <a:ea typeface="楷体" panose="02010609060101010101" charset="-122"/>
                </a:rPr>
                <a:t>- 3 </a:t>
              </a:r>
              <a:endParaRPr lang="en-US" altLang="zh-CN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3" name="矩形 112"/>
            <p:cNvSpPr/>
            <p:nvPr/>
          </p:nvSpPr>
          <p:spPr>
            <a:xfrm>
              <a:off x="5948209" y="4316268"/>
              <a:ext cx="504866" cy="503640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cxnSp>
          <p:nvCxnSpPr>
            <p:cNvPr id="114" name="直接箭头连接符 113"/>
            <p:cNvCxnSpPr>
              <a:stCxn id="105" idx="3"/>
            </p:cNvCxnSpPr>
            <p:nvPr/>
          </p:nvCxnSpPr>
          <p:spPr>
            <a:xfrm>
              <a:off x="6453075" y="4556172"/>
              <a:ext cx="871609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矩形 114"/>
            <p:cNvSpPr/>
            <p:nvPr/>
          </p:nvSpPr>
          <p:spPr>
            <a:xfrm>
              <a:off x="7324684" y="4290848"/>
              <a:ext cx="504866" cy="505229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6173" name="TextBox 38"/>
            <p:cNvSpPr txBox="1"/>
            <p:nvPr/>
          </p:nvSpPr>
          <p:spPr>
            <a:xfrm>
              <a:off x="2352846" y="4044586"/>
              <a:ext cx="748984" cy="5235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黑体" panose="02010609060101010101" pitchFamily="2" charset="-122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</a:pPr>
              <a:r>
                <a:rPr lang="en-US" altLang="zh-CN" dirty="0">
                  <a:latin typeface="楷体" panose="02010609060101010101" charset="-122"/>
                  <a:ea typeface="楷体" panose="02010609060101010101" charset="-122"/>
                </a:rPr>
                <a:t>+ 2 </a:t>
              </a:r>
              <a:endParaRPr lang="en-US" altLang="zh-CN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174" name="TextBox 39"/>
            <p:cNvSpPr txBox="1"/>
            <p:nvPr/>
          </p:nvSpPr>
          <p:spPr>
            <a:xfrm>
              <a:off x="6494975" y="4035055"/>
              <a:ext cx="696652" cy="522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黑体" panose="02010609060101010101" pitchFamily="2" charset="-122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</a:pPr>
              <a:r>
                <a:rPr lang="en-US" altLang="zh-CN" dirty="0">
                  <a:latin typeface="楷体" panose="02010609060101010101" charset="-122"/>
                  <a:ea typeface="楷体" panose="02010609060101010101" charset="-122"/>
                </a:rPr>
                <a:t>- 4 </a:t>
              </a:r>
              <a:endParaRPr lang="en-US" altLang="zh-CN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18" name="TextBox 40"/>
          <p:cNvSpPr txBox="1"/>
          <p:nvPr/>
        </p:nvSpPr>
        <p:spPr>
          <a:xfrm>
            <a:off x="2170113" y="2009140"/>
            <a:ext cx="363537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9" name="TextBox 43"/>
          <p:cNvSpPr txBox="1"/>
          <p:nvPr/>
        </p:nvSpPr>
        <p:spPr>
          <a:xfrm>
            <a:off x="3548063" y="2009140"/>
            <a:ext cx="365125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0" name="TextBox 44"/>
          <p:cNvSpPr txBox="1"/>
          <p:nvPr/>
        </p:nvSpPr>
        <p:spPr>
          <a:xfrm>
            <a:off x="4832350" y="2034540"/>
            <a:ext cx="54451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10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1" name="TextBox 45"/>
          <p:cNvSpPr txBox="1"/>
          <p:nvPr/>
        </p:nvSpPr>
        <p:spPr>
          <a:xfrm>
            <a:off x="6284913" y="2021840"/>
            <a:ext cx="3651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" name="TextBox 46"/>
          <p:cNvSpPr txBox="1"/>
          <p:nvPr/>
        </p:nvSpPr>
        <p:spPr>
          <a:xfrm>
            <a:off x="7661275" y="1982153"/>
            <a:ext cx="3651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" name="TextBox 47"/>
          <p:cNvSpPr txBox="1"/>
          <p:nvPr/>
        </p:nvSpPr>
        <p:spPr>
          <a:xfrm>
            <a:off x="2162175" y="2823528"/>
            <a:ext cx="365125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4" name="TextBox 48"/>
          <p:cNvSpPr txBox="1"/>
          <p:nvPr/>
        </p:nvSpPr>
        <p:spPr>
          <a:xfrm>
            <a:off x="3568700" y="2823528"/>
            <a:ext cx="365125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5" name="TextBox 49"/>
          <p:cNvSpPr txBox="1"/>
          <p:nvPr/>
        </p:nvSpPr>
        <p:spPr>
          <a:xfrm>
            <a:off x="4926013" y="2844165"/>
            <a:ext cx="363537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6" name="TextBox 50"/>
          <p:cNvSpPr txBox="1"/>
          <p:nvPr/>
        </p:nvSpPr>
        <p:spPr>
          <a:xfrm>
            <a:off x="6297613" y="2844165"/>
            <a:ext cx="363537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7" name="TextBox 51"/>
          <p:cNvSpPr txBox="1"/>
          <p:nvPr/>
        </p:nvSpPr>
        <p:spPr>
          <a:xfrm>
            <a:off x="7675563" y="2814003"/>
            <a:ext cx="365125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/>
      <p:bldP spid="119" grpId="0"/>
      <p:bldP spid="120" grpId="0"/>
      <p:bldP spid="121" grpId="0"/>
      <p:bldP spid="122" grpId="0"/>
      <p:bldP spid="123" grpId="0"/>
      <p:bldP spid="124" grpId="0"/>
      <p:bldP spid="125" grpId="0"/>
      <p:bldP spid="126" grpId="0"/>
      <p:bldP spid="127" grpId="0"/>
    </p:bldLst>
  </p:timing>
</p:sld>
</file>

<file path=ppt/tags/tag1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456</Words>
  <Application>WPS 演示</Application>
  <PresentationFormat>全屏显示(16:9)</PresentationFormat>
  <Paragraphs>204</Paragraphs>
  <Slides>12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微软雅黑</vt:lpstr>
      <vt:lpstr>Wingdings</vt:lpstr>
      <vt:lpstr>黑体</vt:lpstr>
      <vt:lpstr>楷体</vt:lpstr>
      <vt:lpstr>Adobe 黑体 Std R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691</cp:revision>
  <dcterms:created xsi:type="dcterms:W3CDTF">2015-05-29T07:51:00Z</dcterms:created>
  <dcterms:modified xsi:type="dcterms:W3CDTF">2023-09-28T13:14:42Z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41AA928D7E984EC1B1D87001A94989A5</vt:lpwstr>
  </property>
  <property fmtid="{D5CDD505-2E9C-101B-9397-08002B2CF9AE}" pid="5" name="KSOSaveFontToCloudKey">
    <vt:lpwstr>443445414_embed</vt:lpwstr>
  </property>
</Properties>
</file>