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5"/>
  </p:notesMasterIdLst>
  <p:sldIdLst>
    <p:sldId id="256" r:id="rId4"/>
    <p:sldId id="273" r:id="rId5"/>
    <p:sldId id="266" r:id="rId6"/>
    <p:sldId id="274" r:id="rId7"/>
    <p:sldId id="275" r:id="rId8"/>
    <p:sldId id="277" r:id="rId9"/>
    <p:sldId id="278" r:id="rId10"/>
    <p:sldId id="279" r:id="rId11"/>
    <p:sldId id="280" r:id="rId12"/>
    <p:sldId id="294" r:id="rId13"/>
    <p:sldId id="281" r:id="rId14"/>
    <p:sldId id="284" r:id="rId15"/>
    <p:sldId id="283" r:id="rId16"/>
    <p:sldId id="285" r:id="rId17"/>
    <p:sldId id="308" r:id="rId18"/>
    <p:sldId id="287" r:id="rId19"/>
    <p:sldId id="309" r:id="rId20"/>
    <p:sldId id="307" r:id="rId21"/>
    <p:sldId id="316" r:id="rId22"/>
    <p:sldId id="263" r:id="rId23"/>
    <p:sldId id="320" r:id="rId24"/>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userDrawn="1">
          <p15:clr>
            <a:srgbClr val="A4A3A4"/>
          </p15:clr>
        </p15:guide>
        <p15:guide id="2" pos="382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C6C2"/>
    <a:srgbClr val="53C93D"/>
    <a:srgbClr val="F8E57F"/>
    <a:srgbClr val="81DAFF"/>
    <a:srgbClr val="D9C0EC"/>
    <a:srgbClr val="F7860C"/>
    <a:srgbClr val="EAE800"/>
    <a:srgbClr val="93E312"/>
    <a:srgbClr val="6FC665"/>
    <a:srgbClr val="FCAD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47"/>
        <p:guide pos="382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7.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tags" Target="../tags/tag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tags" Target="../tags/tag4.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6.xml"/><Relationship Id="rId3" Type="http://schemas.openxmlformats.org/officeDocument/2006/relationships/image" Target="../media/image40.jpeg"/><Relationship Id="rId2" Type="http://schemas.openxmlformats.org/officeDocument/2006/relationships/tags" Target="../tags/tag5.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9" Type="http://schemas.openxmlformats.org/officeDocument/2006/relationships/image" Target="../media/image48.png"/><Relationship Id="rId8" Type="http://schemas.openxmlformats.org/officeDocument/2006/relationships/image" Target="../media/image47.png"/><Relationship Id="rId7" Type="http://schemas.openxmlformats.org/officeDocument/2006/relationships/image" Target="../media/image46.png"/><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2" Type="http://schemas.openxmlformats.org/officeDocument/2006/relationships/slideLayout" Target="../slideLayouts/slideLayout3.xml"/><Relationship Id="rId11" Type="http://schemas.openxmlformats.org/officeDocument/2006/relationships/image" Target="../media/image50.png"/><Relationship Id="rId10" Type="http://schemas.openxmlformats.org/officeDocument/2006/relationships/image" Target="../media/image49.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4.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5.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tags" Target="../tags/tag2.xml"/><Relationship Id="rId3" Type="http://schemas.openxmlformats.org/officeDocument/2006/relationships/image" Target="../media/image19.png"/><Relationship Id="rId2" Type="http://schemas.openxmlformats.org/officeDocument/2006/relationships/tags" Target="../tags/tag1.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oleObject" Target="../embeddings/oleObject1.bin"/><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570527" y="2169041"/>
            <a:ext cx="2926080" cy="922020"/>
          </a:xfrm>
          <a:prstGeom prst="rect">
            <a:avLst/>
          </a:prstGeom>
          <a:noFill/>
        </p:spPr>
        <p:txBody>
          <a:bodyPr wrap="none" rtlCol="0">
            <a:spAutoFit/>
          </a:bodyPr>
          <a:lstStyle/>
          <a:p>
            <a:r>
              <a:rPr kumimoji="1" lang="zh-CN" altLang="en-US" sz="5400" b="1" dirty="0">
                <a:solidFill>
                  <a:srgbClr val="00B4FF"/>
                </a:solidFill>
              </a:rPr>
              <a:t>圆的认识</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883410" y="1054100"/>
            <a:ext cx="8285480" cy="2266315"/>
            <a:chOff x="2966" y="1660"/>
            <a:chExt cx="13048" cy="3569"/>
          </a:xfrm>
        </p:grpSpPr>
        <p:grpSp>
          <p:nvGrpSpPr>
            <p:cNvPr id="4" name="组合 3"/>
            <p:cNvGrpSpPr/>
            <p:nvPr/>
          </p:nvGrpSpPr>
          <p:grpSpPr>
            <a:xfrm>
              <a:off x="2966" y="1660"/>
              <a:ext cx="8994" cy="3418"/>
              <a:chOff x="4631" y="2174"/>
              <a:chExt cx="8994" cy="3418"/>
            </a:xfrm>
          </p:grpSpPr>
          <p:grpSp>
            <p:nvGrpSpPr>
              <p:cNvPr id="7" name="组合 6"/>
              <p:cNvGrpSpPr/>
              <p:nvPr/>
            </p:nvGrpSpPr>
            <p:grpSpPr>
              <a:xfrm rot="0">
                <a:off x="4631" y="2174"/>
                <a:ext cx="8994" cy="3418"/>
                <a:chOff x="10439" y="4084"/>
                <a:chExt cx="6281" cy="3054"/>
              </a:xfrm>
            </p:grpSpPr>
            <p:sp>
              <p:nvSpPr>
                <p:cNvPr id="8" name="圆角矩形标注 7"/>
                <p:cNvSpPr/>
                <p:nvPr/>
              </p:nvSpPr>
              <p:spPr>
                <a:xfrm>
                  <a:off x="10439" y="4084"/>
                  <a:ext cx="6281" cy="3054"/>
                </a:xfrm>
                <a:prstGeom prst="wedgeRoundRectCallout">
                  <a:avLst>
                    <a:gd name="adj1" fmla="val 59494"/>
                    <a:gd name="adj2" fmla="val -19319"/>
                    <a:gd name="adj3" fmla="val 16667"/>
                  </a:avLst>
                </a:prstGeom>
                <a:noFill/>
                <a:ln>
                  <a:solidFill>
                    <a:srgbClr val="00B050"/>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9" name="圆角矩形 8"/>
                <p:cNvSpPr/>
                <p:nvPr/>
              </p:nvSpPr>
              <p:spPr>
                <a:xfrm>
                  <a:off x="10555" y="4240"/>
                  <a:ext cx="6053" cy="2717"/>
                </a:xfrm>
                <a:prstGeom prst="roundRect">
                  <a:avLst/>
                </a:prstGeom>
                <a:solidFill>
                  <a:srgbClr val="92D05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5053" y="2469"/>
                <a:ext cx="8448" cy="2761"/>
              </a:xfrm>
              <a:prstGeom prst="rect">
                <a:avLst/>
              </a:prstGeom>
              <a:noFill/>
            </p:spPr>
            <p:txBody>
              <a:bodyPr wrap="non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sym typeface="+mn-ea"/>
                  </a:rPr>
                  <a:t>用圆规画几个不同大小的圆，剪下来，</a:t>
                </a:r>
                <a:endParaRPr lang="zh-CN" altLang="en-US" sz="2400" dirty="0">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sym typeface="+mn-ea"/>
                  </a:rPr>
                  <a:t>沿着直径折一折，画一画，量一量，</a:t>
                </a:r>
                <a:endParaRPr lang="zh-CN" altLang="en-US" sz="2400" dirty="0">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sym typeface="+mn-ea"/>
                  </a:rPr>
                  <a:t>你有什么发现？</a:t>
                </a:r>
                <a:endParaRPr lang="zh-CN" altLang="en-US" sz="2400" dirty="0">
                  <a:latin typeface="微软雅黑" panose="020B0503020204020204" pitchFamily="34" charset="-122"/>
                  <a:ea typeface="微软雅黑" panose="020B0503020204020204" pitchFamily="34" charset="-122"/>
                  <a:sym typeface="+mn-ea"/>
                </a:endParaRPr>
              </a:p>
            </p:txBody>
          </p:sp>
        </p:grpSp>
        <p:pic>
          <p:nvPicPr>
            <p:cNvPr id="6" name="图片 5" descr="图片161"/>
            <p:cNvPicPr>
              <a:picLocks noChangeAspect="1"/>
            </p:cNvPicPr>
            <p:nvPr>
              <p:custDataLst>
                <p:tags r:id="rId2"/>
              </p:custDataLst>
            </p:nvPr>
          </p:nvPicPr>
          <p:blipFill>
            <a:blip r:embed="rId3"/>
            <a:stretch>
              <a:fillRect/>
            </a:stretch>
          </p:blipFill>
          <p:spPr>
            <a:xfrm>
              <a:off x="13288" y="2177"/>
              <a:ext cx="2726" cy="3053"/>
            </a:xfrm>
            <a:prstGeom prst="rect">
              <a:avLst/>
            </a:prstGeom>
          </p:spPr>
        </p:pic>
      </p:grpSp>
      <p:sp>
        <p:nvSpPr>
          <p:cNvPr id="15" name="Oval 82"/>
          <p:cNvSpPr>
            <a:spLocks noChangeArrowheads="1"/>
          </p:cNvSpPr>
          <p:nvPr/>
        </p:nvSpPr>
        <p:spPr bwMode="auto">
          <a:xfrm>
            <a:off x="1883504" y="3512820"/>
            <a:ext cx="2700000" cy="2700000"/>
          </a:xfrm>
          <a:prstGeom prst="ellipse">
            <a:avLst/>
          </a:prstGeom>
          <a:solidFill>
            <a:srgbClr val="EAE800"/>
          </a:solidFill>
          <a:ln w="25400">
            <a:solidFill>
              <a:schemeClr val="tx1"/>
            </a:solidFill>
            <a:round/>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800" b="1">
              <a:latin typeface="楷体" panose="02010609060101010101" charset="-122"/>
              <a:ea typeface="楷体" panose="02010609060101010101" charset="-122"/>
            </a:endParaRPr>
          </a:p>
        </p:txBody>
      </p:sp>
      <p:grpSp>
        <p:nvGrpSpPr>
          <p:cNvPr id="22" name="组合 21"/>
          <p:cNvGrpSpPr/>
          <p:nvPr/>
        </p:nvGrpSpPr>
        <p:grpSpPr>
          <a:xfrm>
            <a:off x="4488815" y="4443730"/>
            <a:ext cx="5701665" cy="1470660"/>
            <a:chOff x="8765" y="6998"/>
            <a:chExt cx="8979" cy="2316"/>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5" y="6998"/>
              <a:ext cx="8979" cy="2316"/>
            </a:xfrm>
            <a:prstGeom prst="rect">
              <a:avLst/>
            </a:prstGeom>
          </p:spPr>
        </p:pic>
        <p:sp>
          <p:nvSpPr>
            <p:cNvPr id="13344" name="Text Box 32"/>
            <p:cNvSpPr txBox="1"/>
            <p:nvPr/>
          </p:nvSpPr>
          <p:spPr>
            <a:xfrm>
              <a:off x="9782" y="7402"/>
              <a:ext cx="7928" cy="1598"/>
            </a:xfrm>
            <a:prstGeom prst="rect">
              <a:avLst/>
            </a:prstGeom>
            <a:noFill/>
            <a:ln w="9525">
              <a:noFill/>
            </a:ln>
          </p:spPr>
          <p:txBody>
            <a:bodyPr wrap="square">
              <a:spAutoFit/>
            </a:bodyPr>
            <a:p>
              <a:pPr>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在同一个圆里，有</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条半径，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它们的长度</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3345" name="Text Box 33"/>
          <p:cNvSpPr txBox="1"/>
          <p:nvPr/>
        </p:nvSpPr>
        <p:spPr>
          <a:xfrm>
            <a:off x="7795260" y="4699953"/>
            <a:ext cx="1354138" cy="460375"/>
          </a:xfrm>
          <a:prstGeom prst="rect">
            <a:avLst/>
          </a:prstGeom>
          <a:noFill/>
          <a:ln w="9525">
            <a:noFill/>
          </a:ln>
        </p:spPr>
        <p:txBody>
          <a:bodyPr>
            <a:spAutoFit/>
          </a:bodyPr>
          <a:p>
            <a:pPr>
              <a:spcBef>
                <a:spcPct val="50000"/>
              </a:spcBef>
            </a:pPr>
            <a:r>
              <a:rPr lang="zh-CN" altLang="en-US" sz="2400" dirty="0">
                <a:solidFill>
                  <a:srgbClr val="FF3300"/>
                </a:solidFill>
                <a:latin typeface="微软雅黑" panose="020B0503020204020204" pitchFamily="34" charset="-122"/>
                <a:ea typeface="微软雅黑" panose="020B0503020204020204" pitchFamily="34" charset="-122"/>
              </a:rPr>
              <a:t>无数</a:t>
            </a:r>
            <a:endParaRPr lang="zh-CN" altLang="en-US" sz="2400" dirty="0">
              <a:solidFill>
                <a:srgbClr val="FF3300"/>
              </a:solidFill>
              <a:latin typeface="微软雅黑" panose="020B0503020204020204" pitchFamily="34" charset="-122"/>
              <a:ea typeface="微软雅黑" panose="020B0503020204020204" pitchFamily="34" charset="-122"/>
            </a:endParaRPr>
          </a:p>
        </p:txBody>
      </p:sp>
      <p:sp>
        <p:nvSpPr>
          <p:cNvPr id="13346" name="Text Box 34"/>
          <p:cNvSpPr txBox="1"/>
          <p:nvPr/>
        </p:nvSpPr>
        <p:spPr>
          <a:xfrm>
            <a:off x="6824980" y="5254308"/>
            <a:ext cx="1612900" cy="460375"/>
          </a:xfrm>
          <a:prstGeom prst="rect">
            <a:avLst/>
          </a:prstGeom>
          <a:noFill/>
          <a:ln w="9525">
            <a:noFill/>
          </a:ln>
        </p:spPr>
        <p:txBody>
          <a:bodyPr>
            <a:spAutoFit/>
          </a:bodyPr>
          <a:p>
            <a:pPr>
              <a:spcBef>
                <a:spcPct val="50000"/>
              </a:spcBef>
            </a:pPr>
            <a:r>
              <a:rPr lang="zh-CN" altLang="en-US" sz="2400" dirty="0">
                <a:solidFill>
                  <a:srgbClr val="FF3300"/>
                </a:solidFill>
                <a:latin typeface="微软雅黑" panose="020B0503020204020204" pitchFamily="34" charset="-122"/>
                <a:ea typeface="微软雅黑" panose="020B0503020204020204" pitchFamily="34" charset="-122"/>
              </a:rPr>
              <a:t>都相等</a:t>
            </a:r>
            <a:endParaRPr lang="zh-CN" altLang="en-US" sz="2400" dirty="0">
              <a:solidFill>
                <a:srgbClr val="FF33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cxnSp>
        <p:nvCxnSpPr>
          <p:cNvPr id="17" name="直接连接符 16"/>
          <p:cNvCxnSpPr>
            <a:endCxn id="15" idx="7"/>
          </p:cNvCxnSpPr>
          <p:nvPr/>
        </p:nvCxnSpPr>
        <p:spPr>
          <a:xfrm flipV="1">
            <a:off x="3235960" y="3908425"/>
            <a:ext cx="951865" cy="95631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endCxn id="15" idx="1"/>
          </p:cNvCxnSpPr>
          <p:nvPr/>
        </p:nvCxnSpPr>
        <p:spPr>
          <a:xfrm flipH="1" flipV="1">
            <a:off x="2279015" y="3908425"/>
            <a:ext cx="966470" cy="95631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endCxn id="15" idx="3"/>
          </p:cNvCxnSpPr>
          <p:nvPr/>
        </p:nvCxnSpPr>
        <p:spPr>
          <a:xfrm flipH="1">
            <a:off x="2279015" y="4874260"/>
            <a:ext cx="956945" cy="9429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endCxn id="15" idx="5"/>
          </p:cNvCxnSpPr>
          <p:nvPr/>
        </p:nvCxnSpPr>
        <p:spPr>
          <a:xfrm>
            <a:off x="3245485" y="4874260"/>
            <a:ext cx="942340" cy="9429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245485" y="3628390"/>
            <a:ext cx="509905" cy="121666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endCxn id="15" idx="0"/>
          </p:cNvCxnSpPr>
          <p:nvPr/>
        </p:nvCxnSpPr>
        <p:spPr>
          <a:xfrm flipH="1" flipV="1">
            <a:off x="3233420" y="3512820"/>
            <a:ext cx="2540" cy="135191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3235960" y="4845685"/>
            <a:ext cx="1363345" cy="952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endCxn id="15" idx="4"/>
          </p:cNvCxnSpPr>
          <p:nvPr/>
        </p:nvCxnSpPr>
        <p:spPr>
          <a:xfrm flipH="1">
            <a:off x="3233420" y="4874260"/>
            <a:ext cx="2540" cy="13385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15" idx="2"/>
          </p:cNvCxnSpPr>
          <p:nvPr/>
        </p:nvCxnSpPr>
        <p:spPr>
          <a:xfrm flipH="1" flipV="1">
            <a:off x="1883410" y="4862830"/>
            <a:ext cx="1352550" cy="190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down)">
                                      <p:cBhvr>
                                        <p:cTn id="24" dur="5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right)">
                                      <p:cBhvr>
                                        <p:cTn id="29" dur="500"/>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up)">
                                      <p:cBhvr>
                                        <p:cTn id="34" dur="5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up)">
                                      <p:cBhvr>
                                        <p:cTn id="39" dur="500"/>
                                        <p:tgtEl>
                                          <p:spTgt spid="3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up)">
                                      <p:cBhvr>
                                        <p:cTn id="44" dur="500"/>
                                        <p:tgtEl>
                                          <p:spTgt spid="2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down)">
                                      <p:cBhvr>
                                        <p:cTn id="54" dur="5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down)">
                                      <p:cBhvr>
                                        <p:cTn id="59" dur="500"/>
                                        <p:tgtEl>
                                          <p:spTgt spid="28"/>
                                        </p:tgtEl>
                                      </p:cBhvr>
                                    </p:animEffect>
                                  </p:childTnLst>
                                </p:cTn>
                              </p:par>
                            </p:childTnLst>
                          </p:cTn>
                        </p:par>
                      </p:childTnLst>
                    </p:cTn>
                  </p:par>
                  <p:par>
                    <p:cTn id="60" fill="hold">
                      <p:stCondLst>
                        <p:cond delay="indefinite"/>
                      </p:stCondLst>
                      <p:childTnLst>
                        <p:par>
                          <p:cTn id="61" fill="hold">
                            <p:stCondLst>
                              <p:cond delay="0"/>
                            </p:stCondLst>
                            <p:childTnLst>
                              <p:par>
                                <p:cTn id="62" presetID="12" presetClass="entr" presetSubtype="4" fill="hold" nodeType="click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additive="base">
                                        <p:cTn id="64" dur="500"/>
                                        <p:tgtEl>
                                          <p:spTgt spid="22"/>
                                        </p:tgtEl>
                                        <p:attrNameLst>
                                          <p:attrName>ppt_y</p:attrName>
                                        </p:attrNameLst>
                                      </p:cBhvr>
                                      <p:tavLst>
                                        <p:tav tm="0">
                                          <p:val>
                                            <p:strVal val="#ppt_y+#ppt_h*1.125000"/>
                                          </p:val>
                                        </p:tav>
                                        <p:tav tm="100000">
                                          <p:val>
                                            <p:strVal val="#ppt_y"/>
                                          </p:val>
                                        </p:tav>
                                      </p:tavLst>
                                    </p:anim>
                                    <p:animEffect transition="in" filter="wipe(up)">
                                      <p:cBhvr>
                                        <p:cTn id="65" dur="500"/>
                                        <p:tgtEl>
                                          <p:spTgt spid="22"/>
                                        </p:tgtEl>
                                      </p:cBhvr>
                                    </p:animEffec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13345"/>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childTnLst>
                                    <p:set>
                                      <p:cBhvr>
                                        <p:cTn id="73" dur="1" fill="hold">
                                          <p:stCondLst>
                                            <p:cond delay="0"/>
                                          </p:stCondLst>
                                        </p:cTn>
                                        <p:tgtEl>
                                          <p:spTgt spid="133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5" grpId="0"/>
      <p:bldP spid="13346" grpId="0"/>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1883410" y="1054100"/>
            <a:ext cx="5711190" cy="2170430"/>
            <a:chOff x="4631" y="2174"/>
            <a:chExt cx="8994" cy="3418"/>
          </a:xfrm>
        </p:grpSpPr>
        <p:grpSp>
          <p:nvGrpSpPr>
            <p:cNvPr id="7" name="组合 6"/>
            <p:cNvGrpSpPr/>
            <p:nvPr/>
          </p:nvGrpSpPr>
          <p:grpSpPr>
            <a:xfrm rot="0">
              <a:off x="4631" y="2174"/>
              <a:ext cx="8994" cy="3418"/>
              <a:chOff x="10439" y="4084"/>
              <a:chExt cx="6281" cy="3054"/>
            </a:xfrm>
          </p:grpSpPr>
          <p:sp>
            <p:nvSpPr>
              <p:cNvPr id="8" name="圆角矩形标注 7"/>
              <p:cNvSpPr/>
              <p:nvPr/>
            </p:nvSpPr>
            <p:spPr>
              <a:xfrm>
                <a:off x="10439" y="4084"/>
                <a:ext cx="6281" cy="3054"/>
              </a:xfrm>
              <a:prstGeom prst="wedgeRoundRectCallout">
                <a:avLst>
                  <a:gd name="adj1" fmla="val 59494"/>
                  <a:gd name="adj2" fmla="val -19319"/>
                  <a:gd name="adj3" fmla="val 16667"/>
                </a:avLst>
              </a:prstGeom>
              <a:noFill/>
              <a:ln>
                <a:solidFill>
                  <a:srgbClr val="00B050"/>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9" name="圆角矩形 8"/>
              <p:cNvSpPr/>
              <p:nvPr/>
            </p:nvSpPr>
            <p:spPr>
              <a:xfrm>
                <a:off x="10555" y="4240"/>
                <a:ext cx="6053" cy="2717"/>
              </a:xfrm>
              <a:prstGeom prst="roundRect">
                <a:avLst/>
              </a:prstGeom>
              <a:solidFill>
                <a:srgbClr val="92D05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5053" y="2469"/>
              <a:ext cx="8448" cy="2761"/>
            </a:xfrm>
            <a:prstGeom prst="rect">
              <a:avLst/>
            </a:prstGeom>
            <a:noFill/>
          </p:spPr>
          <p:txBody>
            <a:bodyPr wrap="non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sym typeface="+mn-ea"/>
                </a:rPr>
                <a:t>用圆规画几个不同大小的圆，剪下来，</a:t>
              </a:r>
              <a:endParaRPr lang="zh-CN" altLang="en-US" sz="2400" dirty="0">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sym typeface="+mn-ea"/>
                </a:rPr>
                <a:t>沿着直径折一折，画一画，量一量，</a:t>
              </a:r>
              <a:endParaRPr lang="zh-CN" altLang="en-US" sz="2400" dirty="0">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sym typeface="+mn-ea"/>
                </a:rPr>
                <a:t>你有什么发现？</a:t>
              </a:r>
              <a:endParaRPr lang="zh-CN" altLang="en-US" sz="2400" dirty="0">
                <a:latin typeface="微软雅黑" panose="020B0503020204020204" pitchFamily="34" charset="-122"/>
                <a:ea typeface="微软雅黑" panose="020B0503020204020204" pitchFamily="34" charset="-122"/>
                <a:sym typeface="+mn-ea"/>
              </a:endParaRPr>
            </a:p>
          </p:txBody>
        </p:sp>
      </p:grpSp>
      <p:pic>
        <p:nvPicPr>
          <p:cNvPr id="6" name="图片 5" descr="图片161"/>
          <p:cNvPicPr>
            <a:picLocks noChangeAspect="1"/>
          </p:cNvPicPr>
          <p:nvPr>
            <p:custDataLst>
              <p:tags r:id="rId2"/>
            </p:custDataLst>
          </p:nvPr>
        </p:nvPicPr>
        <p:blipFill>
          <a:blip r:embed="rId3"/>
          <a:stretch>
            <a:fillRect/>
          </a:stretch>
        </p:blipFill>
        <p:spPr>
          <a:xfrm>
            <a:off x="8437880" y="1382395"/>
            <a:ext cx="1731010" cy="1938655"/>
          </a:xfrm>
          <a:prstGeom prst="rect">
            <a:avLst/>
          </a:prstGeom>
        </p:spPr>
      </p:pic>
      <p:sp>
        <p:nvSpPr>
          <p:cNvPr id="15" name="Oval 82"/>
          <p:cNvSpPr>
            <a:spLocks noChangeArrowheads="1"/>
          </p:cNvSpPr>
          <p:nvPr/>
        </p:nvSpPr>
        <p:spPr bwMode="auto">
          <a:xfrm>
            <a:off x="1883504" y="3512820"/>
            <a:ext cx="2700000" cy="2700000"/>
          </a:xfrm>
          <a:prstGeom prst="ellipse">
            <a:avLst/>
          </a:prstGeom>
          <a:solidFill>
            <a:srgbClr val="EAE800"/>
          </a:solidFill>
          <a:ln w="25400">
            <a:solidFill>
              <a:schemeClr val="tx1"/>
            </a:solidFill>
            <a:round/>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800" b="1">
              <a:latin typeface="楷体" panose="02010609060101010101" charset="-122"/>
              <a:ea typeface="楷体" panose="02010609060101010101" charset="-122"/>
            </a:endParaRPr>
          </a:p>
        </p:txBody>
      </p:sp>
      <p:cxnSp>
        <p:nvCxnSpPr>
          <p:cNvPr id="10" name="直接连接符 9"/>
          <p:cNvCxnSpPr>
            <a:stCxn id="15" idx="2"/>
            <a:endCxn id="15" idx="6"/>
          </p:cNvCxnSpPr>
          <p:nvPr/>
        </p:nvCxnSpPr>
        <p:spPr>
          <a:xfrm>
            <a:off x="1883410" y="4862830"/>
            <a:ext cx="270002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5" idx="0"/>
            <a:endCxn id="15" idx="4"/>
          </p:cNvCxnSpPr>
          <p:nvPr/>
        </p:nvCxnSpPr>
        <p:spPr>
          <a:xfrm>
            <a:off x="3233420" y="3512820"/>
            <a:ext cx="0" cy="27000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5" idx="1"/>
            <a:endCxn id="15" idx="5"/>
          </p:cNvCxnSpPr>
          <p:nvPr/>
        </p:nvCxnSpPr>
        <p:spPr>
          <a:xfrm>
            <a:off x="2279015" y="3908425"/>
            <a:ext cx="1908810" cy="190881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5" idx="3"/>
            <a:endCxn id="15" idx="7"/>
          </p:cNvCxnSpPr>
          <p:nvPr/>
        </p:nvCxnSpPr>
        <p:spPr>
          <a:xfrm flipV="1">
            <a:off x="2279015" y="3908425"/>
            <a:ext cx="1908810" cy="190881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998980" y="4340860"/>
            <a:ext cx="2463165" cy="105473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998980" y="4331335"/>
            <a:ext cx="2501265" cy="105473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727325" y="3631565"/>
            <a:ext cx="1035050" cy="247269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2727325" y="3622040"/>
            <a:ext cx="996950" cy="250190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488815" y="4443730"/>
            <a:ext cx="5701030" cy="1470660"/>
            <a:chOff x="8765" y="6998"/>
            <a:chExt cx="8978" cy="2316"/>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5" y="6998"/>
              <a:ext cx="8979" cy="2316"/>
            </a:xfrm>
            <a:prstGeom prst="rect">
              <a:avLst/>
            </a:prstGeom>
          </p:spPr>
        </p:pic>
        <p:sp>
          <p:nvSpPr>
            <p:cNvPr id="13344" name="Text Box 32"/>
            <p:cNvSpPr txBox="1"/>
            <p:nvPr/>
          </p:nvSpPr>
          <p:spPr>
            <a:xfrm>
              <a:off x="9782" y="7402"/>
              <a:ext cx="7928" cy="1598"/>
            </a:xfrm>
            <a:prstGeom prst="rect">
              <a:avLst/>
            </a:prstGeom>
            <a:noFill/>
            <a:ln w="9525">
              <a:noFill/>
            </a:ln>
          </p:spPr>
          <p:txBody>
            <a:bodyPr wrap="square">
              <a:spAutoFit/>
            </a:bodyPr>
            <a:p>
              <a:pPr>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在同一个圆里，有</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条直径，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它们的长度</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3345" name="Text Box 33"/>
          <p:cNvSpPr txBox="1"/>
          <p:nvPr/>
        </p:nvSpPr>
        <p:spPr>
          <a:xfrm>
            <a:off x="7795260" y="4699953"/>
            <a:ext cx="1354138" cy="460375"/>
          </a:xfrm>
          <a:prstGeom prst="rect">
            <a:avLst/>
          </a:prstGeom>
          <a:noFill/>
          <a:ln w="9525">
            <a:noFill/>
          </a:ln>
        </p:spPr>
        <p:txBody>
          <a:bodyPr>
            <a:spAutoFit/>
          </a:bodyPr>
          <a:p>
            <a:pPr>
              <a:spcBef>
                <a:spcPct val="50000"/>
              </a:spcBef>
            </a:pPr>
            <a:r>
              <a:rPr lang="zh-CN" altLang="en-US" sz="2400" dirty="0">
                <a:solidFill>
                  <a:srgbClr val="FF3300"/>
                </a:solidFill>
                <a:latin typeface="微软雅黑" panose="020B0503020204020204" pitchFamily="34" charset="-122"/>
                <a:ea typeface="微软雅黑" panose="020B0503020204020204" pitchFamily="34" charset="-122"/>
              </a:rPr>
              <a:t>无数</a:t>
            </a:r>
            <a:endParaRPr lang="zh-CN" altLang="en-US" sz="2400" dirty="0">
              <a:solidFill>
                <a:srgbClr val="FF3300"/>
              </a:solidFill>
              <a:latin typeface="微软雅黑" panose="020B0503020204020204" pitchFamily="34" charset="-122"/>
              <a:ea typeface="微软雅黑" panose="020B0503020204020204" pitchFamily="34" charset="-122"/>
            </a:endParaRPr>
          </a:p>
        </p:txBody>
      </p:sp>
      <p:sp>
        <p:nvSpPr>
          <p:cNvPr id="13346" name="Text Box 34"/>
          <p:cNvSpPr txBox="1"/>
          <p:nvPr/>
        </p:nvSpPr>
        <p:spPr>
          <a:xfrm>
            <a:off x="6824980" y="5254308"/>
            <a:ext cx="1612900" cy="460375"/>
          </a:xfrm>
          <a:prstGeom prst="rect">
            <a:avLst/>
          </a:prstGeom>
          <a:noFill/>
          <a:ln w="9525">
            <a:noFill/>
          </a:ln>
        </p:spPr>
        <p:txBody>
          <a:bodyPr>
            <a:spAutoFit/>
          </a:bodyPr>
          <a:p>
            <a:pPr>
              <a:spcBef>
                <a:spcPct val="50000"/>
              </a:spcBef>
            </a:pPr>
            <a:r>
              <a:rPr lang="zh-CN" altLang="en-US" sz="2400" dirty="0">
                <a:solidFill>
                  <a:srgbClr val="FF3300"/>
                </a:solidFill>
                <a:latin typeface="微软雅黑" panose="020B0503020204020204" pitchFamily="34" charset="-122"/>
                <a:ea typeface="微软雅黑" panose="020B0503020204020204" pitchFamily="34" charset="-122"/>
              </a:rPr>
              <a:t>都相等</a:t>
            </a:r>
            <a:endParaRPr lang="zh-CN" altLang="en-US" sz="2400" dirty="0">
              <a:solidFill>
                <a:srgbClr val="FF3300"/>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righ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par>
                          <p:cTn id="27" fill="hold">
                            <p:stCondLst>
                              <p:cond delay="0"/>
                            </p:stCondLst>
                            <p:childTnLst>
                              <p:par>
                                <p:cTn id="28" presetID="35" presetClass="emph" presetSubtype="0" fill="hold" nodeType="afterEffect">
                                  <p:stCondLst>
                                    <p:cond delay="0"/>
                                  </p:stCondLst>
                                  <p:childTnLst>
                                    <p:anim calcmode="discrete" valueType="str">
                                      <p:cBhvr>
                                        <p:cTn id="29" dur="1000" fill="hold"/>
                                        <p:tgtEl>
                                          <p:spTgt spid="16"/>
                                        </p:tgtEl>
                                        <p:attrNameLst>
                                          <p:attrName>style.visibility</p:attrName>
                                        </p:attrNameLst>
                                      </p:cBhvr>
                                      <p:tavLst>
                                        <p:tav tm="0">
                                          <p:val>
                                            <p:strVal val="hidden"/>
                                          </p:val>
                                        </p:tav>
                                        <p:tav tm="50000">
                                          <p:val>
                                            <p:strVal val="visible"/>
                                          </p:val>
                                        </p:tav>
                                      </p:tavLst>
                                    </p:anim>
                                  </p:childTnLst>
                                </p:cTn>
                              </p:par>
                            </p:childTnLst>
                          </p:cTn>
                        </p:par>
                        <p:par>
                          <p:cTn id="30" fill="hold">
                            <p:stCondLst>
                              <p:cond delay="1000"/>
                            </p:stCondLst>
                            <p:childTnLst>
                              <p:par>
                                <p:cTn id="31" presetID="1" presetClass="exit" presetSubtype="0" fill="hold" nodeType="afterEffect">
                                  <p:stCondLst>
                                    <p:cond delay="0"/>
                                  </p:stCondLst>
                                  <p:childTnLst>
                                    <p:set>
                                      <p:cBhvr>
                                        <p:cTn id="32" dur="1" fill="hold">
                                          <p:stCondLst>
                                            <p:cond delay="0"/>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par>
                          <p:cTn id="37" fill="hold">
                            <p:stCondLst>
                              <p:cond delay="0"/>
                            </p:stCondLst>
                            <p:childTnLst>
                              <p:par>
                                <p:cTn id="38" presetID="35" presetClass="emph" presetSubtype="0" fill="hold" nodeType="afterEffect">
                                  <p:stCondLst>
                                    <p:cond delay="0"/>
                                  </p:stCondLst>
                                  <p:childTnLst>
                                    <p:anim calcmode="discrete" valueType="str">
                                      <p:cBhvr>
                                        <p:cTn id="39" dur="1000" fill="hold"/>
                                        <p:tgtEl>
                                          <p:spTgt spid="19"/>
                                        </p:tgtEl>
                                        <p:attrNameLst>
                                          <p:attrName>style.visibility</p:attrName>
                                        </p:attrNameLst>
                                      </p:cBhvr>
                                      <p:tavLst>
                                        <p:tav tm="0">
                                          <p:val>
                                            <p:strVal val="hidden"/>
                                          </p:val>
                                        </p:tav>
                                        <p:tav tm="50000">
                                          <p:val>
                                            <p:strVal val="visible"/>
                                          </p:val>
                                        </p:tav>
                                      </p:tavLst>
                                    </p:anim>
                                  </p:childTnLst>
                                </p:cTn>
                              </p:par>
                            </p:childTnLst>
                          </p:cTn>
                        </p:par>
                        <p:par>
                          <p:cTn id="40" fill="hold">
                            <p:stCondLst>
                              <p:cond delay="1000"/>
                            </p:stCondLst>
                            <p:childTnLst>
                              <p:par>
                                <p:cTn id="41" presetID="1" presetClass="exit" presetSubtype="0" fill="hold" nodeType="afterEffect">
                                  <p:stCondLst>
                                    <p:cond delay="0"/>
                                  </p:stCondLst>
                                  <p:childTnLst>
                                    <p:set>
                                      <p:cBhvr>
                                        <p:cTn id="42" dur="1" fill="hold">
                                          <p:stCondLst>
                                            <p:cond delay="0"/>
                                          </p:stCondLst>
                                        </p:cTn>
                                        <p:tgtEl>
                                          <p:spTgt spid="19"/>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par>
                          <p:cTn id="47" fill="hold">
                            <p:stCondLst>
                              <p:cond delay="0"/>
                            </p:stCondLst>
                            <p:childTnLst>
                              <p:par>
                                <p:cTn id="48" presetID="35" presetClass="emph" presetSubtype="0" fill="hold" nodeType="afterEffect">
                                  <p:stCondLst>
                                    <p:cond delay="0"/>
                                  </p:stCondLst>
                                  <p:childTnLst>
                                    <p:anim calcmode="discrete" valueType="str">
                                      <p:cBhvr>
                                        <p:cTn id="49" dur="1000" fill="hold"/>
                                        <p:tgtEl>
                                          <p:spTgt spid="20"/>
                                        </p:tgtEl>
                                        <p:attrNameLst>
                                          <p:attrName>style.visibility</p:attrName>
                                        </p:attrNameLst>
                                      </p:cBhvr>
                                      <p:tavLst>
                                        <p:tav tm="0">
                                          <p:val>
                                            <p:strVal val="hidden"/>
                                          </p:val>
                                        </p:tav>
                                        <p:tav tm="50000">
                                          <p:val>
                                            <p:strVal val="visible"/>
                                          </p:val>
                                        </p:tav>
                                      </p:tavLst>
                                    </p:anim>
                                  </p:childTnLst>
                                </p:cTn>
                              </p:par>
                            </p:childTnLst>
                          </p:cTn>
                        </p:par>
                        <p:par>
                          <p:cTn id="50" fill="hold">
                            <p:stCondLst>
                              <p:cond delay="1000"/>
                            </p:stCondLst>
                            <p:childTnLst>
                              <p:par>
                                <p:cTn id="51" presetID="1" presetClass="exit" presetSubtype="0" fill="hold" nodeType="afterEffect">
                                  <p:stCondLst>
                                    <p:cond delay="0"/>
                                  </p:stCondLst>
                                  <p:childTnLst>
                                    <p:set>
                                      <p:cBhvr>
                                        <p:cTn id="52" dur="1" fill="hold">
                                          <p:stCondLst>
                                            <p:cond delay="0"/>
                                          </p:stCondLst>
                                        </p:cTn>
                                        <p:tgtEl>
                                          <p:spTgt spid="20"/>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8"/>
                                        </p:tgtEl>
                                        <p:attrNameLst>
                                          <p:attrName>style.visibility</p:attrName>
                                        </p:attrNameLst>
                                      </p:cBhvr>
                                      <p:to>
                                        <p:strVal val="visible"/>
                                      </p:to>
                                    </p:set>
                                  </p:childTnLst>
                                </p:cTn>
                              </p:par>
                            </p:childTnLst>
                          </p:cTn>
                        </p:par>
                        <p:par>
                          <p:cTn id="57" fill="hold">
                            <p:stCondLst>
                              <p:cond delay="0"/>
                            </p:stCondLst>
                            <p:childTnLst>
                              <p:par>
                                <p:cTn id="58" presetID="35" presetClass="emph" presetSubtype="0" fill="hold" nodeType="afterEffect">
                                  <p:stCondLst>
                                    <p:cond delay="0"/>
                                  </p:stCondLst>
                                  <p:childTnLst>
                                    <p:anim calcmode="discrete" valueType="str">
                                      <p:cBhvr>
                                        <p:cTn id="59" dur="1000" fill="hold"/>
                                        <p:tgtEl>
                                          <p:spTgt spid="18"/>
                                        </p:tgtEl>
                                        <p:attrNameLst>
                                          <p:attrName>style.visibility</p:attrName>
                                        </p:attrNameLst>
                                      </p:cBhvr>
                                      <p:tavLst>
                                        <p:tav tm="0">
                                          <p:val>
                                            <p:strVal val="hidden"/>
                                          </p:val>
                                        </p:tav>
                                        <p:tav tm="50000">
                                          <p:val>
                                            <p:strVal val="visible"/>
                                          </p:val>
                                        </p:tav>
                                      </p:tavLst>
                                    </p:anim>
                                  </p:childTnLst>
                                </p:cTn>
                              </p:par>
                            </p:childTnLst>
                          </p:cTn>
                        </p:par>
                        <p:par>
                          <p:cTn id="60" fill="hold">
                            <p:stCondLst>
                              <p:cond delay="1000"/>
                            </p:stCondLst>
                            <p:childTnLst>
                              <p:par>
                                <p:cTn id="61" presetID="1" presetClass="exit" presetSubtype="0" fill="hold" nodeType="afterEffect">
                                  <p:stCondLst>
                                    <p:cond delay="0"/>
                                  </p:stCondLst>
                                  <p:childTnLst>
                                    <p:set>
                                      <p:cBhvr>
                                        <p:cTn id="62" dur="1" fill="hold">
                                          <p:stCondLst>
                                            <p:cond delay="0"/>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34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33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5" grpId="0"/>
      <p:bldP spid="1334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椭圆 2"/>
          <p:cNvSpPr/>
          <p:nvPr/>
        </p:nvSpPr>
        <p:spPr>
          <a:xfrm>
            <a:off x="4599305" y="1248410"/>
            <a:ext cx="2160000" cy="2160000"/>
          </a:xfrm>
          <a:prstGeom prst="ellipse">
            <a:avLst/>
          </a:prstGeom>
          <a:solidFill>
            <a:srgbClr val="00B4FF"/>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椭圆 3"/>
          <p:cNvSpPr/>
          <p:nvPr/>
        </p:nvSpPr>
        <p:spPr>
          <a:xfrm>
            <a:off x="5640705" y="2290445"/>
            <a:ext cx="108000" cy="108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5" name="直接连接符 4"/>
          <p:cNvCxnSpPr/>
          <p:nvPr/>
        </p:nvCxnSpPr>
        <p:spPr>
          <a:xfrm>
            <a:off x="5713095" y="2328545"/>
            <a:ext cx="102616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599305" y="2328545"/>
            <a:ext cx="102616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6065520" y="1806575"/>
            <a:ext cx="321310" cy="521970"/>
          </a:xfrm>
          <a:prstGeom prst="rect">
            <a:avLst/>
          </a:prstGeom>
          <a:noFill/>
        </p:spPr>
        <p:txBody>
          <a:bodyPr wrap="none" rtlCol="0">
            <a:spAutoFit/>
          </a:bodyPr>
          <a:p>
            <a:pPr algn="l"/>
            <a:r>
              <a:rPr lang="en-US" altLang="zh-CN" sz="2800" i="1" err="1">
                <a:latin typeface="Times New Roman" panose="02020603050405020304" pitchFamily="18" charset="0"/>
                <a:sym typeface="+mn-ea"/>
              </a:rPr>
              <a:t>r</a:t>
            </a:r>
            <a:endParaRPr lang="en-US" altLang="zh-CN" sz="2800" i="1" err="1">
              <a:latin typeface="Times New Roman" panose="02020603050405020304" pitchFamily="18" charset="0"/>
              <a:cs typeface="+mj-lt"/>
              <a:sym typeface="+mn-ea"/>
            </a:endParaRPr>
          </a:p>
        </p:txBody>
      </p:sp>
      <p:sp>
        <p:nvSpPr>
          <p:cNvPr id="8" name="文本框 7"/>
          <p:cNvSpPr txBox="1"/>
          <p:nvPr/>
        </p:nvSpPr>
        <p:spPr>
          <a:xfrm>
            <a:off x="4982210" y="1822450"/>
            <a:ext cx="321310" cy="521970"/>
          </a:xfrm>
          <a:prstGeom prst="rect">
            <a:avLst/>
          </a:prstGeom>
          <a:noFill/>
        </p:spPr>
        <p:txBody>
          <a:bodyPr wrap="none" rtlCol="0">
            <a:spAutoFit/>
          </a:bodyPr>
          <a:p>
            <a:pPr algn="l"/>
            <a:r>
              <a:rPr lang="en-US" altLang="zh-CN" sz="2800" i="1" err="1">
                <a:latin typeface="Times New Roman" panose="02020603050405020304" pitchFamily="18" charset="0"/>
                <a:sym typeface="+mn-ea"/>
              </a:rPr>
              <a:t>r</a:t>
            </a:r>
            <a:endParaRPr lang="en-US" altLang="zh-CN" sz="2800" i="1" err="1">
              <a:latin typeface="Times New Roman" panose="02020603050405020304" pitchFamily="18" charset="0"/>
              <a:cs typeface="+mj-lt"/>
              <a:sym typeface="+mn-ea"/>
            </a:endParaRPr>
          </a:p>
        </p:txBody>
      </p:sp>
      <p:sp>
        <p:nvSpPr>
          <p:cNvPr id="9" name="文本框 8"/>
          <p:cNvSpPr txBox="1"/>
          <p:nvPr/>
        </p:nvSpPr>
        <p:spPr>
          <a:xfrm>
            <a:off x="5205730" y="2274570"/>
            <a:ext cx="360680" cy="521970"/>
          </a:xfrm>
          <a:prstGeom prst="rect">
            <a:avLst/>
          </a:prstGeom>
          <a:noFill/>
        </p:spPr>
        <p:txBody>
          <a:bodyPr wrap="none" rtlCol="0" anchor="t">
            <a:spAutoFit/>
          </a:bodyPr>
          <a:p>
            <a:r>
              <a:rPr lang="en-US" altLang="zh-CN" sz="2800" i="1">
                <a:latin typeface="Times New Roman" panose="02020603050405020304" pitchFamily="18" charset="0"/>
                <a:sym typeface="+mn-ea"/>
              </a:rPr>
              <a:t>d</a:t>
            </a:r>
            <a:endParaRPr lang="zh-CN" altLang="en-US" sz="2800"/>
          </a:p>
        </p:txBody>
      </p:sp>
      <p:grpSp>
        <p:nvGrpSpPr>
          <p:cNvPr id="36" name="组合 35"/>
          <p:cNvGrpSpPr/>
          <p:nvPr/>
        </p:nvGrpSpPr>
        <p:grpSpPr>
          <a:xfrm>
            <a:off x="1769745" y="4120515"/>
            <a:ext cx="1893570" cy="709930"/>
            <a:chOff x="2787" y="6489"/>
            <a:chExt cx="2982" cy="1118"/>
          </a:xfrm>
        </p:grpSpPr>
        <p:grpSp>
          <p:nvGrpSpPr>
            <p:cNvPr id="24" name="组合 23"/>
            <p:cNvGrpSpPr/>
            <p:nvPr/>
          </p:nvGrpSpPr>
          <p:grpSpPr>
            <a:xfrm>
              <a:off x="2787" y="6489"/>
              <a:ext cx="2664" cy="1118"/>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文本框 9"/>
            <p:cNvSpPr txBox="1"/>
            <p:nvPr/>
          </p:nvSpPr>
          <p:spPr>
            <a:xfrm>
              <a:off x="2905" y="6603"/>
              <a:ext cx="2865" cy="822"/>
            </a:xfrm>
            <a:prstGeom prst="rect">
              <a:avLst/>
            </a:prstGeom>
            <a:noFill/>
          </p:spPr>
          <p:txBody>
            <a:bodyPr wrap="square" rtlCol="0" anchor="t">
              <a:spAutoFit/>
            </a:bodyPr>
            <a:p>
              <a:pPr algn="l"/>
              <a:r>
                <a:rPr lang="en-US" altLang="zh-CN" sz="2800" i="1">
                  <a:latin typeface="Times New Roman" panose="02020603050405020304" pitchFamily="18" charset="0"/>
                  <a:sym typeface="+mn-ea"/>
                </a:rPr>
                <a:t>d = </a:t>
              </a:r>
              <a:r>
                <a:rPr lang="en-US" altLang="zh-CN" sz="2800" i="1" err="1">
                  <a:latin typeface="Times New Roman" panose="02020603050405020304" pitchFamily="18" charset="0"/>
                  <a:sym typeface="+mn-ea"/>
                </a:rPr>
                <a:t>r</a:t>
              </a:r>
              <a:r>
                <a:rPr lang="en-US" altLang="zh-CN" sz="2800" i="1">
                  <a:latin typeface="Times New Roman" panose="02020603050405020304" pitchFamily="18" charset="0"/>
                  <a:sym typeface="+mn-ea"/>
                </a:rPr>
                <a:t> + </a:t>
              </a:r>
              <a:r>
                <a:rPr lang="en-US" altLang="zh-CN" sz="2800" i="1" err="1">
                  <a:latin typeface="Times New Roman" panose="02020603050405020304" pitchFamily="18" charset="0"/>
                  <a:sym typeface="+mn-ea"/>
                </a:rPr>
                <a:t>r</a:t>
              </a:r>
              <a:r>
                <a:rPr lang="en-US" altLang="zh-CN" sz="2800" i="1">
                  <a:latin typeface="Times New Roman" panose="02020603050405020304" pitchFamily="18" charset="0"/>
                  <a:sym typeface="+mn-ea"/>
                </a:rPr>
                <a:t> </a:t>
              </a:r>
              <a:endParaRPr lang="zh-CN" altLang="en-US" sz="2800"/>
            </a:p>
          </p:txBody>
        </p:sp>
      </p:grpSp>
      <p:grpSp>
        <p:nvGrpSpPr>
          <p:cNvPr id="35" name="组合 34"/>
          <p:cNvGrpSpPr/>
          <p:nvPr/>
        </p:nvGrpSpPr>
        <p:grpSpPr>
          <a:xfrm>
            <a:off x="4563745" y="4098925"/>
            <a:ext cx="2025015" cy="709930"/>
            <a:chOff x="7187" y="6455"/>
            <a:chExt cx="3189" cy="1118"/>
          </a:xfrm>
        </p:grpSpPr>
        <p:grpSp>
          <p:nvGrpSpPr>
            <p:cNvPr id="19" name="组合 18"/>
            <p:cNvGrpSpPr/>
            <p:nvPr/>
          </p:nvGrpSpPr>
          <p:grpSpPr>
            <a:xfrm>
              <a:off x="7187" y="6455"/>
              <a:ext cx="2664" cy="1118"/>
              <a:chOff x="1679" y="4601"/>
              <a:chExt cx="14558" cy="4426"/>
            </a:xfrm>
            <a:effectLst>
              <a:outerShdw blurRad="76200" dir="13500000" sy="23000" kx="1200000" algn="br" rotWithShape="0">
                <a:prstClr val="black">
                  <a:alpha val="20000"/>
                </a:prstClr>
              </a:outerShdw>
            </a:effectLst>
          </p:grpSpPr>
          <p:sp>
            <p:nvSpPr>
              <p:cNvPr id="20" name="圆角矩形 19"/>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 20"/>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圆角矩形 21"/>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a:off x="1679" y="4601"/>
                <a:ext cx="14557" cy="4426"/>
              </a:xfrm>
              <a:prstGeom prst="roundRect">
                <a:avLst/>
              </a:prstGeom>
              <a:solidFill>
                <a:srgbClr val="FCAD36"/>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文本框 10"/>
            <p:cNvSpPr txBox="1"/>
            <p:nvPr/>
          </p:nvSpPr>
          <p:spPr>
            <a:xfrm>
              <a:off x="7512" y="6603"/>
              <a:ext cx="2865" cy="822"/>
            </a:xfrm>
            <a:prstGeom prst="rect">
              <a:avLst/>
            </a:prstGeom>
            <a:noFill/>
          </p:spPr>
          <p:txBody>
            <a:bodyPr wrap="square" rtlCol="0" anchor="t">
              <a:spAutoFit/>
            </a:bodyPr>
            <a:p>
              <a:pPr algn="l"/>
              <a:r>
                <a:rPr lang="en-US" altLang="zh-CN" sz="2800" i="1">
                  <a:latin typeface="Times New Roman" panose="02020603050405020304" pitchFamily="18" charset="0"/>
                  <a:sym typeface="+mn-ea"/>
                </a:rPr>
                <a:t>d = </a:t>
              </a:r>
              <a:r>
                <a:rPr lang="en-US" altLang="zh-CN" sz="2400">
                  <a:latin typeface="微软雅黑" panose="020B0503020204020204" pitchFamily="34" charset="-122"/>
                  <a:ea typeface="微软雅黑" panose="020B0503020204020204" pitchFamily="34" charset="-122"/>
                  <a:sym typeface="+mn-ea"/>
                </a:rPr>
                <a:t>2 </a:t>
              </a:r>
              <a:r>
                <a:rPr lang="en-US" altLang="zh-CN" sz="2800" i="1" err="1">
                  <a:latin typeface="Times New Roman" panose="02020603050405020304" pitchFamily="18" charset="0"/>
                  <a:sym typeface="+mn-ea"/>
                </a:rPr>
                <a:t>r</a:t>
              </a:r>
              <a:r>
                <a:rPr lang="en-US" altLang="zh-CN" sz="2800" i="1">
                  <a:latin typeface="Times New Roman" panose="02020603050405020304" pitchFamily="18" charset="0"/>
                  <a:sym typeface="+mn-ea"/>
                </a:rPr>
                <a:t>  </a:t>
              </a:r>
              <a:endParaRPr lang="zh-CN" altLang="en-US" sz="2800"/>
            </a:p>
          </p:txBody>
        </p:sp>
      </p:grpSp>
      <p:grpSp>
        <p:nvGrpSpPr>
          <p:cNvPr id="34" name="组合 33"/>
          <p:cNvGrpSpPr/>
          <p:nvPr/>
        </p:nvGrpSpPr>
        <p:grpSpPr>
          <a:xfrm>
            <a:off x="7251065" y="4098925"/>
            <a:ext cx="2067560" cy="754380"/>
            <a:chOff x="11419" y="6455"/>
            <a:chExt cx="3256" cy="1188"/>
          </a:xfrm>
        </p:grpSpPr>
        <p:grpSp>
          <p:nvGrpSpPr>
            <p:cNvPr id="29" name="组合 28"/>
            <p:cNvGrpSpPr/>
            <p:nvPr/>
          </p:nvGrpSpPr>
          <p:grpSpPr>
            <a:xfrm>
              <a:off x="11419" y="6455"/>
              <a:ext cx="2664" cy="1118"/>
              <a:chOff x="1679" y="4601"/>
              <a:chExt cx="14558" cy="4426"/>
            </a:xfrm>
            <a:effectLst>
              <a:outerShdw blurRad="76200" dir="13500000" sy="23000" kx="1200000" algn="br" rotWithShape="0">
                <a:prstClr val="black">
                  <a:alpha val="20000"/>
                </a:prstClr>
              </a:outerShdw>
            </a:effectLst>
          </p:grpSpPr>
          <p:sp>
            <p:nvSpPr>
              <p:cNvPr id="30" name="圆角矩形 29"/>
              <p:cNvSpPr/>
              <p:nvPr/>
            </p:nvSpPr>
            <p:spPr>
              <a:xfrm>
                <a:off x="1679" y="4601"/>
                <a:ext cx="14557" cy="4426"/>
              </a:xfrm>
              <a:prstGeom prst="roundRect">
                <a:avLst/>
              </a:prstGeom>
              <a:solidFill>
                <a:srgbClr val="92D050"/>
              </a:solidFill>
              <a:ln>
                <a:solidFill>
                  <a:schemeClr val="accent2">
                    <a:lumMod val="60000"/>
                    <a:lumOff val="4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圆角矩形 30"/>
              <p:cNvSpPr/>
              <p:nvPr/>
            </p:nvSpPr>
            <p:spPr>
              <a:xfrm>
                <a:off x="1680" y="4601"/>
                <a:ext cx="14557" cy="4426"/>
              </a:xfrm>
              <a:prstGeom prst="roundRect">
                <a:avLst/>
              </a:prstGeom>
              <a:solidFill>
                <a:srgbClr val="92D050"/>
              </a:solidFill>
              <a:ln>
                <a:solidFill>
                  <a:schemeClr val="accent2">
                    <a:lumMod val="60000"/>
                    <a:lumOff val="40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31"/>
              <p:cNvSpPr/>
              <p:nvPr/>
            </p:nvSpPr>
            <p:spPr>
              <a:xfrm>
                <a:off x="1679" y="4601"/>
                <a:ext cx="14557" cy="4426"/>
              </a:xfrm>
              <a:prstGeom prst="roundRect">
                <a:avLst/>
              </a:prstGeom>
              <a:solidFill>
                <a:srgbClr val="92D050"/>
              </a:solidFill>
              <a:ln>
                <a:solidFill>
                  <a:schemeClr val="accent2">
                    <a:lumMod val="60000"/>
                    <a:lumOff val="4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圆角矩形 32"/>
              <p:cNvSpPr/>
              <p:nvPr/>
            </p:nvSpPr>
            <p:spPr>
              <a:xfrm>
                <a:off x="1679" y="4601"/>
                <a:ext cx="14557" cy="4426"/>
              </a:xfrm>
              <a:prstGeom prst="roundRect">
                <a:avLst/>
              </a:prstGeom>
              <a:solidFill>
                <a:schemeClr val="accent2">
                  <a:lumMod val="60000"/>
                  <a:lumOff val="40000"/>
                </a:schemeClr>
              </a:solidFill>
              <a:ln>
                <a:solidFill>
                  <a:schemeClr val="tx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4" name="组合 13"/>
            <p:cNvGrpSpPr/>
            <p:nvPr/>
          </p:nvGrpSpPr>
          <p:grpSpPr>
            <a:xfrm>
              <a:off x="11811" y="6513"/>
              <a:ext cx="2865" cy="1130"/>
              <a:chOff x="12691" y="5146"/>
              <a:chExt cx="2865" cy="1130"/>
            </a:xfrm>
          </p:grpSpPr>
          <p:sp>
            <p:nvSpPr>
              <p:cNvPr id="12" name="文本框 11"/>
              <p:cNvSpPr txBox="1"/>
              <p:nvPr/>
            </p:nvSpPr>
            <p:spPr>
              <a:xfrm>
                <a:off x="12691" y="5146"/>
                <a:ext cx="2865" cy="822"/>
              </a:xfrm>
              <a:prstGeom prst="rect">
                <a:avLst/>
              </a:prstGeom>
              <a:noFill/>
            </p:spPr>
            <p:txBody>
              <a:bodyPr wrap="square" rtlCol="0" anchor="t">
                <a:spAutoFit/>
              </a:bodyPr>
              <a:p>
                <a:pPr algn="l"/>
                <a:r>
                  <a:rPr lang="en-US" altLang="zh-CN" sz="2800" i="1" err="1">
                    <a:latin typeface="Times New Roman" panose="02020603050405020304" pitchFamily="18" charset="0"/>
                    <a:sym typeface="+mn-ea"/>
                  </a:rPr>
                  <a:t>r</a:t>
                </a:r>
                <a:r>
                  <a:rPr lang="en-US" altLang="zh-CN" sz="2800" i="1">
                    <a:latin typeface="Times New Roman" panose="02020603050405020304" pitchFamily="18" charset="0"/>
                    <a:sym typeface="+mn-ea"/>
                  </a:rPr>
                  <a:t> </a:t>
                </a:r>
                <a:r>
                  <a:rPr lang="en-US" altLang="zh-CN" sz="2800" i="1">
                    <a:latin typeface="Times New Roman" panose="02020603050405020304" pitchFamily="18" charset="0"/>
                    <a:sym typeface="+mn-ea"/>
                  </a:rPr>
                  <a:t> =   </a:t>
                </a:r>
                <a:endParaRPr lang="zh-CN" altLang="en-US" sz="2800"/>
              </a:p>
            </p:txBody>
          </p:sp>
          <p:grpSp>
            <p:nvGrpSpPr>
              <p:cNvPr id="13" name="Group 6"/>
              <p:cNvGrpSpPr/>
              <p:nvPr/>
            </p:nvGrpSpPr>
            <p:grpSpPr>
              <a:xfrm>
                <a:off x="13885" y="5146"/>
                <a:ext cx="908" cy="1130"/>
                <a:chOff x="4960" y="2804"/>
                <a:chExt cx="363" cy="452"/>
              </a:xfrm>
            </p:grpSpPr>
            <p:sp>
              <p:nvSpPr>
                <p:cNvPr id="15" name="Text Box 7"/>
                <p:cNvSpPr txBox="1"/>
                <p:nvPr/>
              </p:nvSpPr>
              <p:spPr>
                <a:xfrm>
                  <a:off x="4960" y="2804"/>
                  <a:ext cx="363" cy="452"/>
                </a:xfrm>
                <a:prstGeom prst="rect">
                  <a:avLst/>
                </a:prstGeom>
                <a:noFill/>
                <a:ln w="9525">
                  <a:noFill/>
                </a:ln>
              </p:spPr>
              <p:txBody>
                <a:bodyPr>
                  <a:spAutoFit/>
                </a:bodyPr>
                <a:p>
                  <a:pPr>
                    <a:lnSpc>
                      <a:spcPct val="60000"/>
                    </a:lnSpc>
                    <a:spcBef>
                      <a:spcPct val="50000"/>
                    </a:spcBef>
                  </a:pPr>
                  <a:r>
                    <a:rPr lang="en-US" altLang="zh-CN" sz="2400" i="1">
                      <a:latin typeface="Times New Roman" panose="02020603050405020304" pitchFamily="18" charset="0"/>
                      <a:sym typeface="+mn-ea"/>
                    </a:rPr>
                    <a:t>d</a:t>
                  </a:r>
                  <a:endParaRPr lang="en-US" altLang="zh-CN" sz="2400" i="1">
                    <a:latin typeface="Times New Roman" panose="02020603050405020304" pitchFamily="18" charset="0"/>
                    <a:sym typeface="+mn-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6" name="Line 8"/>
                <p:cNvSpPr/>
                <p:nvPr/>
              </p:nvSpPr>
              <p:spPr>
                <a:xfrm>
                  <a:off x="4972" y="2994"/>
                  <a:ext cx="227" cy="0"/>
                </a:xfrm>
                <a:prstGeom prst="line">
                  <a:avLst/>
                </a:prstGeom>
                <a:ln w="25400" cap="flat" cmpd="sng">
                  <a:solidFill>
                    <a:schemeClr val="tx1"/>
                  </a:solidFill>
                  <a:prstDash val="solid"/>
                  <a:headEnd type="none" w="med" len="med"/>
                  <a:tailEnd type="none" w="med" len="med"/>
                </a:ln>
              </p:spPr>
            </p:sp>
          </p:grpSp>
        </p:grpSp>
      </p:grpSp>
      <p:sp>
        <p:nvSpPr>
          <p:cNvPr id="17" name="右箭头 16"/>
          <p:cNvSpPr/>
          <p:nvPr/>
        </p:nvSpPr>
        <p:spPr>
          <a:xfrm>
            <a:off x="3850640" y="4337685"/>
            <a:ext cx="323850" cy="31369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右箭头 17"/>
          <p:cNvSpPr/>
          <p:nvPr/>
        </p:nvSpPr>
        <p:spPr>
          <a:xfrm>
            <a:off x="6589395" y="4297045"/>
            <a:ext cx="323850" cy="31369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5" name="组合 44"/>
          <p:cNvGrpSpPr/>
          <p:nvPr/>
        </p:nvGrpSpPr>
        <p:grpSpPr>
          <a:xfrm>
            <a:off x="1285875" y="5374005"/>
            <a:ext cx="8130540" cy="709930"/>
            <a:chOff x="2025" y="8463"/>
            <a:chExt cx="12804" cy="1118"/>
          </a:xfrm>
        </p:grpSpPr>
        <p:grpSp>
          <p:nvGrpSpPr>
            <p:cNvPr id="39" name="组合 38"/>
            <p:cNvGrpSpPr/>
            <p:nvPr/>
          </p:nvGrpSpPr>
          <p:grpSpPr>
            <a:xfrm rot="0">
              <a:off x="2025" y="8463"/>
              <a:ext cx="12804" cy="1118"/>
              <a:chOff x="1679" y="4601"/>
              <a:chExt cx="14558" cy="4426"/>
            </a:xfrm>
            <a:effectLst>
              <a:outerShdw blurRad="76200" dir="13500000" sy="23000" kx="1200000" algn="br" rotWithShape="0">
                <a:prstClr val="black">
                  <a:alpha val="20000"/>
                </a:prstClr>
              </a:outerShdw>
            </a:effectLst>
          </p:grpSpPr>
          <p:sp>
            <p:nvSpPr>
              <p:cNvPr id="40" name="圆角矩形 39"/>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 41"/>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1679" y="4601"/>
                <a:ext cx="14557" cy="4426"/>
              </a:xfrm>
              <a:prstGeom prst="roundRect">
                <a:avLst/>
              </a:prstGeom>
              <a:solidFill>
                <a:srgbClr val="D9C0EC"/>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7" name="文本框 36"/>
            <p:cNvSpPr txBox="1"/>
            <p:nvPr/>
          </p:nvSpPr>
          <p:spPr>
            <a:xfrm>
              <a:off x="2388" y="8660"/>
              <a:ext cx="12288" cy="725"/>
            </a:xfrm>
            <a:prstGeom prst="rect">
              <a:avLst/>
            </a:prstGeom>
            <a:noFill/>
          </p:spPr>
          <p:txBody>
            <a:bodyPr wrap="none" rtlCol="0" anchor="t">
              <a:spAutoFit/>
            </a:bodyPr>
            <a:p>
              <a:pPr>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sym typeface="+mn-ea"/>
                </a:rPr>
                <a:t>在同一个圆里，直径是半径的２倍，半径是直径的一半。</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46" name="文本框 45"/>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down)">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down)">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down)">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p:tgtEl>
                                          <p:spTgt spid="45"/>
                                        </p:tgtEl>
                                        <p:attrNameLst>
                                          <p:attrName>ppt_y</p:attrName>
                                        </p:attrNameLst>
                                      </p:cBhvr>
                                      <p:tavLst>
                                        <p:tav tm="0">
                                          <p:val>
                                            <p:strVal val="#ppt_y+#ppt_h*1.125000"/>
                                          </p:val>
                                        </p:tav>
                                        <p:tav tm="100000">
                                          <p:val>
                                            <p:strVal val="#ppt_y"/>
                                          </p:val>
                                        </p:tav>
                                      </p:tavLst>
                                    </p:anim>
                                    <p:animEffect transition="in" filter="wipe(up)">
                                      <p:cBhvr>
                                        <p:cTn id="3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1360805" y="1090295"/>
            <a:ext cx="4349750" cy="3220720"/>
            <a:chOff x="2143" y="1717"/>
            <a:chExt cx="6850" cy="5072"/>
          </a:xfrm>
        </p:grpSpPr>
        <p:grpSp>
          <p:nvGrpSpPr>
            <p:cNvPr id="3" name="组合 2"/>
            <p:cNvGrpSpPr/>
            <p:nvPr/>
          </p:nvGrpSpPr>
          <p:grpSpPr>
            <a:xfrm>
              <a:off x="3045" y="1717"/>
              <a:ext cx="5948" cy="2878"/>
              <a:chOff x="1989" y="1569"/>
              <a:chExt cx="5948" cy="2878"/>
            </a:xfrm>
          </p:grpSpPr>
          <p:pic>
            <p:nvPicPr>
              <p:cNvPr id="5" name="图片 4" descr="图片1"/>
              <p:cNvPicPr>
                <a:picLocks noChangeAspect="1"/>
              </p:cNvPicPr>
              <p:nvPr/>
            </p:nvPicPr>
            <p:blipFill>
              <a:blip r:embed="rId2"/>
              <a:stretch>
                <a:fillRect/>
              </a:stretch>
            </p:blipFill>
            <p:spPr>
              <a:xfrm>
                <a:off x="1989" y="1569"/>
                <a:ext cx="5788" cy="2878"/>
              </a:xfrm>
              <a:prstGeom prst="rect">
                <a:avLst/>
              </a:prstGeom>
            </p:spPr>
          </p:pic>
          <p:sp>
            <p:nvSpPr>
              <p:cNvPr id="30" name="Text Box 2"/>
              <p:cNvSpPr txBox="1">
                <a:spLocks noChangeArrowheads="1"/>
              </p:cNvSpPr>
              <p:nvPr/>
            </p:nvSpPr>
            <p:spPr bwMode="auto">
              <a:xfrm>
                <a:off x="2503" y="1905"/>
                <a:ext cx="5434" cy="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把圆沿任意一条直径</a:t>
                </a:r>
                <a:endParaRPr lang="zh-CN" altLang="en-US" sz="2400" dirty="0">
                  <a:latin typeface="微软雅黑" panose="020B0503020204020204" pitchFamily="34" charset="-122"/>
                  <a:ea typeface="微软雅黑" panose="020B0503020204020204" pitchFamily="34" charset="-122"/>
                </a:endParaRPr>
              </a:p>
              <a:p>
                <a:pPr eaLnBrk="1" latinLnBrk="1" hangingPunct="1">
                  <a:spcBef>
                    <a:spcPct val="50000"/>
                  </a:spcBef>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对折，你发现了什么？</a:t>
                </a:r>
                <a:endParaRPr lang="zh-CN" altLang="en-US" sz="2400" dirty="0">
                  <a:latin typeface="微软雅黑" panose="020B0503020204020204" pitchFamily="34" charset="-122"/>
                  <a:ea typeface="微软雅黑" panose="020B0503020204020204" pitchFamily="34" charset="-122"/>
                </a:endParaRPr>
              </a:p>
            </p:txBody>
          </p:sp>
        </p:grpSp>
        <p:pic>
          <p:nvPicPr>
            <p:cNvPr id="4" name="图片 3" descr="图片107"/>
            <p:cNvPicPr>
              <a:picLocks noChangeAspect="1"/>
            </p:cNvPicPr>
            <p:nvPr/>
          </p:nvPicPr>
          <p:blipFill>
            <a:blip r:embed="rId3"/>
            <a:stretch>
              <a:fillRect/>
            </a:stretch>
          </p:blipFill>
          <p:spPr>
            <a:xfrm>
              <a:off x="2143" y="4709"/>
              <a:ext cx="1416" cy="2081"/>
            </a:xfrm>
            <a:prstGeom prst="rect">
              <a:avLst/>
            </a:prstGeom>
          </p:spPr>
        </p:pic>
      </p:grpSp>
      <p:grpSp>
        <p:nvGrpSpPr>
          <p:cNvPr id="13" name="组合 12"/>
          <p:cNvGrpSpPr/>
          <p:nvPr/>
        </p:nvGrpSpPr>
        <p:grpSpPr>
          <a:xfrm>
            <a:off x="6835140" y="434340"/>
            <a:ext cx="3251835" cy="3689350"/>
            <a:chOff x="10764" y="684"/>
            <a:chExt cx="5121" cy="5810"/>
          </a:xfrm>
        </p:grpSpPr>
        <p:grpSp>
          <p:nvGrpSpPr>
            <p:cNvPr id="7" name="组合 6"/>
            <p:cNvGrpSpPr/>
            <p:nvPr/>
          </p:nvGrpSpPr>
          <p:grpSpPr>
            <a:xfrm rot="0">
              <a:off x="10764" y="684"/>
              <a:ext cx="4921" cy="3910"/>
              <a:chOff x="9621" y="896"/>
              <a:chExt cx="4921" cy="3910"/>
            </a:xfrm>
          </p:grpSpPr>
          <p:pic>
            <p:nvPicPr>
              <p:cNvPr id="6" name="图片 5" descr="e0089b09-9075-4d36-a1bd-8e6b9d90668b"/>
              <p:cNvPicPr>
                <a:picLocks noChangeAspect="1"/>
              </p:cNvPicPr>
              <p:nvPr/>
            </p:nvPicPr>
            <p:blipFill>
              <a:blip r:embed="rId4"/>
              <a:stretch>
                <a:fillRect/>
              </a:stretch>
            </p:blipFill>
            <p:spPr>
              <a:xfrm flipH="1">
                <a:off x="9621" y="896"/>
                <a:ext cx="4343" cy="3911"/>
              </a:xfrm>
              <a:prstGeom prst="rect">
                <a:avLst/>
              </a:prstGeom>
            </p:spPr>
          </p:pic>
          <p:sp>
            <p:nvSpPr>
              <p:cNvPr id="31" name="Text Box 3"/>
              <p:cNvSpPr txBox="1">
                <a:spLocks noChangeArrowheads="1"/>
              </p:cNvSpPr>
              <p:nvPr/>
            </p:nvSpPr>
            <p:spPr bwMode="auto">
              <a:xfrm>
                <a:off x="10184" y="2341"/>
                <a:ext cx="435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zh-CN" altLang="en-US" sz="2400" dirty="0">
                    <a:solidFill>
                      <a:srgbClr val="FF0000"/>
                    </a:solidFill>
                    <a:latin typeface="微软雅黑" panose="020B0503020204020204" pitchFamily="34" charset="-122"/>
                    <a:ea typeface="微软雅黑" panose="020B0503020204020204" pitchFamily="34" charset="-122"/>
                  </a:rPr>
                  <a:t>两边可以重合。</a:t>
                </a:r>
                <a:endParaRPr lang="zh-CN" altLang="en-US" sz="2400" dirty="0">
                  <a:solidFill>
                    <a:srgbClr val="FF0000"/>
                  </a:solidFill>
                  <a:latin typeface="微软雅黑" panose="020B0503020204020204" pitchFamily="34" charset="-122"/>
                  <a:ea typeface="微软雅黑" panose="020B0503020204020204" pitchFamily="34" charset="-122"/>
                </a:endParaRPr>
              </a:p>
            </p:txBody>
          </p:sp>
        </p:grpSp>
        <p:pic>
          <p:nvPicPr>
            <p:cNvPr id="8" name="图片 7" descr="图片160"/>
            <p:cNvPicPr>
              <a:picLocks noChangeAspect="1"/>
            </p:cNvPicPr>
            <p:nvPr/>
          </p:nvPicPr>
          <p:blipFill>
            <a:blip r:embed="rId5"/>
            <a:stretch>
              <a:fillRect/>
            </a:stretch>
          </p:blipFill>
          <p:spPr>
            <a:xfrm flipH="1">
              <a:off x="13139" y="4306"/>
              <a:ext cx="2746" cy="2189"/>
            </a:xfrm>
            <a:prstGeom prst="rect">
              <a:avLst/>
            </a:prstGeom>
          </p:spPr>
        </p:pic>
      </p:grpSp>
      <p:grpSp>
        <p:nvGrpSpPr>
          <p:cNvPr id="10" name="组合 9"/>
          <p:cNvGrpSpPr/>
          <p:nvPr/>
        </p:nvGrpSpPr>
        <p:grpSpPr>
          <a:xfrm>
            <a:off x="2506980" y="4711065"/>
            <a:ext cx="6615430" cy="1511300"/>
            <a:chOff x="3948" y="6789"/>
            <a:chExt cx="10418" cy="2380"/>
          </a:xfrm>
        </p:grpSpPr>
        <p:grpSp>
          <p:nvGrpSpPr>
            <p:cNvPr id="78" name="组合 77"/>
            <p:cNvGrpSpPr/>
            <p:nvPr/>
          </p:nvGrpSpPr>
          <p:grpSpPr>
            <a:xfrm rot="0">
              <a:off x="3948" y="6789"/>
              <a:ext cx="10418" cy="2381"/>
              <a:chOff x="2556" y="6766"/>
              <a:chExt cx="11370" cy="1397"/>
            </a:xfrm>
          </p:grpSpPr>
          <p:sp>
            <p:nvSpPr>
              <p:cNvPr id="79" name="圆角矩形 78"/>
              <p:cNvSpPr/>
              <p:nvPr/>
            </p:nvSpPr>
            <p:spPr>
              <a:xfrm>
                <a:off x="2556" y="6766"/>
                <a:ext cx="11370" cy="1397"/>
              </a:xfrm>
              <a:prstGeom prst="roundRect">
                <a:avLst/>
              </a:prstGeom>
              <a:solidFill>
                <a:srgbClr val="F7860C"/>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圆角矩形 79"/>
              <p:cNvSpPr/>
              <p:nvPr/>
            </p:nvSpPr>
            <p:spPr>
              <a:xfrm>
                <a:off x="2835" y="6918"/>
                <a:ext cx="10828" cy="109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圆角矩形 80"/>
              <p:cNvSpPr/>
              <p:nvPr/>
            </p:nvSpPr>
            <p:spPr>
              <a:xfrm>
                <a:off x="2746" y="6859"/>
                <a:ext cx="11013" cy="1209"/>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文本框 8"/>
            <p:cNvSpPr txBox="1"/>
            <p:nvPr/>
          </p:nvSpPr>
          <p:spPr>
            <a:xfrm>
              <a:off x="4463" y="6967"/>
              <a:ext cx="9408" cy="1888"/>
            </a:xfrm>
            <a:prstGeom prst="rect">
              <a:avLst/>
            </a:prstGeom>
            <a:noFill/>
          </p:spPr>
          <p:txBody>
            <a:bodyPr wrap="none" rtlCol="0">
              <a:spAutoFit/>
            </a:bodyPr>
            <a:p>
              <a:pPr algn="l" eaLnBrk="1" latinLnBrk="1" hangingPunct="1">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mn-ea"/>
                </a:rPr>
                <a:t>圆是</a:t>
              </a:r>
              <a:r>
                <a:rPr lang="zh-CN" altLang="en-US" sz="2400" dirty="0">
                  <a:solidFill>
                    <a:srgbClr val="FF0000"/>
                  </a:solidFill>
                  <a:latin typeface="微软雅黑" panose="020B0503020204020204" pitchFamily="34" charset="-122"/>
                  <a:ea typeface="微软雅黑" panose="020B0503020204020204" pitchFamily="34" charset="-122"/>
                  <a:sym typeface="+mn-ea"/>
                </a:rPr>
                <a:t>轴对称图形</a:t>
              </a:r>
              <a:r>
                <a:rPr lang="zh-CN" altLang="en-US" sz="2400" dirty="0">
                  <a:latin typeface="微软雅黑" panose="020B0503020204020204" pitchFamily="34" charset="-122"/>
                  <a:ea typeface="微软雅黑" panose="020B0503020204020204" pitchFamily="34" charset="-122"/>
                  <a:sym typeface="+mn-ea"/>
                </a:rPr>
                <a:t>，它有</a:t>
              </a:r>
              <a:r>
                <a:rPr lang="zh-CN" altLang="en-US" sz="2400" dirty="0">
                  <a:solidFill>
                    <a:srgbClr val="FF0000"/>
                  </a:solidFill>
                  <a:latin typeface="微软雅黑" panose="020B0503020204020204" pitchFamily="34" charset="-122"/>
                  <a:ea typeface="微软雅黑" panose="020B0503020204020204" pitchFamily="34" charset="-122"/>
                  <a:sym typeface="+mn-ea"/>
                </a:rPr>
                <a:t>无数条</a:t>
              </a:r>
              <a:r>
                <a:rPr lang="zh-CN" altLang="en-US" sz="2400" dirty="0">
                  <a:latin typeface="微软雅黑" panose="020B0503020204020204" pitchFamily="34" charset="-122"/>
                  <a:ea typeface="微软雅黑" panose="020B0503020204020204" pitchFamily="34" charset="-122"/>
                  <a:sym typeface="+mn-ea"/>
                </a:rPr>
                <a:t>对称轴，任意</a:t>
              </a:r>
              <a:endParaRPr lang="zh-CN" altLang="en-US" sz="2400" dirty="0">
                <a:latin typeface="微软雅黑" panose="020B0503020204020204" pitchFamily="34" charset="-122"/>
                <a:ea typeface="微软雅黑" panose="020B0503020204020204" pitchFamily="34" charset="-122"/>
              </a:endParaRPr>
            </a:p>
            <a:p>
              <a:pPr algn="l" eaLnBrk="1" latinLnBrk="1" hangingPunct="1">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mn-ea"/>
                </a:rPr>
                <a:t>一条直径所在的直线都是它的对称轴。</a:t>
              </a:r>
              <a:endParaRPr lang="zh-CN" altLang="en-US" sz="2400" dirty="0">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0" name="椭圆 9"/>
          <p:cNvSpPr/>
          <p:nvPr/>
        </p:nvSpPr>
        <p:spPr bwMode="auto">
          <a:xfrm>
            <a:off x="5766435" y="2950845"/>
            <a:ext cx="142875" cy="144463"/>
          </a:xfrm>
          <a:prstGeom prst="ellipse">
            <a:avLst/>
          </a:prstGeom>
          <a:solidFill>
            <a:schemeClr val="tx1"/>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240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2" name="椭圆 11"/>
          <p:cNvSpPr/>
          <p:nvPr/>
        </p:nvSpPr>
        <p:spPr bwMode="auto">
          <a:xfrm rot="5400000">
            <a:off x="4037648" y="1212533"/>
            <a:ext cx="3600450" cy="3600450"/>
          </a:xfrm>
          <a:prstGeom prst="ellipse">
            <a:avLst/>
          </a:prstGeom>
          <a:noFill/>
          <a:ln w="34925">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240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14" name="直接连接符 13"/>
          <p:cNvCxnSpPr>
            <a:endCxn id="12" idx="2"/>
          </p:cNvCxnSpPr>
          <p:nvPr/>
        </p:nvCxnSpPr>
        <p:spPr bwMode="auto">
          <a:xfrm flipV="1">
            <a:off x="5837873" y="1212533"/>
            <a:ext cx="0" cy="1800225"/>
          </a:xfrm>
          <a:prstGeom prst="line">
            <a:avLst/>
          </a:prstGeom>
          <a:ln w="31750">
            <a:solidFill>
              <a:schemeClr val="tx1"/>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sp>
        <p:nvSpPr>
          <p:cNvPr id="15" name="TextBox 14"/>
          <p:cNvSpPr txBox="1"/>
          <p:nvPr/>
        </p:nvSpPr>
        <p:spPr>
          <a:xfrm>
            <a:off x="5915660" y="2644458"/>
            <a:ext cx="1223963" cy="583565"/>
          </a:xfrm>
          <a:prstGeom prst="rect">
            <a:avLst/>
          </a:prstGeom>
          <a:noFill/>
          <a:ln w="9525">
            <a:noFill/>
          </a:ln>
        </p:spPr>
        <p:txBody>
          <a:bodyPr>
            <a:spAutoFit/>
          </a:bodyPr>
          <a:p>
            <a:r>
              <a:rPr lang="en-US" altLang="zh-CN" sz="3200" i="1">
                <a:solidFill>
                  <a:schemeClr val="tx1"/>
                </a:solidFill>
                <a:latin typeface="微软雅黑" panose="020B0503020204020204" pitchFamily="34" charset="-122"/>
                <a:ea typeface="微软雅黑" panose="020B0503020204020204" pitchFamily="34" charset="-122"/>
              </a:rPr>
              <a:t>o</a:t>
            </a:r>
            <a:endParaRPr lang="en-US" altLang="zh-CN" sz="3200" i="1" dirty="0">
              <a:solidFill>
                <a:schemeClr val="tx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5915660" y="1520508"/>
            <a:ext cx="1131888" cy="583565"/>
          </a:xfrm>
          <a:prstGeom prst="rect">
            <a:avLst/>
          </a:prstGeom>
          <a:noFill/>
          <a:ln w="9525">
            <a:noFill/>
          </a:ln>
        </p:spPr>
        <p:txBody>
          <a:bodyPr>
            <a:spAutoFit/>
          </a:bodyPr>
          <a:p>
            <a:r>
              <a:rPr lang="en-US" altLang="zh-CN" sz="3200" i="1">
                <a:solidFill>
                  <a:schemeClr val="tx1"/>
                </a:solidFill>
                <a:latin typeface="微软雅黑" panose="020B0503020204020204" pitchFamily="34" charset="-122"/>
                <a:ea typeface="微软雅黑" panose="020B0503020204020204" pitchFamily="34" charset="-122"/>
              </a:rPr>
              <a:t>r</a:t>
            </a:r>
            <a:endParaRPr lang="en-US" altLang="zh-CN" sz="3200" i="1" dirty="0">
              <a:solidFill>
                <a:schemeClr val="tx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673860" y="4883150"/>
            <a:ext cx="4820920" cy="814070"/>
            <a:chOff x="1724" y="7690"/>
            <a:chExt cx="7592" cy="1282"/>
          </a:xfrm>
        </p:grpSpPr>
        <p:pic>
          <p:nvPicPr>
            <p:cNvPr id="38" name="图片 37" descr="300 (3)"/>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rcRect l="20926" r="20046" b="81505"/>
            <a:stretch>
              <a:fillRect/>
            </a:stretch>
          </p:blipFill>
          <p:spPr>
            <a:xfrm>
              <a:off x="1724" y="7690"/>
              <a:ext cx="7593" cy="1283"/>
            </a:xfrm>
            <a:prstGeom prst="rect">
              <a:avLst/>
            </a:prstGeom>
          </p:spPr>
        </p:pic>
        <p:sp>
          <p:nvSpPr>
            <p:cNvPr id="5" name="文本框 4"/>
            <p:cNvSpPr txBox="1"/>
            <p:nvPr/>
          </p:nvSpPr>
          <p:spPr>
            <a:xfrm>
              <a:off x="2565" y="8085"/>
              <a:ext cx="6629" cy="725"/>
            </a:xfrm>
            <a:prstGeom prst="rect">
              <a:avLst/>
            </a:prstGeom>
            <a:noFill/>
          </p:spPr>
          <p:txBody>
            <a:bodyPr wrap="square" rtlCol="0">
              <a:spAutoFit/>
            </a:bodyPr>
            <a:p>
              <a:pPr algn="l"/>
              <a:r>
                <a:rPr lang="zh-CN" altLang="en-US" sz="2400" dirty="0">
                  <a:latin typeface="微软雅黑" panose="020B0503020204020204" pitchFamily="34" charset="-122"/>
                  <a:ea typeface="微软雅黑" panose="020B0503020204020204" pitchFamily="34" charset="-122"/>
                  <a:sym typeface="+mn-ea"/>
                </a:rPr>
                <a:t>圆心确定了圆的中心位置</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6167755" y="5001260"/>
            <a:ext cx="4166870" cy="756920"/>
            <a:chOff x="8801" y="7876"/>
            <a:chExt cx="6562" cy="1192"/>
          </a:xfrm>
        </p:grpSpPr>
        <p:pic>
          <p:nvPicPr>
            <p:cNvPr id="41" name="图片 40" descr="300 (3)"/>
            <p:cNvPicPr>
              <a:picLocks noChangeAspect="1"/>
            </p:cNvPicPr>
            <p:nvPr>
              <p:custDataLst>
                <p:tags r:id="rId4"/>
              </p:custDataLst>
            </p:nvPr>
          </p:nvPicPr>
          <p:blipFill>
            <a:blip r:embed="rId3">
              <a:clrChange>
                <a:clrFrom>
                  <a:srgbClr val="FFFFFF">
                    <a:alpha val="100000"/>
                  </a:srgbClr>
                </a:clrFrom>
                <a:clrTo>
                  <a:srgbClr val="FFFFFF">
                    <a:alpha val="100000"/>
                    <a:alpha val="0"/>
                  </a:srgbClr>
                </a:clrTo>
              </a:clrChange>
            </a:blip>
            <a:srcRect l="19583" t="17755" r="17292" b="65116"/>
            <a:stretch>
              <a:fillRect/>
            </a:stretch>
          </p:blipFill>
          <p:spPr>
            <a:xfrm>
              <a:off x="8801" y="7876"/>
              <a:ext cx="6563" cy="1193"/>
            </a:xfrm>
            <a:prstGeom prst="rect">
              <a:avLst/>
            </a:prstGeom>
          </p:spPr>
        </p:pic>
        <p:sp>
          <p:nvSpPr>
            <p:cNvPr id="7" name="文本框 6"/>
            <p:cNvSpPr txBox="1"/>
            <p:nvPr/>
          </p:nvSpPr>
          <p:spPr>
            <a:xfrm>
              <a:off x="9647" y="8085"/>
              <a:ext cx="46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半径决定了圆的大小</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000000"/>
                                          </p:val>
                                        </p:tav>
                                        <p:tav tm="100000">
                                          <p:val>
                                            <p:strVal val="#ppt_w"/>
                                          </p:val>
                                        </p:tav>
                                      </p:tavLst>
                                    </p:anim>
                                    <p:anim calcmode="lin" valueType="num">
                                      <p:cBhvr>
                                        <p:cTn id="8" dur="1000" fill="hold"/>
                                        <p:tgtEl>
                                          <p:spTgt spid="10"/>
                                        </p:tgtEl>
                                        <p:attrNameLst>
                                          <p:attrName>ppt_h</p:attrName>
                                        </p:attrNameLst>
                                      </p:cBhvr>
                                      <p:tavLst>
                                        <p:tav tm="0">
                                          <p:val>
                                            <p:fltVal val="0.000000"/>
                                          </p:val>
                                        </p:tav>
                                        <p:tav tm="100000">
                                          <p:val>
                                            <p:strVal val="#ppt_h"/>
                                          </p:val>
                                        </p:tav>
                                      </p:tavLst>
                                    </p:anim>
                                    <p:anim calcmode="lin" valueType="num">
                                      <p:cBhvr>
                                        <p:cTn id="9" dur="1000" fill="hold"/>
                                        <p:tgtEl>
                                          <p:spTgt spid="10"/>
                                        </p:tgtEl>
                                        <p:attrNameLst>
                                          <p:attrName>style.rotation</p:attrName>
                                        </p:attrNameLst>
                                      </p:cBhvr>
                                      <p:tavLst>
                                        <p:tav tm="0">
                                          <p:val>
                                            <p:fltVal val="90.000000"/>
                                          </p:val>
                                        </p:tav>
                                        <p:tav tm="100000">
                                          <p:val>
                                            <p:fltVal val="0.000000"/>
                                          </p:val>
                                        </p:tav>
                                      </p:tavLst>
                                    </p:anim>
                                    <p:animEffect transition="in" filter="fade">
                                      <p:cBhvr>
                                        <p:cTn id="10" dur="1000"/>
                                        <p:tgtEl>
                                          <p:spTgt spid="10"/>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7" presetClass="emph" presetSubtype="0" fill="remove" grpId="1" nodeType="clickEffect">
                                  <p:stCondLst>
                                    <p:cond delay="0"/>
                                  </p:stCondLst>
                                  <p:childTnLst>
                                    <p:animClr clrSpc="rgb" dir="cw">
                                      <p:cBhvr override="childStyle">
                                        <p:cTn id="19" dur="250" autoRev="1" fill="remove"/>
                                        <p:tgtEl>
                                          <p:spTgt spid="10"/>
                                        </p:tgtEl>
                                        <p:attrNameLst>
                                          <p:attrName>style.color</p:attrName>
                                        </p:attrNameLst>
                                      </p:cBhvr>
                                      <p:to>
                                        <a:srgbClr val="FF0000"/>
                                      </p:to>
                                    </p:animClr>
                                    <p:animClr clrSpc="rgb" dir="cw">
                                      <p:cBhvr>
                                        <p:cTn id="20" dur="250" autoRev="1" fill="remove"/>
                                        <p:tgtEl>
                                          <p:spTgt spid="10"/>
                                        </p:tgtEl>
                                        <p:attrNameLst>
                                          <p:attrName>fillcolor</p:attrName>
                                        </p:attrNameLst>
                                      </p:cBhvr>
                                      <p:to>
                                        <a:srgbClr val="FF0000"/>
                                      </p:to>
                                    </p:animClr>
                                    <p:set>
                                      <p:cBhvr>
                                        <p:cTn id="21" dur="250" autoRev="1" fill="remove"/>
                                        <p:tgtEl>
                                          <p:spTgt spid="10"/>
                                        </p:tgtEl>
                                        <p:attrNameLst>
                                          <p:attrName>fill.type</p:attrName>
                                        </p:attrNameLst>
                                      </p:cBhvr>
                                      <p:to>
                                        <p:strVal val="solid"/>
                                      </p:to>
                                    </p:set>
                                    <p:set>
                                      <p:cBhvr>
                                        <p:cTn id="22" dur="250" autoRev="1" fill="remove"/>
                                        <p:tgtEl>
                                          <p:spTgt spid="10"/>
                                        </p:tgtEl>
                                        <p:attrNameLst>
                                          <p:attrName>fill.on</p:attrName>
                                        </p:attrNameLst>
                                      </p:cBhvr>
                                      <p:to>
                                        <p:strVal val="tru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par>
                                <p:cTn id="28" presetID="47"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6" presetClass="emph" presetSubtype="0" fill="hold" nodeType="clickEffect">
                                  <p:stCondLst>
                                    <p:cond delay="0"/>
                                  </p:stCondLst>
                                  <p:childTnLst>
                                    <p:animEffect transition="out" filter="fade">
                                      <p:cBhvr>
                                        <p:cTn id="36" dur="500" tmFilter="0, 0; .2, .5; .8, .5; 1, 0"/>
                                        <p:tgtEl>
                                          <p:spTgt spid="14"/>
                                        </p:tgtEl>
                                      </p:cBhvr>
                                    </p:animEffect>
                                    <p:animScale>
                                      <p:cBhvr>
                                        <p:cTn id="37" dur="250" autoRev="1" fill="hold"/>
                                        <p:tgtEl>
                                          <p:spTgt spid="14"/>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heel(1)">
                                      <p:cBhvr>
                                        <p:cTn id="42" dur="2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p:tgtEl>
                                          <p:spTgt spid="9"/>
                                        </p:tgtEl>
                                        <p:attrNameLst>
                                          <p:attrName>ppt_y</p:attrName>
                                        </p:attrNameLst>
                                      </p:cBhvr>
                                      <p:tavLst>
                                        <p:tav tm="0">
                                          <p:val>
                                            <p:strVal val="#ppt_y+#ppt_h*1.125000"/>
                                          </p:val>
                                        </p:tav>
                                        <p:tav tm="100000">
                                          <p:val>
                                            <p:strVal val="#ppt_y"/>
                                          </p:val>
                                        </p:tav>
                                      </p:tavLst>
                                    </p:anim>
                                    <p:animEffect transition="in" filter="wipe(up)">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nodeType="click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p:tgtEl>
                                          <p:spTgt spid="8"/>
                                        </p:tgtEl>
                                        <p:attrNameLst>
                                          <p:attrName>ppt_y</p:attrName>
                                        </p:attrNameLst>
                                      </p:cBhvr>
                                      <p:tavLst>
                                        <p:tav tm="0">
                                          <p:val>
                                            <p:strVal val="#ppt_y+#ppt_h*1.125000"/>
                                          </p:val>
                                        </p:tav>
                                        <p:tav tm="100000">
                                          <p:val>
                                            <p:strVal val="#ppt_y"/>
                                          </p:val>
                                        </p:tav>
                                      </p:tavLst>
                                    </p:anim>
                                    <p:animEffect transition="in" filter="wipe(up)">
                                      <p:cBhvr>
                                        <p:cTn id="5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bldLvl="0" animBg="1"/>
      <p:bldP spid="12" grpId="0" bldLvl="0" animBg="1"/>
      <p:bldP spid="15"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0242" name="组合 62"/>
          <p:cNvGrpSpPr>
            <a:grpSpLocks noChangeAspect="1"/>
          </p:cNvGrpSpPr>
          <p:nvPr/>
        </p:nvGrpSpPr>
        <p:grpSpPr>
          <a:xfrm>
            <a:off x="2530475" y="4934903"/>
            <a:ext cx="2206625" cy="1673225"/>
            <a:chOff x="0" y="0"/>
            <a:chExt cx="2206625" cy="1673225"/>
          </a:xfrm>
        </p:grpSpPr>
        <p:pic>
          <p:nvPicPr>
            <p:cNvPr id="26665" name="Picture 27" descr="E:\2015春（伍倩倩）\六年级上册课件\a41a.tif"/>
            <p:cNvPicPr>
              <a:picLocks noChangeAspect="1"/>
            </p:cNvPicPr>
            <p:nvPr/>
          </p:nvPicPr>
          <p:blipFill>
            <a:blip r:embed="rId2"/>
            <a:stretch>
              <a:fillRect/>
            </a:stretch>
          </p:blipFill>
          <p:spPr>
            <a:xfrm>
              <a:off x="765175" y="231775"/>
              <a:ext cx="1209675" cy="1209675"/>
            </a:xfrm>
            <a:prstGeom prst="rect">
              <a:avLst/>
            </a:prstGeom>
            <a:noFill/>
            <a:ln w="9525">
              <a:noFill/>
            </a:ln>
          </p:spPr>
        </p:pic>
        <p:grpSp>
          <p:nvGrpSpPr>
            <p:cNvPr id="26666" name="组合 60"/>
            <p:cNvGrpSpPr>
              <a:grpSpLocks noChangeAspect="1"/>
            </p:cNvGrpSpPr>
            <p:nvPr/>
          </p:nvGrpSpPr>
          <p:grpSpPr>
            <a:xfrm>
              <a:off x="0" y="0"/>
              <a:ext cx="2206625" cy="1673225"/>
              <a:chOff x="0" y="0"/>
              <a:chExt cx="2206625" cy="1673225"/>
            </a:xfrm>
          </p:grpSpPr>
          <p:grpSp>
            <p:nvGrpSpPr>
              <p:cNvPr id="26667" name="组合 59"/>
              <p:cNvGrpSpPr>
                <a:grpSpLocks noChangeAspect="1"/>
              </p:cNvGrpSpPr>
              <p:nvPr/>
            </p:nvGrpSpPr>
            <p:grpSpPr>
              <a:xfrm>
                <a:off x="0" y="0"/>
                <a:ext cx="2206625" cy="1673225"/>
                <a:chOff x="0" y="0"/>
                <a:chExt cx="2206625" cy="1673225"/>
              </a:xfrm>
            </p:grpSpPr>
            <p:pic>
              <p:nvPicPr>
                <p:cNvPr id="26669" name="Picture 21" descr="E:\2015春（伍倩倩）\六年级上册课件\a41c.tif"/>
                <p:cNvPicPr>
                  <a:picLocks noChangeAspect="1"/>
                </p:cNvPicPr>
                <p:nvPr/>
              </p:nvPicPr>
              <p:blipFill>
                <a:blip r:embed="rId3"/>
                <a:stretch>
                  <a:fillRect/>
                </a:stretch>
              </p:blipFill>
              <p:spPr>
                <a:xfrm>
                  <a:off x="0" y="807358"/>
                  <a:ext cx="393700" cy="152400"/>
                </a:xfrm>
                <a:prstGeom prst="rect">
                  <a:avLst/>
                </a:prstGeom>
                <a:noFill/>
                <a:ln w="9525">
                  <a:noFill/>
                </a:ln>
              </p:spPr>
            </p:pic>
            <p:pic>
              <p:nvPicPr>
                <p:cNvPr id="26670" name="Picture 28" descr="E:\2015春（伍倩倩）\六年级上册课件\a41b.tif"/>
                <p:cNvPicPr>
                  <a:picLocks noChangeAspect="1"/>
                </p:cNvPicPr>
                <p:nvPr/>
              </p:nvPicPr>
              <p:blipFill>
                <a:blip r:embed="rId4"/>
                <a:stretch>
                  <a:fillRect/>
                </a:stretch>
              </p:blipFill>
              <p:spPr>
                <a:xfrm>
                  <a:off x="533400" y="0"/>
                  <a:ext cx="1673225" cy="1673225"/>
                </a:xfrm>
                <a:prstGeom prst="rect">
                  <a:avLst/>
                </a:prstGeom>
                <a:noFill/>
                <a:ln w="9525">
                  <a:noFill/>
                </a:ln>
              </p:spPr>
            </p:pic>
          </p:grpSp>
          <p:pic>
            <p:nvPicPr>
              <p:cNvPr id="26668" name="Picture 29" descr="E:\2015春（伍倩倩）\六年级上册课件\a41d.tif"/>
              <p:cNvPicPr>
                <a:picLocks noChangeAspect="1"/>
              </p:cNvPicPr>
              <p:nvPr/>
            </p:nvPicPr>
            <p:blipFill>
              <a:blip r:embed="rId5"/>
              <a:stretch>
                <a:fillRect/>
              </a:stretch>
            </p:blipFill>
            <p:spPr>
              <a:xfrm>
                <a:off x="774700" y="241300"/>
                <a:ext cx="1192213" cy="1190625"/>
              </a:xfrm>
              <a:prstGeom prst="rect">
                <a:avLst/>
              </a:prstGeom>
              <a:noFill/>
              <a:ln w="9525">
                <a:noFill/>
              </a:ln>
            </p:spPr>
          </p:pic>
        </p:grpSp>
      </p:grpSp>
      <p:grpSp>
        <p:nvGrpSpPr>
          <p:cNvPr id="10249" name="组合 58"/>
          <p:cNvGrpSpPr>
            <a:grpSpLocks noChangeAspect="1"/>
          </p:cNvGrpSpPr>
          <p:nvPr/>
        </p:nvGrpSpPr>
        <p:grpSpPr>
          <a:xfrm>
            <a:off x="7237413" y="3110865"/>
            <a:ext cx="2246312" cy="1673225"/>
            <a:chOff x="0" y="0"/>
            <a:chExt cx="2247447" cy="1673225"/>
          </a:xfrm>
        </p:grpSpPr>
        <p:grpSp>
          <p:nvGrpSpPr>
            <p:cNvPr id="26661" name="组合 57"/>
            <p:cNvGrpSpPr>
              <a:grpSpLocks noChangeAspect="1"/>
            </p:cNvGrpSpPr>
            <p:nvPr/>
          </p:nvGrpSpPr>
          <p:grpSpPr>
            <a:xfrm>
              <a:off x="0" y="231775"/>
              <a:ext cx="2015672" cy="1209675"/>
              <a:chOff x="0" y="0"/>
              <a:chExt cx="2015672" cy="1209675"/>
            </a:xfrm>
          </p:grpSpPr>
          <p:pic>
            <p:nvPicPr>
              <p:cNvPr id="26663" name="Picture 26" descr="E:\2015春（伍倩倩）\六年级上册课件\a41a.tif"/>
              <p:cNvPicPr>
                <a:picLocks noChangeAspect="1"/>
              </p:cNvPicPr>
              <p:nvPr/>
            </p:nvPicPr>
            <p:blipFill>
              <a:blip r:embed="rId2"/>
              <a:stretch>
                <a:fillRect/>
              </a:stretch>
            </p:blipFill>
            <p:spPr>
              <a:xfrm>
                <a:off x="805997" y="0"/>
                <a:ext cx="1209675" cy="1209675"/>
              </a:xfrm>
              <a:prstGeom prst="rect">
                <a:avLst/>
              </a:prstGeom>
              <a:noFill/>
              <a:ln w="9525">
                <a:noFill/>
              </a:ln>
            </p:spPr>
          </p:pic>
          <p:pic>
            <p:nvPicPr>
              <p:cNvPr id="26664" name="Picture 21" descr="E:\2015春（伍倩倩）\六年级上册课件\a41c.tif"/>
              <p:cNvPicPr>
                <a:picLocks noChangeAspect="1"/>
              </p:cNvPicPr>
              <p:nvPr/>
            </p:nvPicPr>
            <p:blipFill>
              <a:blip r:embed="rId3"/>
              <a:stretch>
                <a:fillRect/>
              </a:stretch>
            </p:blipFill>
            <p:spPr>
              <a:xfrm>
                <a:off x="0" y="530225"/>
                <a:ext cx="393700" cy="152400"/>
              </a:xfrm>
              <a:prstGeom prst="rect">
                <a:avLst/>
              </a:prstGeom>
              <a:noFill/>
              <a:ln w="9525">
                <a:noFill/>
              </a:ln>
            </p:spPr>
          </p:pic>
        </p:grpSp>
        <p:pic>
          <p:nvPicPr>
            <p:cNvPr id="26662" name="Picture 24" descr="E:\2015春（伍倩倩）\六年级上册课件\a41b.tif"/>
            <p:cNvPicPr>
              <a:picLocks noChangeAspect="1"/>
            </p:cNvPicPr>
            <p:nvPr/>
          </p:nvPicPr>
          <p:blipFill>
            <a:blip r:embed="rId4"/>
            <a:stretch>
              <a:fillRect/>
            </a:stretch>
          </p:blipFill>
          <p:spPr>
            <a:xfrm>
              <a:off x="574222" y="0"/>
              <a:ext cx="1673225" cy="1673225"/>
            </a:xfrm>
            <a:prstGeom prst="rect">
              <a:avLst/>
            </a:prstGeom>
            <a:noFill/>
            <a:ln w="9525">
              <a:noFill/>
            </a:ln>
          </p:spPr>
        </p:pic>
      </p:grpSp>
      <p:pic>
        <p:nvPicPr>
          <p:cNvPr id="10254" name="Picture 25" descr="E:\2015春（伍倩倩）\六年级上册课件\a41d.tif"/>
          <p:cNvPicPr>
            <a:picLocks noChangeAspect="1"/>
          </p:cNvPicPr>
          <p:nvPr/>
        </p:nvPicPr>
        <p:blipFill>
          <a:blip r:embed="rId5"/>
          <a:stretch>
            <a:fillRect/>
          </a:stretch>
        </p:blipFill>
        <p:spPr>
          <a:xfrm>
            <a:off x="8051800" y="3352165"/>
            <a:ext cx="1192213" cy="1190625"/>
          </a:xfrm>
          <a:prstGeom prst="rect">
            <a:avLst/>
          </a:prstGeom>
          <a:noFill/>
          <a:ln w="9525">
            <a:noFill/>
          </a:ln>
        </p:spPr>
      </p:pic>
      <p:grpSp>
        <p:nvGrpSpPr>
          <p:cNvPr id="10255" name="组合 56"/>
          <p:cNvGrpSpPr>
            <a:grpSpLocks noChangeAspect="1"/>
          </p:cNvGrpSpPr>
          <p:nvPr/>
        </p:nvGrpSpPr>
        <p:grpSpPr>
          <a:xfrm>
            <a:off x="4805363" y="3352165"/>
            <a:ext cx="1989137" cy="1209675"/>
            <a:chOff x="0" y="0"/>
            <a:chExt cx="1988909" cy="1209675"/>
          </a:xfrm>
        </p:grpSpPr>
        <p:pic>
          <p:nvPicPr>
            <p:cNvPr id="26659" name="Picture 19" descr="E:\2015春（伍倩倩）\六年级上册课件\a41a.tif"/>
            <p:cNvPicPr>
              <a:picLocks noChangeAspect="1"/>
            </p:cNvPicPr>
            <p:nvPr/>
          </p:nvPicPr>
          <p:blipFill>
            <a:blip r:embed="rId2"/>
            <a:stretch>
              <a:fillRect/>
            </a:stretch>
          </p:blipFill>
          <p:spPr>
            <a:xfrm>
              <a:off x="779234" y="0"/>
              <a:ext cx="1209675" cy="1209675"/>
            </a:xfrm>
            <a:prstGeom prst="rect">
              <a:avLst/>
            </a:prstGeom>
            <a:noFill/>
            <a:ln w="9525">
              <a:noFill/>
            </a:ln>
          </p:spPr>
        </p:pic>
        <p:pic>
          <p:nvPicPr>
            <p:cNvPr id="26660" name="Picture 21" descr="E:\2015春（伍倩倩）\六年级上册课件\a41c.tif"/>
            <p:cNvPicPr>
              <a:picLocks noChangeAspect="1"/>
            </p:cNvPicPr>
            <p:nvPr/>
          </p:nvPicPr>
          <p:blipFill>
            <a:blip r:embed="rId3"/>
            <a:stretch>
              <a:fillRect/>
            </a:stretch>
          </p:blipFill>
          <p:spPr>
            <a:xfrm>
              <a:off x="0" y="549728"/>
              <a:ext cx="393700" cy="152400"/>
            </a:xfrm>
            <a:prstGeom prst="rect">
              <a:avLst/>
            </a:prstGeom>
            <a:noFill/>
            <a:ln w="9525">
              <a:noFill/>
            </a:ln>
          </p:spPr>
        </p:pic>
      </p:grpSp>
      <p:pic>
        <p:nvPicPr>
          <p:cNvPr id="10258" name="Picture 20" descr="E:\2015春（伍倩倩）\六年级上册课件\a41b.tif"/>
          <p:cNvPicPr>
            <a:picLocks noChangeAspect="1"/>
          </p:cNvPicPr>
          <p:nvPr/>
        </p:nvPicPr>
        <p:blipFill>
          <a:blip r:embed="rId4"/>
          <a:stretch>
            <a:fillRect/>
          </a:stretch>
        </p:blipFill>
        <p:spPr>
          <a:xfrm>
            <a:off x="5353050" y="3120390"/>
            <a:ext cx="1673225" cy="1673225"/>
          </a:xfrm>
          <a:prstGeom prst="rect">
            <a:avLst/>
          </a:prstGeom>
          <a:noFill/>
          <a:ln w="9525">
            <a:noFill/>
          </a:ln>
        </p:spPr>
      </p:pic>
      <p:sp>
        <p:nvSpPr>
          <p:cNvPr id="26632" name="TextBox 8"/>
          <p:cNvSpPr txBox="1"/>
          <p:nvPr/>
        </p:nvSpPr>
        <p:spPr>
          <a:xfrm>
            <a:off x="750570" y="925830"/>
            <a:ext cx="10895330" cy="64516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用圆可以设计许多漂亮的图案，下面的图形就是用圆规和直尺一步一步画出来的。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6633" name="Picture 18" descr="E:\2015春（伍倩倩）\六年级上册课件\a41.tif"/>
          <p:cNvPicPr>
            <a:picLocks noChangeAspect="1"/>
          </p:cNvPicPr>
          <p:nvPr/>
        </p:nvPicPr>
        <p:blipFill>
          <a:blip r:embed="rId6"/>
          <a:stretch>
            <a:fillRect/>
          </a:stretch>
        </p:blipFill>
        <p:spPr>
          <a:xfrm>
            <a:off x="5581650" y="1739265"/>
            <a:ext cx="1209675" cy="1212850"/>
          </a:xfrm>
          <a:prstGeom prst="rect">
            <a:avLst/>
          </a:prstGeom>
          <a:noFill/>
          <a:ln w="9525">
            <a:noFill/>
          </a:ln>
        </p:spPr>
      </p:pic>
      <p:pic>
        <p:nvPicPr>
          <p:cNvPr id="10261" name="Picture 19" descr="E:\2015春（伍倩倩）\六年级上册课件\a41a.tif"/>
          <p:cNvPicPr>
            <a:picLocks noChangeAspect="1"/>
          </p:cNvPicPr>
          <p:nvPr/>
        </p:nvPicPr>
        <p:blipFill>
          <a:blip r:embed="rId2"/>
          <a:stretch>
            <a:fillRect/>
          </a:stretch>
        </p:blipFill>
        <p:spPr>
          <a:xfrm>
            <a:off x="3298825" y="3352165"/>
            <a:ext cx="1209675" cy="1209675"/>
          </a:xfrm>
          <a:prstGeom prst="rect">
            <a:avLst/>
          </a:prstGeom>
          <a:noFill/>
          <a:ln w="9525">
            <a:noFill/>
          </a:ln>
        </p:spPr>
      </p:pic>
      <p:pic>
        <p:nvPicPr>
          <p:cNvPr id="10262" name="Picture 31" descr="E:\2015春（伍倩倩）\六年级上册课件\a41e.tif"/>
          <p:cNvPicPr>
            <a:picLocks noChangeAspect="1"/>
          </p:cNvPicPr>
          <p:nvPr/>
        </p:nvPicPr>
        <p:blipFill>
          <a:blip r:embed="rId7"/>
          <a:stretch>
            <a:fillRect/>
          </a:stretch>
        </p:blipFill>
        <p:spPr>
          <a:xfrm>
            <a:off x="3305175" y="5168265"/>
            <a:ext cx="731838" cy="731838"/>
          </a:xfrm>
          <a:prstGeom prst="rect">
            <a:avLst/>
          </a:prstGeom>
          <a:noFill/>
          <a:ln w="9525">
            <a:noFill/>
          </a:ln>
        </p:spPr>
      </p:pic>
      <p:grpSp>
        <p:nvGrpSpPr>
          <p:cNvPr id="10263" name="组合 65"/>
          <p:cNvGrpSpPr>
            <a:grpSpLocks noChangeAspect="1"/>
          </p:cNvGrpSpPr>
          <p:nvPr/>
        </p:nvGrpSpPr>
        <p:grpSpPr>
          <a:xfrm>
            <a:off x="4818063" y="4934903"/>
            <a:ext cx="2206625" cy="1673225"/>
            <a:chOff x="0" y="0"/>
            <a:chExt cx="2206623" cy="1673225"/>
          </a:xfrm>
        </p:grpSpPr>
        <p:pic>
          <p:nvPicPr>
            <p:cNvPr id="26653" name="Picture 27" descr="E:\2015春（伍倩倩）\六年级上册课件\a41a.tif"/>
            <p:cNvPicPr>
              <a:picLocks noChangeAspect="1"/>
            </p:cNvPicPr>
            <p:nvPr/>
          </p:nvPicPr>
          <p:blipFill>
            <a:blip r:embed="rId2"/>
            <a:stretch>
              <a:fillRect/>
            </a:stretch>
          </p:blipFill>
          <p:spPr>
            <a:xfrm>
              <a:off x="765173" y="231775"/>
              <a:ext cx="1209675" cy="1209675"/>
            </a:xfrm>
            <a:prstGeom prst="rect">
              <a:avLst/>
            </a:prstGeom>
            <a:noFill/>
            <a:ln w="9525">
              <a:noFill/>
            </a:ln>
          </p:spPr>
        </p:pic>
        <p:grpSp>
          <p:nvGrpSpPr>
            <p:cNvPr id="26654" name="组合 63"/>
            <p:cNvGrpSpPr>
              <a:grpSpLocks noChangeAspect="1"/>
            </p:cNvGrpSpPr>
            <p:nvPr/>
          </p:nvGrpSpPr>
          <p:grpSpPr>
            <a:xfrm>
              <a:off x="0" y="0"/>
              <a:ext cx="2206623" cy="1673225"/>
              <a:chOff x="0" y="0"/>
              <a:chExt cx="2206623" cy="1673225"/>
            </a:xfrm>
          </p:grpSpPr>
          <p:pic>
            <p:nvPicPr>
              <p:cNvPr id="26657" name="Picture 21" descr="E:\2015春（伍倩倩）\六年级上册课件\a41c.tif"/>
              <p:cNvPicPr>
                <a:picLocks noChangeAspect="1"/>
              </p:cNvPicPr>
              <p:nvPr/>
            </p:nvPicPr>
            <p:blipFill>
              <a:blip r:embed="rId3"/>
              <a:stretch>
                <a:fillRect/>
              </a:stretch>
            </p:blipFill>
            <p:spPr>
              <a:xfrm>
                <a:off x="0" y="774700"/>
                <a:ext cx="393700" cy="152400"/>
              </a:xfrm>
              <a:prstGeom prst="rect">
                <a:avLst/>
              </a:prstGeom>
              <a:noFill/>
              <a:ln w="9525">
                <a:noFill/>
              </a:ln>
            </p:spPr>
          </p:pic>
          <p:pic>
            <p:nvPicPr>
              <p:cNvPr id="26658" name="Picture 28" descr="E:\2015春（伍倩倩）\六年级上册课件\a41b.tif"/>
              <p:cNvPicPr>
                <a:picLocks noChangeAspect="1"/>
              </p:cNvPicPr>
              <p:nvPr/>
            </p:nvPicPr>
            <p:blipFill>
              <a:blip r:embed="rId4"/>
              <a:stretch>
                <a:fillRect/>
              </a:stretch>
            </p:blipFill>
            <p:spPr>
              <a:xfrm>
                <a:off x="533398" y="0"/>
                <a:ext cx="1673225" cy="1673225"/>
              </a:xfrm>
              <a:prstGeom prst="rect">
                <a:avLst/>
              </a:prstGeom>
              <a:noFill/>
              <a:ln w="9525">
                <a:noFill/>
              </a:ln>
            </p:spPr>
          </p:pic>
        </p:grpSp>
        <p:pic>
          <p:nvPicPr>
            <p:cNvPr id="26655" name="Picture 29" descr="E:\2015春（伍倩倩）\六年级上册课件\a41d.tif"/>
            <p:cNvPicPr>
              <a:picLocks noChangeAspect="1"/>
            </p:cNvPicPr>
            <p:nvPr/>
          </p:nvPicPr>
          <p:blipFill>
            <a:blip r:embed="rId5"/>
            <a:stretch>
              <a:fillRect/>
            </a:stretch>
          </p:blipFill>
          <p:spPr>
            <a:xfrm>
              <a:off x="774698" y="241300"/>
              <a:ext cx="1192213" cy="1190625"/>
            </a:xfrm>
            <a:prstGeom prst="rect">
              <a:avLst/>
            </a:prstGeom>
            <a:noFill/>
            <a:ln w="9525">
              <a:noFill/>
            </a:ln>
          </p:spPr>
        </p:pic>
        <p:pic>
          <p:nvPicPr>
            <p:cNvPr id="26656" name="Picture 31" descr="E:\2015春（伍倩倩）\六年级上册课件\a41e.tif"/>
            <p:cNvPicPr>
              <a:picLocks noChangeAspect="1"/>
            </p:cNvPicPr>
            <p:nvPr/>
          </p:nvPicPr>
          <p:blipFill>
            <a:blip r:embed="rId7"/>
            <a:stretch>
              <a:fillRect/>
            </a:stretch>
          </p:blipFill>
          <p:spPr>
            <a:xfrm>
              <a:off x="774698" y="228600"/>
              <a:ext cx="731837" cy="731837"/>
            </a:xfrm>
            <a:prstGeom prst="rect">
              <a:avLst/>
            </a:prstGeom>
            <a:noFill/>
            <a:ln w="9525">
              <a:noFill/>
            </a:ln>
          </p:spPr>
        </p:pic>
      </p:grpSp>
      <p:pic>
        <p:nvPicPr>
          <p:cNvPr id="10270" name="Picture 35" descr="E:\2015春（伍倩倩）\六年级上册课件\a41h.tif"/>
          <p:cNvPicPr>
            <a:picLocks noChangeAspect="1"/>
          </p:cNvPicPr>
          <p:nvPr/>
        </p:nvPicPr>
        <p:blipFill>
          <a:blip r:embed="rId8"/>
          <a:stretch>
            <a:fillRect/>
          </a:stretch>
        </p:blipFill>
        <p:spPr>
          <a:xfrm>
            <a:off x="5588000" y="5638165"/>
            <a:ext cx="731838" cy="731838"/>
          </a:xfrm>
          <a:prstGeom prst="rect">
            <a:avLst/>
          </a:prstGeom>
          <a:noFill/>
          <a:ln w="9525">
            <a:noFill/>
          </a:ln>
        </p:spPr>
      </p:pic>
      <p:pic>
        <p:nvPicPr>
          <p:cNvPr id="10271" name="Picture 36" descr="E:\2015春（伍倩倩）\六年级上册课件\a41f.tif"/>
          <p:cNvPicPr>
            <a:picLocks noChangeAspect="1"/>
          </p:cNvPicPr>
          <p:nvPr/>
        </p:nvPicPr>
        <p:blipFill>
          <a:blip r:embed="rId9"/>
          <a:stretch>
            <a:fillRect/>
          </a:stretch>
        </p:blipFill>
        <p:spPr>
          <a:xfrm>
            <a:off x="6062663" y="5158740"/>
            <a:ext cx="731837" cy="731838"/>
          </a:xfrm>
          <a:prstGeom prst="rect">
            <a:avLst/>
          </a:prstGeom>
          <a:noFill/>
          <a:ln w="9525">
            <a:noFill/>
          </a:ln>
        </p:spPr>
      </p:pic>
      <p:pic>
        <p:nvPicPr>
          <p:cNvPr id="10272" name="Picture 37" descr="E:\2015春（伍倩倩）\六年级上册课件\a41g.tif"/>
          <p:cNvPicPr>
            <a:picLocks noChangeAspect="1"/>
          </p:cNvPicPr>
          <p:nvPr/>
        </p:nvPicPr>
        <p:blipFill>
          <a:blip r:embed="rId10"/>
          <a:stretch>
            <a:fillRect/>
          </a:stretch>
        </p:blipFill>
        <p:spPr>
          <a:xfrm>
            <a:off x="6061075" y="5634990"/>
            <a:ext cx="731838" cy="731838"/>
          </a:xfrm>
          <a:prstGeom prst="rect">
            <a:avLst/>
          </a:prstGeom>
          <a:noFill/>
          <a:ln w="9525">
            <a:noFill/>
          </a:ln>
        </p:spPr>
      </p:pic>
      <p:grpSp>
        <p:nvGrpSpPr>
          <p:cNvPr id="10273" name="组合 83"/>
          <p:cNvGrpSpPr>
            <a:grpSpLocks noChangeAspect="1"/>
          </p:cNvGrpSpPr>
          <p:nvPr/>
        </p:nvGrpSpPr>
        <p:grpSpPr>
          <a:xfrm>
            <a:off x="7273925" y="4934903"/>
            <a:ext cx="2206625" cy="1673225"/>
            <a:chOff x="0" y="0"/>
            <a:chExt cx="2206623" cy="1673225"/>
          </a:xfrm>
        </p:grpSpPr>
        <p:grpSp>
          <p:nvGrpSpPr>
            <p:cNvPr id="26643" name="组合 73"/>
            <p:cNvGrpSpPr>
              <a:grpSpLocks noChangeAspect="1"/>
            </p:cNvGrpSpPr>
            <p:nvPr/>
          </p:nvGrpSpPr>
          <p:grpSpPr>
            <a:xfrm>
              <a:off x="0" y="0"/>
              <a:ext cx="2206623" cy="1673225"/>
              <a:chOff x="0" y="0"/>
              <a:chExt cx="2206623" cy="1673225"/>
            </a:xfrm>
          </p:grpSpPr>
          <p:pic>
            <p:nvPicPr>
              <p:cNvPr id="26647" name="Picture 27" descr="E:\2015春（伍倩倩）\六年级上册课件\a41a.tif"/>
              <p:cNvPicPr>
                <a:picLocks noChangeAspect="1"/>
              </p:cNvPicPr>
              <p:nvPr/>
            </p:nvPicPr>
            <p:blipFill>
              <a:blip r:embed="rId2"/>
              <a:stretch>
                <a:fillRect/>
              </a:stretch>
            </p:blipFill>
            <p:spPr>
              <a:xfrm>
                <a:off x="765173" y="231775"/>
                <a:ext cx="1209675" cy="1209675"/>
              </a:xfrm>
              <a:prstGeom prst="rect">
                <a:avLst/>
              </a:prstGeom>
              <a:noFill/>
              <a:ln w="9525">
                <a:noFill/>
              </a:ln>
            </p:spPr>
          </p:pic>
          <p:grpSp>
            <p:nvGrpSpPr>
              <p:cNvPr id="26648" name="组合 75"/>
              <p:cNvGrpSpPr>
                <a:grpSpLocks noChangeAspect="1"/>
              </p:cNvGrpSpPr>
              <p:nvPr/>
            </p:nvGrpSpPr>
            <p:grpSpPr>
              <a:xfrm>
                <a:off x="0" y="0"/>
                <a:ext cx="2206623" cy="1673225"/>
                <a:chOff x="0" y="0"/>
                <a:chExt cx="2206623" cy="1673225"/>
              </a:xfrm>
            </p:grpSpPr>
            <p:pic>
              <p:nvPicPr>
                <p:cNvPr id="26651" name="Picture 21" descr="E:\2015春（伍倩倩）\六年级上册课件\a41c.tif"/>
                <p:cNvPicPr>
                  <a:picLocks noChangeAspect="1"/>
                </p:cNvPicPr>
                <p:nvPr/>
              </p:nvPicPr>
              <p:blipFill>
                <a:blip r:embed="rId3"/>
                <a:stretch>
                  <a:fillRect/>
                </a:stretch>
              </p:blipFill>
              <p:spPr>
                <a:xfrm>
                  <a:off x="0" y="774700"/>
                  <a:ext cx="393700" cy="152400"/>
                </a:xfrm>
                <a:prstGeom prst="rect">
                  <a:avLst/>
                </a:prstGeom>
                <a:noFill/>
                <a:ln w="9525">
                  <a:noFill/>
                </a:ln>
              </p:spPr>
            </p:pic>
            <p:pic>
              <p:nvPicPr>
                <p:cNvPr id="26652" name="Picture 28" descr="E:\2015春（伍倩倩）\六年级上册课件\a41b.tif"/>
                <p:cNvPicPr>
                  <a:picLocks noChangeAspect="1"/>
                </p:cNvPicPr>
                <p:nvPr/>
              </p:nvPicPr>
              <p:blipFill>
                <a:blip r:embed="rId4"/>
                <a:stretch>
                  <a:fillRect/>
                </a:stretch>
              </p:blipFill>
              <p:spPr>
                <a:xfrm>
                  <a:off x="533398" y="0"/>
                  <a:ext cx="1673225" cy="1673225"/>
                </a:xfrm>
                <a:prstGeom prst="rect">
                  <a:avLst/>
                </a:prstGeom>
                <a:noFill/>
                <a:ln w="9525">
                  <a:noFill/>
                </a:ln>
              </p:spPr>
            </p:pic>
          </p:grpSp>
          <p:pic>
            <p:nvPicPr>
              <p:cNvPr id="26649" name="Picture 29" descr="E:\2015春（伍倩倩）\六年级上册课件\a41d.tif"/>
              <p:cNvPicPr>
                <a:picLocks noChangeAspect="1"/>
              </p:cNvPicPr>
              <p:nvPr/>
            </p:nvPicPr>
            <p:blipFill>
              <a:blip r:embed="rId5"/>
              <a:stretch>
                <a:fillRect/>
              </a:stretch>
            </p:blipFill>
            <p:spPr>
              <a:xfrm>
                <a:off x="774698" y="241300"/>
                <a:ext cx="1192213" cy="1190625"/>
              </a:xfrm>
              <a:prstGeom prst="rect">
                <a:avLst/>
              </a:prstGeom>
              <a:noFill/>
              <a:ln w="9525">
                <a:noFill/>
              </a:ln>
            </p:spPr>
          </p:pic>
          <p:pic>
            <p:nvPicPr>
              <p:cNvPr id="26650" name="Picture 31" descr="E:\2015春（伍倩倩）\六年级上册课件\a41e.tif"/>
              <p:cNvPicPr>
                <a:picLocks noChangeAspect="1"/>
              </p:cNvPicPr>
              <p:nvPr/>
            </p:nvPicPr>
            <p:blipFill>
              <a:blip r:embed="rId7"/>
              <a:stretch>
                <a:fillRect/>
              </a:stretch>
            </p:blipFill>
            <p:spPr>
              <a:xfrm>
                <a:off x="774698" y="228600"/>
                <a:ext cx="731837" cy="731837"/>
              </a:xfrm>
              <a:prstGeom prst="rect">
                <a:avLst/>
              </a:prstGeom>
              <a:noFill/>
              <a:ln w="9525">
                <a:noFill/>
              </a:ln>
            </p:spPr>
          </p:pic>
        </p:grpSp>
        <p:pic>
          <p:nvPicPr>
            <p:cNvPr id="26644" name="Picture 35" descr="E:\2015春（伍倩倩）\六年级上册课件\a41h.tif"/>
            <p:cNvPicPr>
              <a:picLocks noChangeAspect="1"/>
            </p:cNvPicPr>
            <p:nvPr/>
          </p:nvPicPr>
          <p:blipFill>
            <a:blip r:embed="rId8"/>
            <a:stretch>
              <a:fillRect/>
            </a:stretch>
          </p:blipFill>
          <p:spPr>
            <a:xfrm>
              <a:off x="770162" y="711200"/>
              <a:ext cx="731838" cy="731838"/>
            </a:xfrm>
            <a:prstGeom prst="rect">
              <a:avLst/>
            </a:prstGeom>
            <a:noFill/>
            <a:ln w="9525">
              <a:noFill/>
            </a:ln>
          </p:spPr>
        </p:pic>
        <p:pic>
          <p:nvPicPr>
            <p:cNvPr id="26645" name="Picture 36" descr="E:\2015春（伍倩倩）\六年级上册课件\a41f.tif"/>
            <p:cNvPicPr>
              <a:picLocks noChangeAspect="1"/>
            </p:cNvPicPr>
            <p:nvPr/>
          </p:nvPicPr>
          <p:blipFill>
            <a:blip r:embed="rId9"/>
            <a:stretch>
              <a:fillRect/>
            </a:stretch>
          </p:blipFill>
          <p:spPr>
            <a:xfrm>
              <a:off x="1244825" y="231775"/>
              <a:ext cx="731838" cy="731838"/>
            </a:xfrm>
            <a:prstGeom prst="rect">
              <a:avLst/>
            </a:prstGeom>
            <a:noFill/>
            <a:ln w="9525">
              <a:noFill/>
            </a:ln>
          </p:spPr>
        </p:pic>
        <p:pic>
          <p:nvPicPr>
            <p:cNvPr id="26646" name="Picture 37" descr="E:\2015春（伍倩倩）\六年级上册课件\a41g.tif"/>
            <p:cNvPicPr>
              <a:picLocks noChangeAspect="1"/>
            </p:cNvPicPr>
            <p:nvPr/>
          </p:nvPicPr>
          <p:blipFill>
            <a:blip r:embed="rId10"/>
            <a:stretch>
              <a:fillRect/>
            </a:stretch>
          </p:blipFill>
          <p:spPr>
            <a:xfrm>
              <a:off x="1243237" y="708025"/>
              <a:ext cx="731838" cy="731838"/>
            </a:xfrm>
            <a:prstGeom prst="rect">
              <a:avLst/>
            </a:prstGeom>
            <a:noFill/>
            <a:ln w="9525">
              <a:noFill/>
            </a:ln>
          </p:spPr>
        </p:pic>
      </p:grpSp>
      <p:pic>
        <p:nvPicPr>
          <p:cNvPr id="10284" name="Picture 38" descr="E:\2015春（伍倩倩）\六年级上册课件\a41m.tif"/>
          <p:cNvPicPr>
            <a:picLocks noChangeAspect="1"/>
          </p:cNvPicPr>
          <p:nvPr/>
        </p:nvPicPr>
        <p:blipFill>
          <a:blip r:embed="rId11"/>
          <a:stretch>
            <a:fillRect/>
          </a:stretch>
        </p:blipFill>
        <p:spPr>
          <a:xfrm>
            <a:off x="8042275" y="5160328"/>
            <a:ext cx="1198563" cy="1212850"/>
          </a:xfrm>
          <a:prstGeom prst="rect">
            <a:avLst/>
          </a:prstGeom>
          <a:noFill/>
          <a:ln w="9525">
            <a:noFill/>
          </a:ln>
        </p:spPr>
      </p:pic>
      <p:sp>
        <p:nvSpPr>
          <p:cNvPr id="11" name="文本框 10"/>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61"/>
                                        </p:tgtEl>
                                        <p:attrNameLst>
                                          <p:attrName>style.visibility</p:attrName>
                                        </p:attrNameLst>
                                      </p:cBhvr>
                                      <p:to>
                                        <p:strVal val="visible"/>
                                      </p:to>
                                    </p:set>
                                    <p:animEffect transition="in" filter="wipe(left)">
                                      <p:cBhvr>
                                        <p:cTn id="7" dur="1000"/>
                                        <p:tgtEl>
                                          <p:spTgt spid="1026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255"/>
                                        </p:tgtEl>
                                        <p:attrNameLst>
                                          <p:attrName>style.visibility</p:attrName>
                                        </p:attrNameLst>
                                      </p:cBhvr>
                                      <p:to>
                                        <p:strVal val="visible"/>
                                      </p:to>
                                    </p:set>
                                    <p:animEffect transition="in" filter="wipe(left)">
                                      <p:cBhvr>
                                        <p:cTn id="12" dur="1000"/>
                                        <p:tgtEl>
                                          <p:spTgt spid="102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258"/>
                                        </p:tgtEl>
                                        <p:attrNameLst>
                                          <p:attrName>style.visibility</p:attrName>
                                        </p:attrNameLst>
                                      </p:cBhvr>
                                      <p:to>
                                        <p:strVal val="visible"/>
                                      </p:to>
                                    </p:set>
                                    <p:animEffect transition="in" filter="wipe(up)">
                                      <p:cBhvr>
                                        <p:cTn id="17" dur="1000"/>
                                        <p:tgtEl>
                                          <p:spTgt spid="1025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249"/>
                                        </p:tgtEl>
                                        <p:attrNameLst>
                                          <p:attrName>style.visibility</p:attrName>
                                        </p:attrNameLst>
                                      </p:cBhvr>
                                      <p:to>
                                        <p:strVal val="visible"/>
                                      </p:to>
                                    </p:set>
                                    <p:animEffect transition="in" filter="wipe(left)">
                                      <p:cBhvr>
                                        <p:cTn id="22" dur="1000"/>
                                        <p:tgtEl>
                                          <p:spTgt spid="10249"/>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nodeType="clickEffect">
                                  <p:stCondLst>
                                    <p:cond delay="0"/>
                                  </p:stCondLst>
                                  <p:childTnLst>
                                    <p:set>
                                      <p:cBhvr>
                                        <p:cTn id="26" dur="1" fill="hold">
                                          <p:stCondLst>
                                            <p:cond delay="0"/>
                                          </p:stCondLst>
                                        </p:cTn>
                                        <p:tgtEl>
                                          <p:spTgt spid="10254"/>
                                        </p:tgtEl>
                                        <p:attrNameLst>
                                          <p:attrName>style.visibility</p:attrName>
                                        </p:attrNameLst>
                                      </p:cBhvr>
                                      <p:to>
                                        <p:strVal val="visible"/>
                                      </p:to>
                                    </p:set>
                                    <p:animEffect transition="in" filter="wheel(4)">
                                      <p:cBhvr>
                                        <p:cTn id="27" dur="1000"/>
                                        <p:tgtEl>
                                          <p:spTgt spid="1025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242"/>
                                        </p:tgtEl>
                                        <p:attrNameLst>
                                          <p:attrName>style.visibility</p:attrName>
                                        </p:attrNameLst>
                                      </p:cBhvr>
                                      <p:to>
                                        <p:strVal val="visible"/>
                                      </p:to>
                                    </p:set>
                                    <p:animEffect transition="in" filter="wipe(left)">
                                      <p:cBhvr>
                                        <p:cTn id="32" dur="1000"/>
                                        <p:tgtEl>
                                          <p:spTgt spid="10242"/>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32" fill="hold" nodeType="clickEffect">
                                  <p:stCondLst>
                                    <p:cond delay="0"/>
                                  </p:stCondLst>
                                  <p:childTnLst>
                                    <p:set>
                                      <p:cBhvr>
                                        <p:cTn id="36" dur="1" fill="hold">
                                          <p:stCondLst>
                                            <p:cond delay="0"/>
                                          </p:stCondLst>
                                        </p:cTn>
                                        <p:tgtEl>
                                          <p:spTgt spid="10262"/>
                                        </p:tgtEl>
                                        <p:attrNameLst>
                                          <p:attrName>style.visibility</p:attrName>
                                        </p:attrNameLst>
                                      </p:cBhvr>
                                      <p:to>
                                        <p:strVal val="visible"/>
                                      </p:to>
                                    </p:set>
                                    <p:animEffect transition="in" filter="circle(out)">
                                      <p:cBhvr>
                                        <p:cTn id="37" dur="2000"/>
                                        <p:tgtEl>
                                          <p:spTgt spid="1026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263"/>
                                        </p:tgtEl>
                                        <p:attrNameLst>
                                          <p:attrName>style.visibility</p:attrName>
                                        </p:attrNameLst>
                                      </p:cBhvr>
                                      <p:to>
                                        <p:strVal val="visible"/>
                                      </p:to>
                                    </p:set>
                                    <p:animEffect transition="in" filter="wipe(left)">
                                      <p:cBhvr>
                                        <p:cTn id="42" dur="1000"/>
                                        <p:tgtEl>
                                          <p:spTgt spid="10263"/>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32" fill="hold" nodeType="clickEffect">
                                  <p:stCondLst>
                                    <p:cond delay="0"/>
                                  </p:stCondLst>
                                  <p:childTnLst>
                                    <p:set>
                                      <p:cBhvr>
                                        <p:cTn id="46" dur="1" fill="hold">
                                          <p:stCondLst>
                                            <p:cond delay="0"/>
                                          </p:stCondLst>
                                        </p:cTn>
                                        <p:tgtEl>
                                          <p:spTgt spid="10271"/>
                                        </p:tgtEl>
                                        <p:attrNameLst>
                                          <p:attrName>style.visibility</p:attrName>
                                        </p:attrNameLst>
                                      </p:cBhvr>
                                      <p:to>
                                        <p:strVal val="visible"/>
                                      </p:to>
                                    </p:set>
                                    <p:animEffect transition="in" filter="circle(out)">
                                      <p:cBhvr>
                                        <p:cTn id="47" dur="2000"/>
                                        <p:tgtEl>
                                          <p:spTgt spid="10271"/>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32" fill="hold" nodeType="clickEffect">
                                  <p:stCondLst>
                                    <p:cond delay="0"/>
                                  </p:stCondLst>
                                  <p:childTnLst>
                                    <p:set>
                                      <p:cBhvr>
                                        <p:cTn id="51" dur="1" fill="hold">
                                          <p:stCondLst>
                                            <p:cond delay="0"/>
                                          </p:stCondLst>
                                        </p:cTn>
                                        <p:tgtEl>
                                          <p:spTgt spid="10272"/>
                                        </p:tgtEl>
                                        <p:attrNameLst>
                                          <p:attrName>style.visibility</p:attrName>
                                        </p:attrNameLst>
                                      </p:cBhvr>
                                      <p:to>
                                        <p:strVal val="visible"/>
                                      </p:to>
                                    </p:set>
                                    <p:animEffect transition="in" filter="circle(out)">
                                      <p:cBhvr>
                                        <p:cTn id="52" dur="2000"/>
                                        <p:tgtEl>
                                          <p:spTgt spid="10272"/>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32" fill="hold" nodeType="clickEffect">
                                  <p:stCondLst>
                                    <p:cond delay="0"/>
                                  </p:stCondLst>
                                  <p:childTnLst>
                                    <p:set>
                                      <p:cBhvr>
                                        <p:cTn id="56" dur="1" fill="hold">
                                          <p:stCondLst>
                                            <p:cond delay="0"/>
                                          </p:stCondLst>
                                        </p:cTn>
                                        <p:tgtEl>
                                          <p:spTgt spid="10270"/>
                                        </p:tgtEl>
                                        <p:attrNameLst>
                                          <p:attrName>style.visibility</p:attrName>
                                        </p:attrNameLst>
                                      </p:cBhvr>
                                      <p:to>
                                        <p:strVal val="visible"/>
                                      </p:to>
                                    </p:set>
                                    <p:animEffect transition="in" filter="circle(out)">
                                      <p:cBhvr>
                                        <p:cTn id="57" dur="2000"/>
                                        <p:tgtEl>
                                          <p:spTgt spid="1027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0273"/>
                                        </p:tgtEl>
                                        <p:attrNameLst>
                                          <p:attrName>style.visibility</p:attrName>
                                        </p:attrNameLst>
                                      </p:cBhvr>
                                      <p:to>
                                        <p:strVal val="visible"/>
                                      </p:to>
                                    </p:set>
                                    <p:animEffect transition="in" filter="wipe(left)">
                                      <p:cBhvr>
                                        <p:cTn id="62" dur="1000"/>
                                        <p:tgtEl>
                                          <p:spTgt spid="10273"/>
                                        </p:tgtEl>
                                      </p:cBhvr>
                                    </p:animEffect>
                                  </p:childTnLst>
                                </p:cTn>
                              </p:par>
                            </p:childTnLst>
                          </p:cTn>
                        </p:par>
                      </p:childTnLst>
                    </p:cTn>
                  </p:par>
                  <p:par>
                    <p:cTn id="63" fill="hold">
                      <p:stCondLst>
                        <p:cond delay="indefinite"/>
                      </p:stCondLst>
                      <p:childTnLst>
                        <p:par>
                          <p:cTn id="64" fill="hold">
                            <p:stCondLst>
                              <p:cond delay="0"/>
                            </p:stCondLst>
                            <p:childTnLst>
                              <p:par>
                                <p:cTn id="65" presetID="6" presetClass="entr" presetSubtype="16" fill="hold" nodeType="clickEffect">
                                  <p:stCondLst>
                                    <p:cond delay="0"/>
                                  </p:stCondLst>
                                  <p:childTnLst>
                                    <p:set>
                                      <p:cBhvr>
                                        <p:cTn id="66" dur="1" fill="hold">
                                          <p:stCondLst>
                                            <p:cond delay="0"/>
                                          </p:stCondLst>
                                        </p:cTn>
                                        <p:tgtEl>
                                          <p:spTgt spid="10284"/>
                                        </p:tgtEl>
                                        <p:attrNameLst>
                                          <p:attrName>style.visibility</p:attrName>
                                        </p:attrNameLst>
                                      </p:cBhvr>
                                      <p:to>
                                        <p:strVal val="visible"/>
                                      </p:to>
                                    </p:set>
                                    <p:animEffect transition="in" filter="circle(in)">
                                      <p:cBhvr>
                                        <p:cTn id="67" dur="1000"/>
                                        <p:tgtEl>
                                          <p:spTgt spid="102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5362" name="TextBox 9"/>
          <p:cNvSpPr txBox="1"/>
          <p:nvPr/>
        </p:nvSpPr>
        <p:spPr>
          <a:xfrm>
            <a:off x="2259965" y="1217930"/>
            <a:ext cx="8789988" cy="460375"/>
          </a:xfrm>
          <a:prstGeom prst="rect">
            <a:avLst/>
          </a:prstGeom>
          <a:noFill/>
          <a:ln w="9525">
            <a:noFill/>
          </a:ln>
        </p:spPr>
        <p:txBody>
          <a:bodyPr wrap="square" anchor="t">
            <a:spAutoFit/>
          </a:bodyPr>
          <a:p>
            <a:pPr>
              <a:lnSpc>
                <a:spcPct val="10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请你试着用圆规和直尺画一画下面的图形。</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组合 5"/>
          <p:cNvGrpSpPr/>
          <p:nvPr/>
        </p:nvGrpSpPr>
        <p:grpSpPr>
          <a:xfrm>
            <a:off x="2259965" y="2445385"/>
            <a:ext cx="6781800" cy="2971800"/>
            <a:chOff x="1320" y="2275"/>
            <a:chExt cx="10680" cy="4680"/>
          </a:xfrm>
        </p:grpSpPr>
        <p:pic>
          <p:nvPicPr>
            <p:cNvPr id="27650" name="Picture 2" descr="E:\2015春（伍倩倩）\六年级上册课件\a42.tif"/>
            <p:cNvPicPr>
              <a:picLocks noChangeAspect="1"/>
            </p:cNvPicPr>
            <p:nvPr/>
          </p:nvPicPr>
          <p:blipFill>
            <a:blip r:embed="rId2"/>
            <a:stretch>
              <a:fillRect/>
            </a:stretch>
          </p:blipFill>
          <p:spPr>
            <a:xfrm>
              <a:off x="2520" y="2970"/>
              <a:ext cx="8300" cy="2905"/>
            </a:xfrm>
            <a:prstGeom prst="rect">
              <a:avLst/>
            </a:prstGeom>
            <a:noFill/>
            <a:ln w="9525">
              <a:noFill/>
            </a:ln>
          </p:spPr>
        </p:pic>
        <p:cxnSp>
          <p:nvCxnSpPr>
            <p:cNvPr id="27652" name="直接连接符 15"/>
            <p:cNvCxnSpPr/>
            <p:nvPr/>
          </p:nvCxnSpPr>
          <p:spPr>
            <a:xfrm>
              <a:off x="1320" y="4430"/>
              <a:ext cx="10680" cy="5"/>
            </a:xfrm>
            <a:prstGeom prst="line">
              <a:avLst/>
            </a:prstGeom>
            <a:ln w="22225" cap="flat" cmpd="sng">
              <a:solidFill>
                <a:schemeClr val="tx1"/>
              </a:solidFill>
              <a:prstDash val="dash"/>
              <a:headEnd type="none" w="med" len="med"/>
              <a:tailEnd type="none" w="med" len="med"/>
            </a:ln>
          </p:spPr>
        </p:cxnSp>
        <p:cxnSp>
          <p:nvCxnSpPr>
            <p:cNvPr id="27653" name="直接连接符 20"/>
            <p:cNvCxnSpPr/>
            <p:nvPr/>
          </p:nvCxnSpPr>
          <p:spPr>
            <a:xfrm rot="5400000">
              <a:off x="1620" y="4615"/>
              <a:ext cx="4680" cy="0"/>
            </a:xfrm>
            <a:prstGeom prst="line">
              <a:avLst/>
            </a:prstGeom>
            <a:ln w="22225" cap="flat" cmpd="sng">
              <a:solidFill>
                <a:schemeClr val="tx1"/>
              </a:solidFill>
              <a:prstDash val="dash"/>
              <a:headEnd type="none" w="med" len="med"/>
              <a:tailEnd type="none" w="med" len="med"/>
            </a:ln>
          </p:spPr>
        </p:cxnSp>
        <p:cxnSp>
          <p:nvCxnSpPr>
            <p:cNvPr id="27654" name="直接连接符 23"/>
            <p:cNvCxnSpPr/>
            <p:nvPr/>
          </p:nvCxnSpPr>
          <p:spPr>
            <a:xfrm rot="5400000">
              <a:off x="7020" y="4615"/>
              <a:ext cx="4680" cy="0"/>
            </a:xfrm>
            <a:prstGeom prst="line">
              <a:avLst/>
            </a:prstGeom>
            <a:ln w="22225" cap="flat" cmpd="sng">
              <a:solidFill>
                <a:schemeClr val="tx1"/>
              </a:solidFill>
              <a:prstDash val="dash"/>
              <a:headEnd type="none" w="med" len="med"/>
              <a:tailEnd type="none" w="med" len="med"/>
            </a:ln>
          </p:spPr>
        </p:cxnSp>
        <p:pic>
          <p:nvPicPr>
            <p:cNvPr id="27655" name="直接连接符 24"/>
            <p:cNvPicPr/>
            <p:nvPr/>
          </p:nvPicPr>
          <p:blipFill>
            <a:blip r:embed="rId3"/>
            <a:stretch>
              <a:fillRect/>
            </a:stretch>
          </p:blipFill>
          <p:spPr>
            <a:xfrm>
              <a:off x="7848" y="2885"/>
              <a:ext cx="3390" cy="3390"/>
            </a:xfrm>
            <a:prstGeom prst="rect">
              <a:avLst/>
            </a:prstGeom>
            <a:noFill/>
            <a:ln w="9525">
              <a:noFill/>
            </a:ln>
          </p:spPr>
        </p:pic>
        <p:pic>
          <p:nvPicPr>
            <p:cNvPr id="27656" name="直接连接符 25"/>
            <p:cNvPicPr/>
            <p:nvPr/>
          </p:nvPicPr>
          <p:blipFill>
            <a:blip r:embed="rId4"/>
            <a:stretch>
              <a:fillRect/>
            </a:stretch>
          </p:blipFill>
          <p:spPr>
            <a:xfrm>
              <a:off x="7488" y="2885"/>
              <a:ext cx="3380" cy="3390"/>
            </a:xfrm>
            <a:prstGeom prst="rect">
              <a:avLst/>
            </a:prstGeom>
            <a:noFill/>
            <a:ln w="9525">
              <a:noFill/>
            </a:ln>
          </p:spPr>
        </p:pic>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1004570" y="2118995"/>
            <a:ext cx="9708515" cy="3046095"/>
          </a:xfrm>
          <a:prstGeom prst="rect">
            <a:avLst/>
          </a:prstGeom>
          <a:noFill/>
        </p:spPr>
        <p:txBody>
          <a:bodyPr wrap="square" rtlCol="0">
            <a:spAutoFit/>
          </a:bodyPr>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）三角形、四边形、梯形、圆都是由直 线围成的封闭图形。（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）在同一个圆内，所有的两端在圆上的线段都相等。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）两条半径的长度等于一条直径的长度。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）圆是轴对称图形，直径是它的对称轴。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9886315" y="2399030"/>
            <a:ext cx="788035" cy="521970"/>
          </a:xfrm>
          <a:prstGeom prst="rect">
            <a:avLst/>
          </a:prstGeom>
          <a:noFill/>
        </p:spPr>
        <p:txBody>
          <a:bodyPr wrap="square" rtlCol="0">
            <a:spAutoFit/>
          </a:bodyPr>
          <a:p>
            <a:pPr>
              <a:lnSpc>
                <a:spcPct val="100000"/>
              </a:lnSpc>
            </a:pPr>
            <a:r>
              <a:rPr lang="zh-CN" altLang="en-US" sz="2800" b="1">
                <a:solidFill>
                  <a:srgbClr val="FF0000"/>
                </a:solidFill>
                <a:latin typeface="微软雅黑" panose="020B0503020204020204" pitchFamily="34" charset="-122"/>
                <a:ea typeface="微软雅黑" panose="020B0503020204020204" pitchFamily="34" charset="-122"/>
              </a:rPr>
              <a:t>×</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78060" y="3098165"/>
            <a:ext cx="788035" cy="521970"/>
          </a:xfrm>
          <a:prstGeom prst="rect">
            <a:avLst/>
          </a:prstGeom>
          <a:noFill/>
        </p:spPr>
        <p:txBody>
          <a:bodyPr wrap="square" rtlCol="0">
            <a:spAutoFit/>
          </a:bodyPr>
          <a:p>
            <a:pPr>
              <a:lnSpc>
                <a:spcPct val="100000"/>
              </a:lnSpc>
            </a:pPr>
            <a:r>
              <a:rPr lang="zh-CN" altLang="en-US" sz="2800" b="1">
                <a:solidFill>
                  <a:srgbClr val="FF0000"/>
                </a:solidFill>
                <a:latin typeface="微软雅黑" panose="020B0503020204020204" pitchFamily="34" charset="-122"/>
                <a:ea typeface="微软雅黑" panose="020B0503020204020204" pitchFamily="34" charset="-122"/>
              </a:rPr>
              <a:t>×</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9901555" y="3865880"/>
            <a:ext cx="788035" cy="521970"/>
          </a:xfrm>
          <a:prstGeom prst="rect">
            <a:avLst/>
          </a:prstGeom>
          <a:noFill/>
        </p:spPr>
        <p:txBody>
          <a:bodyPr wrap="square" rtlCol="0">
            <a:spAutoFit/>
          </a:bodyPr>
          <a:p>
            <a:pPr>
              <a:lnSpc>
                <a:spcPct val="100000"/>
              </a:lnSpc>
            </a:pPr>
            <a:r>
              <a:rPr lang="zh-CN" altLang="en-US" sz="2800" b="1">
                <a:solidFill>
                  <a:srgbClr val="FF0000"/>
                </a:solidFill>
                <a:latin typeface="微软雅黑" panose="020B0503020204020204" pitchFamily="34" charset="-122"/>
                <a:ea typeface="微软雅黑" panose="020B0503020204020204" pitchFamily="34" charset="-122"/>
              </a:rPr>
              <a:t>×</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908540" y="4597400"/>
            <a:ext cx="788035" cy="521970"/>
          </a:xfrm>
          <a:prstGeom prst="rect">
            <a:avLst/>
          </a:prstGeom>
          <a:noFill/>
        </p:spPr>
        <p:txBody>
          <a:bodyPr wrap="square" rtlCol="0">
            <a:spAutoFit/>
          </a:bodyPr>
          <a:p>
            <a:pPr>
              <a:lnSpc>
                <a:spcPct val="100000"/>
              </a:lnSpc>
            </a:pPr>
            <a:r>
              <a:rPr lang="zh-CN" altLang="en-US" sz="2800" b="1">
                <a:solidFill>
                  <a:srgbClr val="FF0000"/>
                </a:solidFill>
                <a:latin typeface="微软雅黑" panose="020B0503020204020204" pitchFamily="34" charset="-122"/>
                <a:ea typeface="微软雅黑" panose="020B0503020204020204" pitchFamily="34" charset="-122"/>
              </a:rPr>
              <a:t>×</a:t>
            </a:r>
            <a:endParaRPr lang="zh-CN" altLang="en-US" sz="2800" b="1">
              <a:solidFill>
                <a:srgbClr val="FF0000"/>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268980" y="592455"/>
            <a:ext cx="2310130" cy="1141730"/>
            <a:chOff x="5148" y="933"/>
            <a:chExt cx="3638" cy="1798"/>
          </a:xfrm>
        </p:grpSpPr>
        <p:pic>
          <p:nvPicPr>
            <p:cNvPr id="8" name="图片 7" descr="00c6f25c-2d4e-428e-9d7a-0f3b6a4c3e8b"/>
            <p:cNvPicPr>
              <a:picLocks noChangeAspect="1"/>
            </p:cNvPicPr>
            <p:nvPr/>
          </p:nvPicPr>
          <p:blipFill>
            <a:blip r:embed="rId2"/>
            <a:stretch>
              <a:fillRect/>
            </a:stretch>
          </p:blipFill>
          <p:spPr>
            <a:xfrm>
              <a:off x="5148" y="933"/>
              <a:ext cx="3638" cy="1798"/>
            </a:xfrm>
            <a:prstGeom prst="rect">
              <a:avLst/>
            </a:prstGeom>
          </p:spPr>
        </p:pic>
        <p:sp>
          <p:nvSpPr>
            <p:cNvPr id="4" name="文本框 3"/>
            <p:cNvSpPr txBox="1"/>
            <p:nvPr/>
          </p:nvSpPr>
          <p:spPr>
            <a:xfrm>
              <a:off x="5815" y="1600"/>
              <a:ext cx="2296"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判</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判</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a:off x="3902710" y="-620395"/>
            <a:ext cx="3841750" cy="3122930"/>
            <a:chOff x="3380" y="-632"/>
            <a:chExt cx="6050" cy="4918"/>
          </a:xfrm>
        </p:grpSpPr>
        <p:pic>
          <p:nvPicPr>
            <p:cNvPr id="7" name="图片 6" descr="530c0a7a-76ed-4f8b-a499-094b223f8a66"/>
            <p:cNvPicPr>
              <a:picLocks noChangeAspect="1"/>
            </p:cNvPicPr>
            <p:nvPr/>
          </p:nvPicPr>
          <p:blipFill>
            <a:blip r:embed="rId2"/>
            <a:stretch>
              <a:fillRect/>
            </a:stretch>
          </p:blipFill>
          <p:spPr>
            <a:xfrm>
              <a:off x="3380" y="-632"/>
              <a:ext cx="6050" cy="4918"/>
            </a:xfrm>
            <a:prstGeom prst="rect">
              <a:avLst/>
            </a:prstGeom>
          </p:spPr>
        </p:pic>
        <p:sp>
          <p:nvSpPr>
            <p:cNvPr id="35846" name="矩形 43"/>
            <p:cNvSpPr/>
            <p:nvPr/>
          </p:nvSpPr>
          <p:spPr>
            <a:xfrm>
              <a:off x="5342" y="1645"/>
              <a:ext cx="3551" cy="841"/>
            </a:xfrm>
            <a:prstGeom prst="rect">
              <a:avLst/>
            </a:prstGeom>
            <a:noFill/>
            <a:ln w="9525">
              <a:noFill/>
            </a:ln>
          </p:spPr>
          <p:txBody>
            <a:bodyPr wrap="square">
              <a:spAutoFit/>
            </a:bodyPr>
            <a:p>
              <a:pPr>
                <a:lnSpc>
                  <a:spcPct val="120000"/>
                </a:lnSpc>
              </a:pPr>
              <a:r>
                <a:rPr lang="zh-CN" altLang="en-US" sz="2400" dirty="0">
                  <a:latin typeface="微软雅黑" panose="020B0503020204020204" pitchFamily="34" charset="-122"/>
                  <a:ea typeface="微软雅黑" panose="020B0503020204020204" pitchFamily="34" charset="-122"/>
                  <a:cs typeface="黑体" panose="02010609060101010101" pitchFamily="49" charset="-122"/>
                  <a:sym typeface="Times New Roman" panose="02020603050405020304" pitchFamily="18" charset="0"/>
                </a:rPr>
                <a:t>看图填空</a:t>
              </a:r>
              <a:endParaRPr lang="zh-CN" altLang="en-US" sz="2400" dirty="0">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Times New Roman" panose="02020603050405020304" pitchFamily="18" charset="0"/>
              </a:endParaRPr>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椭圆 2"/>
          <p:cNvSpPr/>
          <p:nvPr/>
        </p:nvSpPr>
        <p:spPr bwMode="auto">
          <a:xfrm>
            <a:off x="6719570" y="1960880"/>
            <a:ext cx="1260000" cy="1260000"/>
          </a:xfrm>
          <a:prstGeom prst="ellipse">
            <a:avLst/>
          </a:prstGeom>
          <a:noFill/>
          <a:ln w="25400">
            <a:solidFill>
              <a:srgbClr val="FF0000"/>
            </a:solidFill>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anchor="ct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40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sym typeface="Times New Roman" panose="02020603050405020304"/>
            </a:endParaRPr>
          </a:p>
        </p:txBody>
      </p:sp>
      <p:sp>
        <p:nvSpPr>
          <p:cNvPr id="34836" name="TextBox 44"/>
          <p:cNvSpPr txBox="1"/>
          <p:nvPr/>
        </p:nvSpPr>
        <p:spPr>
          <a:xfrm>
            <a:off x="8710930" y="3393440"/>
            <a:ext cx="570230" cy="534035"/>
          </a:xfrm>
          <a:prstGeom prst="rect">
            <a:avLst/>
          </a:prstGeom>
          <a:noFill/>
          <a:ln w="9525">
            <a:noFill/>
          </a:ln>
        </p:spPr>
        <p:txBody>
          <a:bodyPr wrap="square">
            <a:spAutoFit/>
          </a:bodyPr>
          <a:p>
            <a:pPr>
              <a:lnSpc>
                <a:spcPct val="120000"/>
              </a:lnSpc>
            </a:pPr>
            <a:r>
              <a:rPr lang="en-US" altLang="zh-CN" sz="2400" i="1" dirty="0">
                <a:latin typeface="微软雅黑" panose="020B0503020204020204" pitchFamily="34" charset="-122"/>
                <a:ea typeface="微软雅黑" panose="020B0503020204020204" pitchFamily="34" charset="-122"/>
                <a:sym typeface="Times New Roman" panose="02020603050405020304" pitchFamily="18" charset="0"/>
              </a:rPr>
              <a:t>O</a:t>
            </a:r>
            <a:endParaRPr lang="en-US" altLang="zh-CN" sz="2400" i="1"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34837" name="TextBox 45"/>
          <p:cNvSpPr txBox="1"/>
          <p:nvPr/>
        </p:nvSpPr>
        <p:spPr>
          <a:xfrm>
            <a:off x="6889115" y="2016760"/>
            <a:ext cx="1129030" cy="534035"/>
          </a:xfrm>
          <a:prstGeom prst="rect">
            <a:avLst/>
          </a:prstGeom>
          <a:noFill/>
          <a:ln w="9525">
            <a:noFill/>
          </a:ln>
        </p:spPr>
        <p:txBody>
          <a:bodyPr wrap="square">
            <a:spAutoFit/>
          </a:bodyPr>
          <a:p>
            <a:pPr>
              <a:lnSpc>
                <a:spcPct val="120000"/>
              </a:lnSpc>
            </a:pPr>
            <a:r>
              <a:rPr lang="en-US" altLang="zh-CN" sz="2400" dirty="0">
                <a:latin typeface="微软雅黑" panose="020B0503020204020204" pitchFamily="34" charset="-122"/>
                <a:ea typeface="微软雅黑" panose="020B0503020204020204" pitchFamily="34" charset="-122"/>
                <a:sym typeface="Times New Roman" panose="02020603050405020304" pitchFamily="18" charset="0"/>
              </a:rPr>
              <a:t>6 cm</a:t>
            </a:r>
            <a:endParaRPr lang="en-US" altLang="zh-CN" sz="2400" dirty="0">
              <a:latin typeface="微软雅黑" panose="020B0503020204020204" pitchFamily="34" charset="-122"/>
              <a:ea typeface="微软雅黑" panose="020B0503020204020204" pitchFamily="34" charset="-122"/>
              <a:sym typeface="Times New Roman" panose="02020603050405020304" pitchFamily="18" charset="0"/>
            </a:endParaRPr>
          </a:p>
        </p:txBody>
      </p:sp>
      <p:cxnSp>
        <p:nvCxnSpPr>
          <p:cNvPr id="12" name="直接连接符 11"/>
          <p:cNvCxnSpPr/>
          <p:nvPr/>
        </p:nvCxnSpPr>
        <p:spPr bwMode="auto">
          <a:xfrm>
            <a:off x="6736080" y="2590800"/>
            <a:ext cx="1260000" cy="0"/>
          </a:xfrm>
          <a:prstGeom prst="line">
            <a:avLst/>
          </a:prstGeom>
          <a:ln w="25400">
            <a:solidFill>
              <a:schemeClr val="tx1"/>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34839" name="TextBox 51"/>
          <p:cNvSpPr txBox="1"/>
          <p:nvPr/>
        </p:nvSpPr>
        <p:spPr>
          <a:xfrm>
            <a:off x="8710930" y="2486025"/>
            <a:ext cx="1651000" cy="534035"/>
          </a:xfrm>
          <a:prstGeom prst="rect">
            <a:avLst/>
          </a:prstGeom>
          <a:noFill/>
          <a:ln w="9525">
            <a:noFill/>
          </a:ln>
        </p:spPr>
        <p:txBody>
          <a:bodyPr>
            <a:spAutoFit/>
          </a:bodyPr>
          <a:p>
            <a:pPr>
              <a:lnSpc>
                <a:spcPct val="120000"/>
              </a:lnSpc>
            </a:pPr>
            <a:r>
              <a:rPr lang="en-US" altLang="zh-CN" sz="2400" i="1" dirty="0">
                <a:latin typeface="微软雅黑" panose="020B0503020204020204" pitchFamily="34" charset="-122"/>
                <a:ea typeface="微软雅黑" panose="020B0503020204020204" pitchFamily="34" charset="-122"/>
                <a:sym typeface="Times New Roman" panose="02020603050405020304" pitchFamily="18" charset="0"/>
              </a:rPr>
              <a:t>r </a:t>
            </a:r>
            <a:r>
              <a:rPr lang="en-US" altLang="zh-CN" sz="2400" dirty="0">
                <a:latin typeface="微软雅黑" panose="020B0503020204020204" pitchFamily="34" charset="-122"/>
                <a:ea typeface="微软雅黑" panose="020B0503020204020204" pitchFamily="34" charset="-122"/>
                <a:sym typeface="Times New Roman" panose="02020603050405020304" pitchFamily="18" charset="0"/>
              </a:rPr>
              <a:t>=______</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8" name="椭圆 7"/>
          <p:cNvSpPr/>
          <p:nvPr/>
        </p:nvSpPr>
        <p:spPr bwMode="auto">
          <a:xfrm>
            <a:off x="7295515" y="2536825"/>
            <a:ext cx="108000" cy="108000"/>
          </a:xfrm>
          <a:prstGeom prst="ellipse">
            <a:avLst/>
          </a:prstGeom>
          <a:solidFill>
            <a:schemeClr val="tx1"/>
          </a:solidFill>
          <a:ln>
            <a:solidFill>
              <a:schemeClr val="tx1"/>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anchor="ct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40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Times New Roman" panose="02020603050405020304"/>
            </a:endParaRPr>
          </a:p>
        </p:txBody>
      </p:sp>
      <p:sp>
        <p:nvSpPr>
          <p:cNvPr id="37" name="TextBox 36"/>
          <p:cNvSpPr txBox="1"/>
          <p:nvPr/>
        </p:nvSpPr>
        <p:spPr>
          <a:xfrm>
            <a:off x="9169083" y="2448560"/>
            <a:ext cx="1100137" cy="534035"/>
          </a:xfrm>
          <a:prstGeom prst="rect">
            <a:avLst/>
          </a:prstGeom>
          <a:noFill/>
          <a:ln w="9525">
            <a:noFill/>
          </a:ln>
        </p:spPr>
        <p:txBody>
          <a:bodyPr>
            <a:spAutoFit/>
          </a:bodyPr>
          <a:p>
            <a:pPr>
              <a:lnSpc>
                <a:spcPct val="120000"/>
              </a:lnSpc>
            </a:pPr>
            <a:r>
              <a:rPr lang="en-US" altLang="zh-CN" sz="2400" dirty="0">
                <a:solidFill>
                  <a:srgbClr val="FF0000"/>
                </a:solidFill>
                <a:latin typeface="微软雅黑" panose="020B0503020204020204" pitchFamily="34" charset="-122"/>
                <a:ea typeface="微软雅黑" panose="020B0503020204020204" pitchFamily="34" charset="-122"/>
                <a:sym typeface="Times New Roman" panose="02020603050405020304" pitchFamily="18" charset="0"/>
              </a:rPr>
              <a:t>3 cm</a:t>
            </a:r>
            <a:endParaRPr lang="en-US" altLang="zh-CN" sz="2400" dirty="0">
              <a:solidFill>
                <a:srgbClr val="FF0000"/>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34828" name="TextBox 9227"/>
          <p:cNvSpPr txBox="1"/>
          <p:nvPr/>
        </p:nvSpPr>
        <p:spPr>
          <a:xfrm>
            <a:off x="3965575" y="2550795"/>
            <a:ext cx="1943100" cy="534035"/>
          </a:xfrm>
          <a:prstGeom prst="rect">
            <a:avLst/>
          </a:prstGeom>
          <a:noFill/>
          <a:ln w="9525">
            <a:noFill/>
          </a:ln>
        </p:spPr>
        <p:txBody>
          <a:bodyPr>
            <a:spAutoFit/>
          </a:bodyPr>
          <a:p>
            <a:pPr>
              <a:lnSpc>
                <a:spcPct val="120000"/>
              </a:lnSpc>
            </a:pPr>
            <a:r>
              <a:rPr lang="en-US" altLang="zh-CN" sz="2400" i="1" dirty="0">
                <a:latin typeface="微软雅黑" panose="020B0503020204020204" pitchFamily="34" charset="-122"/>
                <a:ea typeface="微软雅黑" panose="020B0503020204020204" pitchFamily="34" charset="-122"/>
                <a:sym typeface="Times New Roman" panose="02020603050405020304" pitchFamily="18" charset="0"/>
              </a:rPr>
              <a:t>d </a:t>
            </a:r>
            <a:r>
              <a:rPr lang="en-US" altLang="zh-CN" sz="2400" dirty="0">
                <a:latin typeface="微软雅黑" panose="020B0503020204020204" pitchFamily="34" charset="-122"/>
                <a:ea typeface="微软雅黑" panose="020B0503020204020204" pitchFamily="34" charset="-122"/>
                <a:sym typeface="Times New Roman" panose="02020603050405020304" pitchFamily="18" charset="0"/>
              </a:rPr>
              <a:t>=______</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grpSp>
        <p:nvGrpSpPr>
          <p:cNvPr id="11" name="组合 10"/>
          <p:cNvGrpSpPr/>
          <p:nvPr/>
        </p:nvGrpSpPr>
        <p:grpSpPr>
          <a:xfrm>
            <a:off x="1866265" y="1974850"/>
            <a:ext cx="1259840" cy="1259840"/>
            <a:chOff x="4780" y="2934"/>
            <a:chExt cx="1984" cy="1984"/>
          </a:xfrm>
        </p:grpSpPr>
        <p:grpSp>
          <p:nvGrpSpPr>
            <p:cNvPr id="10" name="组合 9"/>
            <p:cNvGrpSpPr/>
            <p:nvPr/>
          </p:nvGrpSpPr>
          <p:grpSpPr>
            <a:xfrm>
              <a:off x="4780" y="2934"/>
              <a:ext cx="1984" cy="1984"/>
              <a:chOff x="4780" y="2934"/>
              <a:chExt cx="1984" cy="1984"/>
            </a:xfrm>
          </p:grpSpPr>
          <p:sp>
            <p:nvSpPr>
              <p:cNvPr id="43" name="椭圆 42"/>
              <p:cNvSpPr/>
              <p:nvPr/>
            </p:nvSpPr>
            <p:spPr bwMode="auto">
              <a:xfrm>
                <a:off x="4780" y="2934"/>
                <a:ext cx="1984" cy="1984"/>
              </a:xfrm>
              <a:prstGeom prst="ellipse">
                <a:avLst/>
              </a:prstGeom>
              <a:noFill/>
              <a:ln w="25400">
                <a:solidFill>
                  <a:srgbClr val="FF0000"/>
                </a:solidFill>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anchor="ct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40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sym typeface="Times New Roman" panose="02020603050405020304"/>
                </a:endParaRPr>
              </a:p>
            </p:txBody>
          </p:sp>
          <p:cxnSp>
            <p:nvCxnSpPr>
              <p:cNvPr id="44" name="直接连接符 43"/>
              <p:cNvCxnSpPr/>
              <p:nvPr/>
            </p:nvCxnSpPr>
            <p:spPr bwMode="auto">
              <a:xfrm flipV="1">
                <a:off x="5760" y="3273"/>
                <a:ext cx="761" cy="641"/>
              </a:xfrm>
              <a:prstGeom prst="line">
                <a:avLst/>
              </a:prstGeom>
              <a:ln w="25400">
                <a:solidFill>
                  <a:schemeClr val="tx1"/>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sp>
          <p:nvSpPr>
            <p:cNvPr id="46" name="椭圆 45"/>
            <p:cNvSpPr/>
            <p:nvPr/>
          </p:nvSpPr>
          <p:spPr bwMode="auto">
            <a:xfrm>
              <a:off x="5687" y="3841"/>
              <a:ext cx="170" cy="170"/>
            </a:xfrm>
            <a:prstGeom prst="ellipse">
              <a:avLst/>
            </a:prstGeom>
            <a:solidFill>
              <a:schemeClr val="tx1"/>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anchor="ct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40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Times New Roman" panose="02020603050405020304"/>
              </a:endParaRPr>
            </a:p>
          </p:txBody>
        </p:sp>
      </p:grpSp>
      <p:sp>
        <p:nvSpPr>
          <p:cNvPr id="47" name="TextBox 46"/>
          <p:cNvSpPr txBox="1"/>
          <p:nvPr/>
        </p:nvSpPr>
        <p:spPr>
          <a:xfrm>
            <a:off x="4483100" y="2499995"/>
            <a:ext cx="1143000" cy="534035"/>
          </a:xfrm>
          <a:prstGeom prst="rect">
            <a:avLst/>
          </a:prstGeom>
          <a:noFill/>
          <a:ln w="9525">
            <a:noFill/>
          </a:ln>
        </p:spPr>
        <p:txBody>
          <a:bodyPr>
            <a:spAutoFit/>
          </a:bodyPr>
          <a:p>
            <a:pPr>
              <a:lnSpc>
                <a:spcPct val="120000"/>
              </a:lnSpc>
            </a:pPr>
            <a:r>
              <a:rPr lang="en-US" altLang="zh-CN" sz="2400" dirty="0">
                <a:solidFill>
                  <a:srgbClr val="FF0000"/>
                </a:solidFill>
                <a:latin typeface="微软雅黑" panose="020B0503020204020204" pitchFamily="34" charset="-122"/>
                <a:ea typeface="微软雅黑" panose="020B0503020204020204" pitchFamily="34" charset="-122"/>
                <a:sym typeface="Times New Roman" panose="02020603050405020304" pitchFamily="18" charset="0"/>
              </a:rPr>
              <a:t>6 cm</a:t>
            </a:r>
            <a:endParaRPr lang="en-US" altLang="zh-CN" sz="2400" dirty="0">
              <a:solidFill>
                <a:srgbClr val="FF0000"/>
              </a:solidFill>
              <a:latin typeface="微软雅黑" panose="020B0503020204020204" pitchFamily="34" charset="-122"/>
              <a:ea typeface="微软雅黑" panose="020B0503020204020204" pitchFamily="34" charset="-122"/>
              <a:sym typeface="Times New Roman" panose="02020603050405020304" pitchFamily="18" charset="0"/>
            </a:endParaRPr>
          </a:p>
        </p:txBody>
      </p:sp>
      <p:grpSp>
        <p:nvGrpSpPr>
          <p:cNvPr id="17" name="组合 16"/>
          <p:cNvGrpSpPr/>
          <p:nvPr/>
        </p:nvGrpSpPr>
        <p:grpSpPr>
          <a:xfrm>
            <a:off x="1908175" y="3855720"/>
            <a:ext cx="1264920" cy="1808480"/>
            <a:chOff x="4709" y="6072"/>
            <a:chExt cx="1992" cy="2848"/>
          </a:xfrm>
        </p:grpSpPr>
        <p:grpSp>
          <p:nvGrpSpPr>
            <p:cNvPr id="16" name="组合 15"/>
            <p:cNvGrpSpPr/>
            <p:nvPr/>
          </p:nvGrpSpPr>
          <p:grpSpPr>
            <a:xfrm>
              <a:off x="4709" y="6072"/>
              <a:ext cx="1992" cy="2848"/>
              <a:chOff x="4709" y="6072"/>
              <a:chExt cx="1992" cy="2848"/>
            </a:xfrm>
          </p:grpSpPr>
          <p:cxnSp>
            <p:nvCxnSpPr>
              <p:cNvPr id="20" name="直接连接符 19"/>
              <p:cNvCxnSpPr/>
              <p:nvPr/>
            </p:nvCxnSpPr>
            <p:spPr bwMode="auto">
              <a:xfrm>
                <a:off x="4711" y="8363"/>
                <a:ext cx="0" cy="340"/>
              </a:xfrm>
              <a:prstGeom prst="line">
                <a:avLst/>
              </a:prstGeom>
              <a:ln w="25400">
                <a:solidFill>
                  <a:schemeClr val="tx1"/>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grpSp>
            <p:nvGrpSpPr>
              <p:cNvPr id="14" name="组合 13"/>
              <p:cNvGrpSpPr/>
              <p:nvPr/>
            </p:nvGrpSpPr>
            <p:grpSpPr>
              <a:xfrm>
                <a:off x="4709" y="6072"/>
                <a:ext cx="1993" cy="2848"/>
                <a:chOff x="4709" y="6072"/>
                <a:chExt cx="1993" cy="2848"/>
              </a:xfrm>
            </p:grpSpPr>
            <p:grpSp>
              <p:nvGrpSpPr>
                <p:cNvPr id="5" name="组合 4"/>
                <p:cNvGrpSpPr/>
                <p:nvPr/>
              </p:nvGrpSpPr>
              <p:grpSpPr>
                <a:xfrm>
                  <a:off x="4711" y="6072"/>
                  <a:ext cx="1984" cy="2849"/>
                  <a:chOff x="4711" y="6072"/>
                  <a:chExt cx="1984" cy="2849"/>
                </a:xfrm>
              </p:grpSpPr>
              <p:grpSp>
                <p:nvGrpSpPr>
                  <p:cNvPr id="4" name="组合 3"/>
                  <p:cNvGrpSpPr/>
                  <p:nvPr/>
                </p:nvGrpSpPr>
                <p:grpSpPr>
                  <a:xfrm>
                    <a:off x="4711" y="6072"/>
                    <a:ext cx="1984" cy="2849"/>
                    <a:chOff x="4711" y="6072"/>
                    <a:chExt cx="1984" cy="2849"/>
                  </a:xfrm>
                </p:grpSpPr>
                <p:sp>
                  <p:nvSpPr>
                    <p:cNvPr id="35862" name="椭圆 9228"/>
                    <p:cNvSpPr/>
                    <p:nvPr/>
                  </p:nvSpPr>
                  <p:spPr>
                    <a:xfrm>
                      <a:off x="4711" y="6072"/>
                      <a:ext cx="1984" cy="1984"/>
                    </a:xfrm>
                    <a:prstGeom prst="ellipse">
                      <a:avLst/>
                    </a:prstGeom>
                    <a:solidFill>
                      <a:srgbClr val="FFC000"/>
                    </a:solidFill>
                    <a:ln w="12700" cap="flat" cmpd="sng">
                      <a:solidFill>
                        <a:schemeClr val="tx1"/>
                      </a:solidFill>
                      <a:prstDash val="solid"/>
                      <a:headEnd type="none" w="med" len="med"/>
                      <a:tailEnd type="none" w="med" len="med"/>
                    </a:ln>
                  </p:spPr>
                  <p:txBody>
                    <a:bodyPr anchor="ctr"/>
                    <a:p>
                      <a:pPr>
                        <a:lnSpc>
                          <a:spcPct val="120000"/>
                        </a:lnSpc>
                      </a:pP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15" name="矩形 14"/>
                    <p:cNvSpPr/>
                    <p:nvPr/>
                  </p:nvSpPr>
                  <p:spPr bwMode="auto">
                    <a:xfrm>
                      <a:off x="4711" y="6072"/>
                      <a:ext cx="1984" cy="1984"/>
                    </a:xfrm>
                    <a:prstGeom prst="rect">
                      <a:avLst/>
                    </a:prstGeom>
                    <a:noFill/>
                    <a:ln w="25400">
                      <a:solidFill>
                        <a:schemeClr val="tx1"/>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40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sym typeface="Times New Roman" panose="02020603050405020304"/>
                      </a:endParaRPr>
                    </a:p>
                  </p:txBody>
                </p:sp>
                <p:sp>
                  <p:nvSpPr>
                    <p:cNvPr id="35869" name="TextBox 73"/>
                    <p:cNvSpPr txBox="1"/>
                    <p:nvPr/>
                  </p:nvSpPr>
                  <p:spPr>
                    <a:xfrm>
                      <a:off x="4880" y="8080"/>
                      <a:ext cx="1645" cy="841"/>
                    </a:xfrm>
                    <a:prstGeom prst="rect">
                      <a:avLst/>
                    </a:prstGeom>
                    <a:noFill/>
                    <a:ln w="9525">
                      <a:noFill/>
                    </a:ln>
                  </p:spPr>
                  <p:txBody>
                    <a:bodyPr>
                      <a:spAutoFit/>
                    </a:bodyPr>
                    <a:p>
                      <a:pPr>
                        <a:lnSpc>
                          <a:spcPct val="120000"/>
                        </a:lnSpc>
                      </a:pPr>
                      <a:r>
                        <a:rPr lang="en-US" altLang="zh-CN" sz="2400" dirty="0">
                          <a:latin typeface="微软雅黑" panose="020B0503020204020204" pitchFamily="34" charset="-122"/>
                          <a:ea typeface="微软雅黑" panose="020B0503020204020204" pitchFamily="34" charset="-122"/>
                          <a:sym typeface="Times New Roman" panose="02020603050405020304" pitchFamily="18" charset="0"/>
                        </a:rPr>
                        <a:t>10cm</a:t>
                      </a:r>
                      <a:endParaRPr lang="en-US" altLang="zh-CN" sz="2400" dirty="0">
                        <a:latin typeface="微软雅黑" panose="020B0503020204020204" pitchFamily="34" charset="-122"/>
                        <a:ea typeface="微软雅黑" panose="020B0503020204020204" pitchFamily="34" charset="-122"/>
                        <a:sym typeface="Times New Roman" panose="02020603050405020304" pitchFamily="18" charset="0"/>
                      </a:endParaRPr>
                    </a:p>
                  </p:txBody>
                </p:sp>
              </p:grpSp>
              <p:sp>
                <p:nvSpPr>
                  <p:cNvPr id="19" name="椭圆 18"/>
                  <p:cNvSpPr/>
                  <p:nvPr/>
                </p:nvSpPr>
                <p:spPr bwMode="auto">
                  <a:xfrm>
                    <a:off x="5618" y="7001"/>
                    <a:ext cx="170" cy="170"/>
                  </a:xfrm>
                  <a:prstGeom prst="ellipse">
                    <a:avLst/>
                  </a:prstGeom>
                  <a:solidFill>
                    <a:schemeClr val="tx1"/>
                  </a:solidFill>
                  <a:ln>
                    <a:solidFill>
                      <a:schemeClr val="tx1"/>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anchor="ct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40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Times New Roman" panose="02020603050405020304"/>
                    </a:endParaRPr>
                  </a:p>
                </p:txBody>
              </p:sp>
            </p:grpSp>
            <p:cxnSp>
              <p:nvCxnSpPr>
                <p:cNvPr id="21" name="直接连接符 20"/>
                <p:cNvCxnSpPr/>
                <p:nvPr/>
              </p:nvCxnSpPr>
              <p:spPr bwMode="auto">
                <a:xfrm>
                  <a:off x="6694" y="8387"/>
                  <a:ext cx="0" cy="340"/>
                </a:xfrm>
                <a:prstGeom prst="line">
                  <a:avLst/>
                </a:prstGeom>
                <a:ln w="25400">
                  <a:solidFill>
                    <a:schemeClr val="tx1"/>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22" name="直接箭头连接符 21"/>
                <p:cNvCxnSpPr/>
                <p:nvPr/>
              </p:nvCxnSpPr>
              <p:spPr bwMode="auto">
                <a:xfrm rot="10800000">
                  <a:off x="4709" y="8558"/>
                  <a:ext cx="283" cy="0"/>
                </a:xfrm>
                <a:prstGeom prst="straightConnector1">
                  <a:avLst/>
                </a:prstGeom>
                <a:ln w="25400">
                  <a:solidFill>
                    <a:schemeClr val="tx1"/>
                  </a:solidFill>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23" name="直接箭头连接符 22"/>
                <p:cNvCxnSpPr/>
                <p:nvPr/>
              </p:nvCxnSpPr>
              <p:spPr bwMode="auto">
                <a:xfrm flipV="1">
                  <a:off x="6420" y="8558"/>
                  <a:ext cx="283" cy="0"/>
                </a:xfrm>
                <a:prstGeom prst="straightConnector1">
                  <a:avLst/>
                </a:prstGeom>
                <a:ln w="25400">
                  <a:solidFill>
                    <a:schemeClr val="tx1"/>
                  </a:solidFill>
                  <a:headEnd type="none" w="med" len="med"/>
                  <a:tailEnd type="arrow"/>
                </a:ln>
              </p:spPr>
              <p:style>
                <a:lnRef idx="2">
                  <a:schemeClr val="accent4"/>
                </a:lnRef>
                <a:fillRef idx="0">
                  <a:schemeClr val="accent4"/>
                </a:fillRef>
                <a:effectRef idx="1">
                  <a:schemeClr val="accent4"/>
                </a:effectRef>
                <a:fontRef idx="minor">
                  <a:schemeClr val="tx1"/>
                </a:fontRef>
              </p:style>
            </p:cxnSp>
          </p:grpSp>
        </p:grpSp>
        <p:sp>
          <p:nvSpPr>
            <p:cNvPr id="35863" name="TextBox 59"/>
            <p:cNvSpPr txBox="1"/>
            <p:nvPr/>
          </p:nvSpPr>
          <p:spPr>
            <a:xfrm>
              <a:off x="4992" y="6467"/>
              <a:ext cx="657" cy="841"/>
            </a:xfrm>
            <a:prstGeom prst="rect">
              <a:avLst/>
            </a:prstGeom>
            <a:noFill/>
            <a:ln w="9525">
              <a:noFill/>
            </a:ln>
          </p:spPr>
          <p:txBody>
            <a:bodyPr wrap="square">
              <a:spAutoFit/>
            </a:bodyPr>
            <a:p>
              <a:pPr>
                <a:lnSpc>
                  <a:spcPct val="120000"/>
                </a:lnSpc>
              </a:pPr>
              <a:r>
                <a:rPr lang="en-US" altLang="zh-CN" sz="2400" i="1" dirty="0">
                  <a:latin typeface="微软雅黑" panose="020B0503020204020204" pitchFamily="34" charset="-122"/>
                  <a:ea typeface="微软雅黑" panose="020B0503020204020204" pitchFamily="34" charset="-122"/>
                  <a:sym typeface="Times New Roman" panose="02020603050405020304" pitchFamily="18" charset="0"/>
                </a:rPr>
                <a:t>O</a:t>
              </a:r>
              <a:endParaRPr lang="en-US" altLang="zh-CN" sz="2400" i="1" dirty="0">
                <a:latin typeface="微软雅黑" panose="020B0503020204020204" pitchFamily="34" charset="-122"/>
                <a:ea typeface="微软雅黑" panose="020B0503020204020204" pitchFamily="34" charset="-122"/>
                <a:sym typeface="Times New Roman" panose="02020603050405020304" pitchFamily="18" charset="0"/>
              </a:endParaRPr>
            </a:p>
          </p:txBody>
        </p:sp>
      </p:grpSp>
      <p:sp>
        <p:nvSpPr>
          <p:cNvPr id="35870" name="TextBox 94"/>
          <p:cNvSpPr txBox="1"/>
          <p:nvPr/>
        </p:nvSpPr>
        <p:spPr>
          <a:xfrm>
            <a:off x="4020820" y="4576445"/>
            <a:ext cx="2110105" cy="534035"/>
          </a:xfrm>
          <a:prstGeom prst="rect">
            <a:avLst/>
          </a:prstGeom>
          <a:noFill/>
          <a:ln w="9525">
            <a:noFill/>
          </a:ln>
        </p:spPr>
        <p:txBody>
          <a:bodyPr>
            <a:spAutoFit/>
          </a:bodyPr>
          <a:p>
            <a:pPr>
              <a:lnSpc>
                <a:spcPct val="120000"/>
              </a:lnSpc>
            </a:pPr>
            <a:r>
              <a:rPr lang="en-US" altLang="zh-CN" sz="2400" i="1" dirty="0">
                <a:latin typeface="微软雅黑" panose="020B0503020204020204" pitchFamily="34" charset="-122"/>
                <a:ea typeface="微软雅黑" panose="020B0503020204020204" pitchFamily="34" charset="-122"/>
                <a:sym typeface="Times New Roman" panose="02020603050405020304" pitchFamily="18" charset="0"/>
              </a:rPr>
              <a:t>d </a:t>
            </a:r>
            <a:r>
              <a:rPr lang="en-US" altLang="zh-CN" sz="2400" dirty="0">
                <a:latin typeface="微软雅黑" panose="020B0503020204020204" pitchFamily="34" charset="-122"/>
                <a:ea typeface="微软雅黑" panose="020B0503020204020204" pitchFamily="34" charset="-122"/>
                <a:sym typeface="Times New Roman" panose="02020603050405020304" pitchFamily="18" charset="0"/>
              </a:rPr>
              <a:t>=______</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36" name="TextBox 35"/>
          <p:cNvSpPr txBox="1"/>
          <p:nvPr/>
        </p:nvSpPr>
        <p:spPr>
          <a:xfrm>
            <a:off x="4481513" y="4521835"/>
            <a:ext cx="1270000" cy="534035"/>
          </a:xfrm>
          <a:prstGeom prst="rect">
            <a:avLst/>
          </a:prstGeom>
          <a:noFill/>
          <a:ln w="9525">
            <a:noFill/>
          </a:ln>
        </p:spPr>
        <p:txBody>
          <a:bodyPr>
            <a:spAutoFit/>
          </a:bodyPr>
          <a:p>
            <a:pPr>
              <a:lnSpc>
                <a:spcPct val="120000"/>
              </a:lnSpc>
            </a:pPr>
            <a:r>
              <a:rPr lang="en-US" altLang="zh-CN" sz="2400" dirty="0">
                <a:solidFill>
                  <a:srgbClr val="FF0000"/>
                </a:solidFill>
                <a:latin typeface="微软雅黑" panose="020B0503020204020204" pitchFamily="34" charset="-122"/>
                <a:ea typeface="微软雅黑" panose="020B0503020204020204" pitchFamily="34" charset="-122"/>
                <a:sym typeface="Times New Roman" panose="02020603050405020304" pitchFamily="18" charset="0"/>
              </a:rPr>
              <a:t>10 cm</a:t>
            </a:r>
            <a:endParaRPr lang="en-US" altLang="zh-CN" sz="2400" dirty="0">
              <a:solidFill>
                <a:srgbClr val="FF0000"/>
              </a:solidFill>
              <a:latin typeface="微软雅黑" panose="020B0503020204020204" pitchFamily="34" charset="-122"/>
              <a:ea typeface="微软雅黑" panose="020B0503020204020204" pitchFamily="34" charset="-122"/>
              <a:sym typeface="Times New Roman" panose="02020603050405020304" pitchFamily="18" charset="0"/>
            </a:endParaRPr>
          </a:p>
        </p:txBody>
      </p:sp>
      <p:grpSp>
        <p:nvGrpSpPr>
          <p:cNvPr id="35847" name="组合 9277"/>
          <p:cNvGrpSpPr/>
          <p:nvPr/>
        </p:nvGrpSpPr>
        <p:grpSpPr>
          <a:xfrm>
            <a:off x="6691630" y="3770313"/>
            <a:ext cx="3790950" cy="1237023"/>
            <a:chOff x="3130" y="2694"/>
            <a:chExt cx="3184" cy="1038"/>
          </a:xfrm>
        </p:grpSpPr>
        <p:grpSp>
          <p:nvGrpSpPr>
            <p:cNvPr id="35851" name="组合 9276"/>
            <p:cNvGrpSpPr/>
            <p:nvPr/>
          </p:nvGrpSpPr>
          <p:grpSpPr>
            <a:xfrm>
              <a:off x="3130" y="2694"/>
              <a:ext cx="3184" cy="1038"/>
              <a:chOff x="3130" y="2694"/>
              <a:chExt cx="3184" cy="1038"/>
            </a:xfrm>
          </p:grpSpPr>
          <p:sp>
            <p:nvSpPr>
              <p:cNvPr id="35853" name="弦形 9241"/>
              <p:cNvSpPr/>
              <p:nvPr/>
            </p:nvSpPr>
            <p:spPr>
              <a:xfrm rot="-4120293">
                <a:off x="3506" y="2715"/>
                <a:ext cx="1007" cy="965"/>
              </a:xfrm>
              <a:custGeom>
                <a:avLst/>
                <a:gdLst/>
                <a:ahLst/>
                <a:cxnLst>
                  <a:cxn ang="0">
                    <a:pos x="680" y="934"/>
                  </a:cxn>
                  <a:cxn ang="0">
                    <a:pos x="503" y="965"/>
                  </a:cxn>
                  <a:cxn ang="0">
                    <a:pos x="0" y="483"/>
                  </a:cxn>
                  <a:cxn ang="0">
                    <a:pos x="323" y="33"/>
                  </a:cxn>
                  <a:cxn ang="0">
                    <a:pos x="680" y="934"/>
                  </a:cxn>
                </a:cxnLst>
                <a:rect l="0" t="0" r="0" b="0"/>
                <a:pathLst>
                  <a:path w="1007" h="965">
                    <a:moveTo>
                      <a:pt x="680" y="934"/>
                    </a:moveTo>
                    <a:cubicBezTo>
                      <a:pt x="625" y="954"/>
                      <a:pt x="565" y="965"/>
                      <a:pt x="503" y="965"/>
                    </a:cubicBezTo>
                    <a:cubicBezTo>
                      <a:pt x="225" y="965"/>
                      <a:pt x="0" y="749"/>
                      <a:pt x="0" y="483"/>
                    </a:cubicBezTo>
                    <a:cubicBezTo>
                      <a:pt x="0" y="277"/>
                      <a:pt x="134" y="102"/>
                      <a:pt x="323" y="33"/>
                    </a:cubicBezTo>
                    <a:lnTo>
                      <a:pt x="680" y="934"/>
                    </a:lnTo>
                    <a:close/>
                  </a:path>
                </a:pathLst>
              </a:custGeom>
              <a:noFill/>
              <a:ln w="28575" cap="flat" cmpd="sng">
                <a:solidFill>
                  <a:srgbClr val="FF0000">
                    <a:alpha val="100000"/>
                  </a:srgbClr>
                </a:solidFill>
                <a:prstDash val="solid"/>
                <a:round/>
                <a:headEnd type="none" w="med" len="med"/>
                <a:tailEnd type="none" w="med" len="med"/>
              </a:ln>
            </p:spPr>
            <p:txBody>
              <a:bodyPr/>
              <a:p>
                <a:endParaRPr lang="zh-CN" altLang="en-US" sz="2400">
                  <a:latin typeface="微软雅黑" panose="020B0503020204020204" pitchFamily="34" charset="-122"/>
                  <a:ea typeface="微软雅黑" panose="020B0503020204020204" pitchFamily="34" charset="-122"/>
                </a:endParaRPr>
              </a:p>
            </p:txBody>
          </p:sp>
          <p:cxnSp>
            <p:nvCxnSpPr>
              <p:cNvPr id="55" name="直接连接符 54"/>
              <p:cNvCxnSpPr/>
              <p:nvPr/>
            </p:nvCxnSpPr>
            <p:spPr bwMode="auto">
              <a:xfrm flipH="1">
                <a:off x="3130" y="3202"/>
                <a:ext cx="399" cy="501"/>
              </a:xfrm>
              <a:prstGeom prst="line">
                <a:avLst/>
              </a:prstGeom>
              <a:ln w="25400">
                <a:solidFill>
                  <a:schemeClr val="tx1"/>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6" name="直接连接符 55"/>
              <p:cNvCxnSpPr/>
              <p:nvPr/>
            </p:nvCxnSpPr>
            <p:spPr bwMode="auto">
              <a:xfrm flipH="1">
                <a:off x="3130" y="3702"/>
                <a:ext cx="1575" cy="0"/>
              </a:xfrm>
              <a:prstGeom prst="line">
                <a:avLst/>
              </a:prstGeom>
              <a:ln w="25400">
                <a:solidFill>
                  <a:schemeClr val="tx1"/>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7" name="直接连接符 56"/>
              <p:cNvCxnSpPr>
                <a:stCxn id="35853" idx="0"/>
              </p:cNvCxnSpPr>
              <p:nvPr/>
            </p:nvCxnSpPr>
            <p:spPr bwMode="auto">
              <a:xfrm>
                <a:off x="4506" y="3206"/>
                <a:ext cx="205" cy="501"/>
              </a:xfrm>
              <a:prstGeom prst="line">
                <a:avLst/>
              </a:prstGeom>
              <a:ln w="25400">
                <a:solidFill>
                  <a:schemeClr val="tx1"/>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8" name="直接连接符 57"/>
              <p:cNvCxnSpPr>
                <a:stCxn id="35853" idx="0"/>
              </p:cNvCxnSpPr>
              <p:nvPr/>
            </p:nvCxnSpPr>
            <p:spPr bwMode="auto">
              <a:xfrm>
                <a:off x="4506" y="3206"/>
                <a:ext cx="11" cy="501"/>
              </a:xfrm>
              <a:prstGeom prst="line">
                <a:avLst/>
              </a:prstGeom>
              <a:ln w="22225">
                <a:solidFill>
                  <a:schemeClr val="tx1"/>
                </a:solidFill>
                <a:prstDash val="dash"/>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35858" name="TextBox 92"/>
              <p:cNvSpPr txBox="1"/>
              <p:nvPr/>
            </p:nvSpPr>
            <p:spPr>
              <a:xfrm>
                <a:off x="3892" y="2804"/>
                <a:ext cx="230" cy="448"/>
              </a:xfrm>
              <a:prstGeom prst="rect">
                <a:avLst/>
              </a:prstGeom>
              <a:noFill/>
              <a:ln w="9525">
                <a:noFill/>
              </a:ln>
            </p:spPr>
            <p:txBody>
              <a:bodyPr>
                <a:spAutoFit/>
              </a:bodyPr>
              <a:p>
                <a:pPr>
                  <a:lnSpc>
                    <a:spcPct val="120000"/>
                  </a:lnSpc>
                </a:pPr>
                <a:r>
                  <a:rPr lang="en-US" altLang="zh-CN" sz="2400" i="1" dirty="0">
                    <a:latin typeface="微软雅黑" panose="020B0503020204020204" pitchFamily="34" charset="-122"/>
                    <a:ea typeface="微软雅黑" panose="020B0503020204020204" pitchFamily="34" charset="-122"/>
                    <a:sym typeface="Times New Roman" panose="02020603050405020304" pitchFamily="18" charset="0"/>
                  </a:rPr>
                  <a:t>O</a:t>
                </a:r>
                <a:endParaRPr lang="en-US" altLang="zh-CN" sz="2400" i="1"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35859" name="TextBox 93"/>
              <p:cNvSpPr txBox="1"/>
              <p:nvPr/>
            </p:nvSpPr>
            <p:spPr>
              <a:xfrm>
                <a:off x="4725" y="3284"/>
                <a:ext cx="1589" cy="448"/>
              </a:xfrm>
              <a:prstGeom prst="rect">
                <a:avLst/>
              </a:prstGeom>
              <a:noFill/>
              <a:ln w="9525">
                <a:noFill/>
              </a:ln>
            </p:spPr>
            <p:txBody>
              <a:bodyPr>
                <a:spAutoFit/>
              </a:bodyPr>
              <a:p>
                <a:pPr>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高</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3.5 cm</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grpSp>
        <p:sp>
          <p:nvSpPr>
            <p:cNvPr id="53" name="椭圆 52"/>
            <p:cNvSpPr/>
            <p:nvPr/>
          </p:nvSpPr>
          <p:spPr bwMode="auto">
            <a:xfrm>
              <a:off x="3957" y="3174"/>
              <a:ext cx="91" cy="91"/>
            </a:xfrm>
            <a:prstGeom prst="ellipse">
              <a:avLst/>
            </a:prstGeom>
            <a:solidFill>
              <a:schemeClr val="tx1"/>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anchor="ct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40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Times New Roman" panose="02020603050405020304"/>
              </a:endParaRPr>
            </a:p>
          </p:txBody>
        </p:sp>
      </p:grpSp>
      <p:sp>
        <p:nvSpPr>
          <p:cNvPr id="35848" name="TextBox 51"/>
          <p:cNvSpPr txBox="1"/>
          <p:nvPr/>
        </p:nvSpPr>
        <p:spPr>
          <a:xfrm>
            <a:off x="7469188" y="5567045"/>
            <a:ext cx="2308225" cy="534035"/>
          </a:xfrm>
          <a:prstGeom prst="rect">
            <a:avLst/>
          </a:prstGeom>
          <a:noFill/>
          <a:ln w="9525">
            <a:noFill/>
          </a:ln>
        </p:spPr>
        <p:txBody>
          <a:bodyPr>
            <a:spAutoFit/>
          </a:bodyPr>
          <a:p>
            <a:pPr>
              <a:lnSpc>
                <a:spcPct val="120000"/>
              </a:lnSpc>
            </a:pPr>
            <a:r>
              <a:rPr lang="en-US" altLang="zh-CN" sz="2400" i="1" dirty="0">
                <a:latin typeface="微软雅黑" panose="020B0503020204020204" pitchFamily="34" charset="-122"/>
                <a:ea typeface="微软雅黑" panose="020B0503020204020204" pitchFamily="34" charset="-122"/>
                <a:sym typeface="Times New Roman" panose="02020603050405020304" pitchFamily="18" charset="0"/>
              </a:rPr>
              <a:t>r </a:t>
            </a:r>
            <a:r>
              <a:rPr lang="en-US" altLang="zh-CN" sz="2400" dirty="0">
                <a:latin typeface="微软雅黑" panose="020B0503020204020204" pitchFamily="34" charset="-122"/>
                <a:ea typeface="微软雅黑" panose="020B0503020204020204" pitchFamily="34" charset="-122"/>
                <a:sym typeface="Times New Roman" panose="02020603050405020304" pitchFamily="18" charset="0"/>
              </a:rPr>
              <a:t>=________</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62" name="TextBox 61"/>
          <p:cNvSpPr txBox="1"/>
          <p:nvPr/>
        </p:nvSpPr>
        <p:spPr>
          <a:xfrm>
            <a:off x="8104505" y="5553075"/>
            <a:ext cx="1783715" cy="534035"/>
          </a:xfrm>
          <a:prstGeom prst="rect">
            <a:avLst/>
          </a:prstGeom>
          <a:noFill/>
          <a:ln w="9525">
            <a:noFill/>
          </a:ln>
        </p:spPr>
        <p:txBody>
          <a:bodyPr wrap="square">
            <a:spAutoFit/>
          </a:bodyPr>
          <a:p>
            <a:pPr>
              <a:lnSpc>
                <a:spcPct val="120000"/>
              </a:lnSpc>
            </a:pPr>
            <a:r>
              <a:rPr lang="en-US" altLang="zh-CN" sz="2400" dirty="0">
                <a:solidFill>
                  <a:srgbClr val="FF0000"/>
                </a:solidFill>
                <a:latin typeface="微软雅黑" panose="020B0503020204020204" pitchFamily="34" charset="-122"/>
                <a:ea typeface="微软雅黑" panose="020B0503020204020204" pitchFamily="34" charset="-122"/>
                <a:sym typeface="Times New Roman" panose="02020603050405020304" pitchFamily="18" charset="0"/>
              </a:rPr>
              <a:t>3.5 cm</a:t>
            </a:r>
            <a:endParaRPr lang="en-US" altLang="zh-CN" sz="2400" dirty="0">
              <a:solidFill>
                <a:srgbClr val="FF0000"/>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13" name="TextBox 44"/>
          <p:cNvSpPr txBox="1"/>
          <p:nvPr/>
        </p:nvSpPr>
        <p:spPr>
          <a:xfrm>
            <a:off x="2011680" y="2338070"/>
            <a:ext cx="476885" cy="534035"/>
          </a:xfrm>
          <a:prstGeom prst="rect">
            <a:avLst/>
          </a:prstGeom>
          <a:noFill/>
          <a:ln w="9525">
            <a:noFill/>
          </a:ln>
        </p:spPr>
        <p:txBody>
          <a:bodyPr wrap="square">
            <a:spAutoFit/>
          </a:bodyPr>
          <a:p>
            <a:pPr>
              <a:lnSpc>
                <a:spcPct val="120000"/>
              </a:lnSpc>
            </a:pPr>
            <a:r>
              <a:rPr lang="en-US" altLang="zh-CN" sz="2400" i="1" dirty="0">
                <a:latin typeface="微软雅黑" panose="020B0503020204020204" pitchFamily="34" charset="-122"/>
                <a:ea typeface="微软雅黑" panose="020B0503020204020204" pitchFamily="34" charset="-122"/>
                <a:sym typeface="Times New Roman" panose="02020603050405020304" pitchFamily="18" charset="0"/>
              </a:rPr>
              <a:t>O</a:t>
            </a:r>
            <a:endParaRPr lang="en-US" altLang="zh-CN" sz="2400" i="1"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34831" name="TextBox 9223"/>
          <p:cNvSpPr txBox="1"/>
          <p:nvPr/>
        </p:nvSpPr>
        <p:spPr>
          <a:xfrm>
            <a:off x="2610485" y="2412365"/>
            <a:ext cx="1055370" cy="534035"/>
          </a:xfrm>
          <a:prstGeom prst="rect">
            <a:avLst/>
          </a:prstGeom>
          <a:noFill/>
          <a:ln w="9525">
            <a:noFill/>
          </a:ln>
        </p:spPr>
        <p:txBody>
          <a:bodyPr>
            <a:spAutoFit/>
          </a:bodyPr>
          <a:p>
            <a:pPr>
              <a:lnSpc>
                <a:spcPct val="120000"/>
              </a:lnSpc>
            </a:pPr>
            <a:r>
              <a:rPr lang="en-US" altLang="zh-CN" sz="2400" dirty="0">
                <a:latin typeface="微软雅黑" panose="020B0503020204020204" pitchFamily="34" charset="-122"/>
                <a:ea typeface="微软雅黑" panose="020B0503020204020204" pitchFamily="34" charset="-122"/>
                <a:sym typeface="Times New Roman" panose="02020603050405020304" pitchFamily="18" charset="0"/>
              </a:rPr>
              <a:t>3 cm</a:t>
            </a:r>
            <a:endParaRPr lang="en-US" altLang="zh-CN"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ppt_x</p:attrName>
                                        </p:attrNameLst>
                                      </p:cBhvr>
                                      <p:tavLst>
                                        <p:tav tm="0">
                                          <p:val>
                                            <p:strVal val="#ppt_x"/>
                                          </p:val>
                                        </p:tav>
                                        <p:tav tm="100000">
                                          <p:val>
                                            <p:strVal val="#ppt_x"/>
                                          </p:val>
                                        </p:tav>
                                      </p:tavLst>
                                    </p:anim>
                                    <p:anim calcmode="lin" valueType="num">
                                      <p:cBhvr>
                                        <p:cTn id="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ppt_x</p:attrName>
                                        </p:attrNameLst>
                                      </p:cBhvr>
                                      <p:tavLst>
                                        <p:tav tm="0">
                                          <p:val>
                                            <p:strVal val="#ppt_x"/>
                                          </p:val>
                                        </p:tav>
                                        <p:tav tm="100000">
                                          <p:val>
                                            <p:strVal val="#ppt_x"/>
                                          </p:val>
                                        </p:tav>
                                      </p:tavLst>
                                    </p:anim>
                                    <p:anim calcmode="lin" valueType="num">
                                      <p:cBhvr>
                                        <p:cTn id="1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ppt_x</p:attrName>
                                        </p:attrNameLst>
                                      </p:cBhvr>
                                      <p:tavLst>
                                        <p:tav tm="0">
                                          <p:val>
                                            <p:strVal val="#ppt_x"/>
                                          </p:val>
                                        </p:tav>
                                        <p:tav tm="100000">
                                          <p:val>
                                            <p:strVal val="#ppt_x"/>
                                          </p:val>
                                        </p:tav>
                                      </p:tavLst>
                                    </p:anim>
                                    <p:anim calcmode="lin" valueType="num">
                                      <p:cBhvr>
                                        <p:cTn id="2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ppt_x</p:attrName>
                                        </p:attrNameLst>
                                      </p:cBhvr>
                                      <p:tavLst>
                                        <p:tav tm="0">
                                          <p:val>
                                            <p:strVal val="#ppt_x"/>
                                          </p:val>
                                        </p:tav>
                                        <p:tav tm="100000">
                                          <p:val>
                                            <p:strVal val="#ppt_x"/>
                                          </p:val>
                                        </p:tav>
                                      </p:tavLst>
                                    </p:anim>
                                    <p:anim calcmode="lin" valueType="num">
                                      <p:cBhvr>
                                        <p:cTn id="26"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7" grpId="0"/>
      <p:bldP spid="36" grpId="0"/>
      <p:bldP spid="6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858183" y="350873"/>
            <a:ext cx="1402080" cy="460375"/>
          </a:xfrm>
          <a:prstGeom prst="rect">
            <a:avLst/>
          </a:prstGeom>
          <a:noFill/>
        </p:spPr>
        <p:txBody>
          <a:bodyPr wrap="none" rtlCol="0">
            <a:spAutoFit/>
          </a:bodyPr>
          <a:p>
            <a:r>
              <a:rPr kumimoji="1" lang="zh-CN" altLang="en-US" sz="2400" b="1" dirty="0"/>
              <a:t>课堂小结</a:t>
            </a:r>
            <a:endParaRPr kumimoji="1" lang="zh-CN" altLang="en-US" sz="2400" b="1" dirty="0"/>
          </a:p>
        </p:txBody>
      </p:sp>
      <p:sp>
        <p:nvSpPr>
          <p:cNvPr id="3" name="椭圆 2"/>
          <p:cNvSpPr/>
          <p:nvPr/>
        </p:nvSpPr>
        <p:spPr>
          <a:xfrm>
            <a:off x="2880995" y="1127760"/>
            <a:ext cx="2160000" cy="2160000"/>
          </a:xfrm>
          <a:prstGeom prst="ellipse">
            <a:avLst/>
          </a:prstGeom>
          <a:solidFill>
            <a:srgbClr val="81DAFF"/>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5" name="直接连接符 4"/>
          <p:cNvCxnSpPr/>
          <p:nvPr/>
        </p:nvCxnSpPr>
        <p:spPr>
          <a:xfrm>
            <a:off x="3950970" y="2207895"/>
            <a:ext cx="1116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347210" y="1685925"/>
            <a:ext cx="321310" cy="521970"/>
          </a:xfrm>
          <a:prstGeom prst="rect">
            <a:avLst/>
          </a:prstGeom>
          <a:noFill/>
        </p:spPr>
        <p:txBody>
          <a:bodyPr wrap="none" rtlCol="0">
            <a:spAutoFit/>
          </a:bodyPr>
          <a:p>
            <a:pPr algn="l"/>
            <a:r>
              <a:rPr lang="en-US" altLang="zh-CN" sz="2800" i="1" err="1">
                <a:latin typeface="Times New Roman" panose="02020603050405020304" pitchFamily="18" charset="0"/>
                <a:sym typeface="+mn-ea"/>
              </a:rPr>
              <a:t>r</a:t>
            </a:r>
            <a:endParaRPr lang="en-US" altLang="zh-CN" sz="2800" i="1" err="1">
              <a:latin typeface="Times New Roman" panose="02020603050405020304" pitchFamily="18" charset="0"/>
              <a:cs typeface="+mj-lt"/>
              <a:sym typeface="+mn-ea"/>
            </a:endParaRPr>
          </a:p>
        </p:txBody>
      </p:sp>
      <p:sp>
        <p:nvSpPr>
          <p:cNvPr id="9" name="文本框 8"/>
          <p:cNvSpPr txBox="1"/>
          <p:nvPr/>
        </p:nvSpPr>
        <p:spPr>
          <a:xfrm>
            <a:off x="3487420" y="2446020"/>
            <a:ext cx="360680" cy="521970"/>
          </a:xfrm>
          <a:prstGeom prst="rect">
            <a:avLst/>
          </a:prstGeom>
          <a:noFill/>
        </p:spPr>
        <p:txBody>
          <a:bodyPr wrap="none" rtlCol="0" anchor="t">
            <a:spAutoFit/>
          </a:bodyPr>
          <a:p>
            <a:r>
              <a:rPr lang="en-US" altLang="zh-CN" sz="2800" i="1">
                <a:latin typeface="Times New Roman" panose="02020603050405020304" pitchFamily="18" charset="0"/>
                <a:sym typeface="+mn-ea"/>
              </a:rPr>
              <a:t>d</a:t>
            </a:r>
            <a:endParaRPr lang="zh-CN" altLang="en-US" sz="2800"/>
          </a:p>
        </p:txBody>
      </p:sp>
      <p:cxnSp>
        <p:nvCxnSpPr>
          <p:cNvPr id="6" name="直接连接符 5"/>
          <p:cNvCxnSpPr>
            <a:stCxn id="3" idx="0"/>
            <a:endCxn id="3" idx="4"/>
          </p:cNvCxnSpPr>
          <p:nvPr/>
        </p:nvCxnSpPr>
        <p:spPr>
          <a:xfrm>
            <a:off x="3961130" y="1127760"/>
            <a:ext cx="0" cy="2160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3902710" y="2149475"/>
            <a:ext cx="108000" cy="108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3614420" y="1901190"/>
            <a:ext cx="360680" cy="521970"/>
          </a:xfrm>
          <a:prstGeom prst="rect">
            <a:avLst/>
          </a:prstGeom>
          <a:noFill/>
        </p:spPr>
        <p:txBody>
          <a:bodyPr wrap="none" rtlCol="0" anchor="t">
            <a:spAutoFit/>
          </a:bodyPr>
          <a:p>
            <a:r>
              <a:rPr lang="en-US" altLang="zh-CN" sz="2800" i="1">
                <a:latin typeface="Times New Roman" panose="02020603050405020304" pitchFamily="18" charset="0"/>
                <a:sym typeface="+mn-ea"/>
              </a:rPr>
              <a:t>o</a:t>
            </a:r>
            <a:endParaRPr lang="zh-CN" altLang="en-US" sz="2800"/>
          </a:p>
        </p:txBody>
      </p:sp>
      <p:grpSp>
        <p:nvGrpSpPr>
          <p:cNvPr id="44" name="组合 43"/>
          <p:cNvGrpSpPr/>
          <p:nvPr/>
        </p:nvGrpSpPr>
        <p:grpSpPr>
          <a:xfrm>
            <a:off x="1397635" y="3697605"/>
            <a:ext cx="1691640" cy="709930"/>
            <a:chOff x="2914" y="5633"/>
            <a:chExt cx="2664" cy="1118"/>
          </a:xfrm>
        </p:grpSpPr>
        <p:grpSp>
          <p:nvGrpSpPr>
            <p:cNvPr id="38" name="组合 37"/>
            <p:cNvGrpSpPr/>
            <p:nvPr/>
          </p:nvGrpSpPr>
          <p:grpSpPr>
            <a:xfrm rot="0">
              <a:off x="2914" y="5633"/>
              <a:ext cx="2664" cy="1118"/>
              <a:chOff x="1679" y="4601"/>
              <a:chExt cx="14558" cy="4426"/>
            </a:xfrm>
            <a:effectLst>
              <a:outerShdw blurRad="76200" dir="13500000" sy="23000" kx="1200000" algn="br" rotWithShape="0">
                <a:prstClr val="black">
                  <a:alpha val="20000"/>
                </a:prstClr>
              </a:outerShdw>
            </a:effectLst>
          </p:grpSpPr>
          <p:sp>
            <p:nvSpPr>
              <p:cNvPr id="39" name="圆角矩形 38"/>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圆角矩形 39"/>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 41"/>
              <p:cNvSpPr/>
              <p:nvPr/>
            </p:nvSpPr>
            <p:spPr>
              <a:xfrm>
                <a:off x="1679" y="4601"/>
                <a:ext cx="14557" cy="4426"/>
              </a:xfrm>
              <a:prstGeom prst="roundRect">
                <a:avLst/>
              </a:prstGeom>
              <a:solidFill>
                <a:srgbClr val="F8E57F"/>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文本框 10"/>
            <p:cNvSpPr txBox="1"/>
            <p:nvPr/>
          </p:nvSpPr>
          <p:spPr>
            <a:xfrm>
              <a:off x="3242" y="5633"/>
              <a:ext cx="2008" cy="1016"/>
            </a:xfrm>
            <a:prstGeom prst="rect">
              <a:avLst/>
            </a:prstGeom>
            <a:noFill/>
          </p:spPr>
          <p:txBody>
            <a:bodyPr wrap="none" rtlCol="0" anchor="t">
              <a:spAutoFit/>
            </a:bodyPr>
            <a:p>
              <a:pPr algn="l"/>
              <a:r>
                <a:rPr lang="zh-CN" altLang="en-US" sz="2400" dirty="0">
                  <a:solidFill>
                    <a:schemeClr val="tx1"/>
                  </a:solidFill>
                  <a:latin typeface="+mj-ea"/>
                  <a:ea typeface="+mj-ea"/>
                  <a:cs typeface="+mj-ea"/>
                  <a:sym typeface="+mn-ea"/>
                </a:rPr>
                <a:t>圆心</a:t>
              </a:r>
              <a:r>
                <a:rPr lang="en-US" altLang="zh-CN" sz="2400" dirty="0">
                  <a:solidFill>
                    <a:schemeClr val="tx1"/>
                  </a:solidFill>
                  <a:latin typeface="+mj-ea"/>
                  <a:ea typeface="+mj-ea"/>
                  <a:cs typeface="+mj-ea"/>
                  <a:sym typeface="+mn-ea"/>
                </a:rPr>
                <a:t> : </a:t>
              </a:r>
              <a:r>
                <a:rPr lang="en-US" altLang="zh-CN" sz="3600" i="1">
                  <a:solidFill>
                    <a:schemeClr val="tx1"/>
                  </a:solidFill>
                  <a:latin typeface="Times New Roman" panose="02020603050405020304" pitchFamily="18" charset="0"/>
                  <a:sym typeface="+mn-ea"/>
                </a:rPr>
                <a:t>o</a:t>
              </a:r>
              <a:endParaRPr lang="en-US" altLang="zh-CN" sz="3600" i="1">
                <a:solidFill>
                  <a:schemeClr val="tx1"/>
                </a:solidFill>
                <a:latin typeface="Times New Roman" panose="02020603050405020304" pitchFamily="18" charset="0"/>
                <a:ea typeface="+mj-ea"/>
                <a:cs typeface="+mj-ea"/>
                <a:sym typeface="+mn-ea"/>
              </a:endParaRPr>
            </a:p>
          </p:txBody>
        </p:sp>
      </p:grpSp>
      <p:sp>
        <p:nvSpPr>
          <p:cNvPr id="12" name="文本框 11"/>
          <p:cNvSpPr txBox="1"/>
          <p:nvPr/>
        </p:nvSpPr>
        <p:spPr>
          <a:xfrm>
            <a:off x="1237615" y="4979670"/>
            <a:ext cx="2011680" cy="460375"/>
          </a:xfrm>
          <a:prstGeom prst="rect">
            <a:avLst/>
          </a:prstGeom>
          <a:noFill/>
        </p:spPr>
        <p:txBody>
          <a:bodyPr wrap="none" rtlCol="0" anchor="t">
            <a:spAutoFit/>
          </a:bodyPr>
          <a:p>
            <a:pPr algn="l"/>
            <a:r>
              <a:rPr lang="zh-CN" altLang="en-US" sz="2400" dirty="0">
                <a:solidFill>
                  <a:schemeClr val="tx1"/>
                </a:solidFill>
                <a:latin typeface="+mj-ea"/>
                <a:ea typeface="+mj-ea"/>
                <a:cs typeface="+mj-ea"/>
                <a:sym typeface="+mn-ea"/>
              </a:rPr>
              <a:t>决定圆的位置</a:t>
            </a:r>
            <a:endParaRPr lang="en-US" altLang="zh-CN" sz="3600" i="1">
              <a:solidFill>
                <a:schemeClr val="tx1"/>
              </a:solidFill>
              <a:latin typeface="Times New Roman" panose="02020603050405020304" pitchFamily="18" charset="0"/>
              <a:ea typeface="+mj-ea"/>
              <a:cs typeface="+mj-ea"/>
              <a:sym typeface="+mn-ea"/>
            </a:endParaRPr>
          </a:p>
        </p:txBody>
      </p:sp>
      <p:grpSp>
        <p:nvGrpSpPr>
          <p:cNvPr id="52" name="组合 51"/>
          <p:cNvGrpSpPr/>
          <p:nvPr/>
        </p:nvGrpSpPr>
        <p:grpSpPr>
          <a:xfrm>
            <a:off x="4540250" y="3652520"/>
            <a:ext cx="1691640" cy="718185"/>
            <a:chOff x="6581" y="5633"/>
            <a:chExt cx="2664" cy="1131"/>
          </a:xfrm>
        </p:grpSpPr>
        <p:grpSp>
          <p:nvGrpSpPr>
            <p:cNvPr id="46" name="组合 45"/>
            <p:cNvGrpSpPr/>
            <p:nvPr/>
          </p:nvGrpSpPr>
          <p:grpSpPr>
            <a:xfrm rot="0">
              <a:off x="6581" y="5646"/>
              <a:ext cx="2664" cy="1118"/>
              <a:chOff x="1679" y="4601"/>
              <a:chExt cx="14558" cy="4426"/>
            </a:xfrm>
            <a:effectLst>
              <a:outerShdw blurRad="76200" dir="13500000" sy="23000" kx="1200000" algn="br" rotWithShape="0">
                <a:prstClr val="black">
                  <a:alpha val="20000"/>
                </a:prstClr>
              </a:outerShdw>
            </a:effectLst>
          </p:grpSpPr>
          <p:sp>
            <p:nvSpPr>
              <p:cNvPr id="47" name="圆角矩形 4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圆角矩形 47"/>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圆角矩形 48"/>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圆角矩形 49"/>
              <p:cNvSpPr/>
              <p:nvPr/>
            </p:nvSpPr>
            <p:spPr>
              <a:xfrm>
                <a:off x="1679" y="4601"/>
                <a:ext cx="14557" cy="4426"/>
              </a:xfrm>
              <a:prstGeom prst="roundRect">
                <a:avLst/>
              </a:prstGeom>
              <a:solidFill>
                <a:srgbClr val="53C93D"/>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文本框 12"/>
            <p:cNvSpPr txBox="1"/>
            <p:nvPr/>
          </p:nvSpPr>
          <p:spPr>
            <a:xfrm>
              <a:off x="6920" y="5633"/>
              <a:ext cx="1928" cy="1016"/>
            </a:xfrm>
            <a:prstGeom prst="rect">
              <a:avLst/>
            </a:prstGeom>
            <a:noFill/>
          </p:spPr>
          <p:txBody>
            <a:bodyPr wrap="none" rtlCol="0" anchor="t">
              <a:spAutoFit/>
            </a:bodyPr>
            <a:p>
              <a:pPr algn="l"/>
              <a:r>
                <a:rPr lang="zh-CN" altLang="en-US" sz="2400" dirty="0">
                  <a:solidFill>
                    <a:schemeClr val="tx1"/>
                  </a:solidFill>
                  <a:latin typeface="+mj-ea"/>
                  <a:ea typeface="+mj-ea"/>
                  <a:cs typeface="+mj-ea"/>
                  <a:sym typeface="+mn-ea"/>
                </a:rPr>
                <a:t>半径</a:t>
              </a:r>
              <a:r>
                <a:rPr lang="en-US" altLang="zh-CN" sz="2400" dirty="0">
                  <a:solidFill>
                    <a:schemeClr val="tx1"/>
                  </a:solidFill>
                  <a:latin typeface="+mj-ea"/>
                  <a:ea typeface="+mj-ea"/>
                  <a:cs typeface="+mj-ea"/>
                  <a:sym typeface="+mn-ea"/>
                </a:rPr>
                <a:t> : </a:t>
              </a:r>
              <a:r>
                <a:rPr lang="en-US" altLang="zh-CN" sz="3600" i="1">
                  <a:solidFill>
                    <a:schemeClr val="tx1"/>
                  </a:solidFill>
                  <a:latin typeface="Times New Roman" panose="02020603050405020304" pitchFamily="18" charset="0"/>
                  <a:sym typeface="+mn-ea"/>
                </a:rPr>
                <a:t>r</a:t>
              </a:r>
              <a:endParaRPr lang="en-US" altLang="zh-CN" sz="3600" i="1">
                <a:solidFill>
                  <a:schemeClr val="tx1"/>
                </a:solidFill>
                <a:latin typeface="Times New Roman" panose="02020603050405020304" pitchFamily="18" charset="0"/>
                <a:ea typeface="+mj-ea"/>
                <a:cs typeface="+mj-ea"/>
                <a:sym typeface="+mn-ea"/>
              </a:endParaRPr>
            </a:p>
          </p:txBody>
        </p:sp>
      </p:grpSp>
      <p:sp>
        <p:nvSpPr>
          <p:cNvPr id="14" name="文本框 13"/>
          <p:cNvSpPr txBox="1"/>
          <p:nvPr/>
        </p:nvSpPr>
        <p:spPr>
          <a:xfrm>
            <a:off x="4361815" y="5017135"/>
            <a:ext cx="2011680" cy="460375"/>
          </a:xfrm>
          <a:prstGeom prst="rect">
            <a:avLst/>
          </a:prstGeom>
          <a:noFill/>
        </p:spPr>
        <p:txBody>
          <a:bodyPr wrap="none" rtlCol="0" anchor="t">
            <a:spAutoFit/>
          </a:bodyPr>
          <a:p>
            <a:pPr algn="l"/>
            <a:r>
              <a:rPr lang="zh-CN" altLang="en-US" sz="2400" dirty="0">
                <a:solidFill>
                  <a:schemeClr val="tx1"/>
                </a:solidFill>
                <a:latin typeface="+mj-ea"/>
                <a:ea typeface="+mj-ea"/>
                <a:cs typeface="+mj-ea"/>
                <a:sym typeface="+mn-ea"/>
              </a:rPr>
              <a:t>决定圆的大小</a:t>
            </a:r>
            <a:endParaRPr lang="en-US" altLang="zh-CN" sz="2400" i="1" dirty="0">
              <a:solidFill>
                <a:schemeClr val="tx1"/>
              </a:solidFill>
              <a:latin typeface="+mj-ea"/>
              <a:ea typeface="+mj-ea"/>
              <a:cs typeface="+mj-ea"/>
              <a:sym typeface="+mn-ea"/>
            </a:endParaRPr>
          </a:p>
        </p:txBody>
      </p:sp>
      <p:sp>
        <p:nvSpPr>
          <p:cNvPr id="15" name="文本框 14"/>
          <p:cNvSpPr txBox="1"/>
          <p:nvPr/>
        </p:nvSpPr>
        <p:spPr>
          <a:xfrm>
            <a:off x="4882515" y="5974080"/>
            <a:ext cx="1097280" cy="460375"/>
          </a:xfrm>
          <a:prstGeom prst="rect">
            <a:avLst/>
          </a:prstGeom>
          <a:noFill/>
        </p:spPr>
        <p:txBody>
          <a:bodyPr wrap="none" rtlCol="0" anchor="t">
            <a:spAutoFit/>
          </a:bodyPr>
          <a:p>
            <a:pPr algn="l"/>
            <a:r>
              <a:rPr lang="zh-CN" altLang="en-US" sz="2400" dirty="0">
                <a:solidFill>
                  <a:schemeClr val="tx1"/>
                </a:solidFill>
                <a:latin typeface="+mj-ea"/>
                <a:ea typeface="+mj-ea"/>
                <a:cs typeface="+mj-ea"/>
                <a:sym typeface="+mn-ea"/>
              </a:rPr>
              <a:t>无数条</a:t>
            </a:r>
            <a:endParaRPr lang="en-US" altLang="zh-CN" sz="3600" i="1">
              <a:solidFill>
                <a:schemeClr val="tx1"/>
              </a:solidFill>
              <a:latin typeface="Times New Roman" panose="02020603050405020304" pitchFamily="18" charset="0"/>
              <a:ea typeface="+mj-ea"/>
              <a:cs typeface="+mj-ea"/>
              <a:sym typeface="+mn-ea"/>
            </a:endParaRPr>
          </a:p>
        </p:txBody>
      </p:sp>
      <p:grpSp>
        <p:nvGrpSpPr>
          <p:cNvPr id="60" name="组合 59"/>
          <p:cNvGrpSpPr/>
          <p:nvPr/>
        </p:nvGrpSpPr>
        <p:grpSpPr>
          <a:xfrm>
            <a:off x="7660640" y="3646170"/>
            <a:ext cx="1691640" cy="709930"/>
            <a:chOff x="11259" y="5623"/>
            <a:chExt cx="2664" cy="1118"/>
          </a:xfrm>
        </p:grpSpPr>
        <p:grpSp>
          <p:nvGrpSpPr>
            <p:cNvPr id="54" name="组合 53"/>
            <p:cNvGrpSpPr/>
            <p:nvPr/>
          </p:nvGrpSpPr>
          <p:grpSpPr>
            <a:xfrm rot="0">
              <a:off x="11259" y="5623"/>
              <a:ext cx="2664" cy="1118"/>
              <a:chOff x="1679" y="4601"/>
              <a:chExt cx="14558" cy="4426"/>
            </a:xfrm>
            <a:effectLst>
              <a:outerShdw blurRad="76200" dir="13500000" sy="23000" kx="1200000" algn="br" rotWithShape="0">
                <a:prstClr val="black">
                  <a:alpha val="20000"/>
                </a:prstClr>
              </a:outerShdw>
            </a:effectLst>
          </p:grpSpPr>
          <p:sp>
            <p:nvSpPr>
              <p:cNvPr id="55" name="圆角矩形 5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圆角矩形 5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圆角矩形 57"/>
              <p:cNvSpPr/>
              <p:nvPr/>
            </p:nvSpPr>
            <p:spPr>
              <a:xfrm>
                <a:off x="1679" y="4601"/>
                <a:ext cx="14557" cy="4426"/>
              </a:xfrm>
              <a:prstGeom prst="roundRect">
                <a:avLst/>
              </a:prstGeom>
              <a:solidFill>
                <a:srgbClr val="DEC6C2"/>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 name="文本框 15"/>
            <p:cNvSpPr txBox="1"/>
            <p:nvPr/>
          </p:nvSpPr>
          <p:spPr>
            <a:xfrm>
              <a:off x="11564" y="5633"/>
              <a:ext cx="2008" cy="1016"/>
            </a:xfrm>
            <a:prstGeom prst="rect">
              <a:avLst/>
            </a:prstGeom>
            <a:noFill/>
          </p:spPr>
          <p:txBody>
            <a:bodyPr wrap="none" rtlCol="0" anchor="t">
              <a:spAutoFit/>
            </a:bodyPr>
            <a:p>
              <a:pPr algn="l"/>
              <a:r>
                <a:rPr lang="zh-CN" altLang="en-US" sz="2400" dirty="0">
                  <a:solidFill>
                    <a:schemeClr val="tx1"/>
                  </a:solidFill>
                  <a:latin typeface="+mj-ea"/>
                  <a:ea typeface="+mj-ea"/>
                  <a:cs typeface="+mj-ea"/>
                  <a:sym typeface="+mn-ea"/>
                </a:rPr>
                <a:t>直径</a:t>
              </a:r>
              <a:r>
                <a:rPr lang="en-US" altLang="zh-CN" sz="2400" dirty="0">
                  <a:solidFill>
                    <a:schemeClr val="tx1"/>
                  </a:solidFill>
                  <a:latin typeface="+mj-ea"/>
                  <a:ea typeface="+mj-ea"/>
                  <a:cs typeface="+mj-ea"/>
                  <a:sym typeface="+mn-ea"/>
                </a:rPr>
                <a:t> : </a:t>
              </a:r>
              <a:r>
                <a:rPr lang="en-US" altLang="zh-CN" sz="3600" i="1">
                  <a:solidFill>
                    <a:schemeClr val="tx1"/>
                  </a:solidFill>
                  <a:latin typeface="Times New Roman" panose="02020603050405020304" pitchFamily="18" charset="0"/>
                  <a:sym typeface="+mn-ea"/>
                </a:rPr>
                <a:t>d</a:t>
              </a:r>
              <a:endParaRPr lang="en-US" altLang="zh-CN" sz="3600" i="1">
                <a:solidFill>
                  <a:schemeClr val="tx1"/>
                </a:solidFill>
                <a:latin typeface="Times New Roman" panose="02020603050405020304" pitchFamily="18" charset="0"/>
                <a:ea typeface="+mj-ea"/>
                <a:cs typeface="+mj-ea"/>
                <a:sym typeface="+mn-ea"/>
              </a:endParaRPr>
            </a:p>
          </p:txBody>
        </p:sp>
      </p:grpSp>
      <p:sp>
        <p:nvSpPr>
          <p:cNvPr id="17" name="文本框 16"/>
          <p:cNvSpPr txBox="1"/>
          <p:nvPr/>
        </p:nvSpPr>
        <p:spPr>
          <a:xfrm>
            <a:off x="7957820" y="4979670"/>
            <a:ext cx="1097280" cy="460375"/>
          </a:xfrm>
          <a:prstGeom prst="rect">
            <a:avLst/>
          </a:prstGeom>
          <a:noFill/>
        </p:spPr>
        <p:txBody>
          <a:bodyPr wrap="none" rtlCol="0" anchor="t">
            <a:spAutoFit/>
          </a:bodyPr>
          <a:p>
            <a:pPr algn="l"/>
            <a:r>
              <a:rPr lang="zh-CN" altLang="en-US" sz="2400" dirty="0">
                <a:solidFill>
                  <a:schemeClr val="tx1"/>
                </a:solidFill>
                <a:latin typeface="+mj-ea"/>
                <a:ea typeface="+mj-ea"/>
                <a:cs typeface="+mj-ea"/>
                <a:sym typeface="+mn-ea"/>
              </a:rPr>
              <a:t>无数条</a:t>
            </a:r>
            <a:endParaRPr lang="en-US" altLang="zh-CN" sz="3600" i="1">
              <a:solidFill>
                <a:schemeClr val="tx1"/>
              </a:solidFill>
              <a:latin typeface="Times New Roman" panose="02020603050405020304" pitchFamily="18" charset="0"/>
              <a:ea typeface="+mj-ea"/>
              <a:cs typeface="+mj-ea"/>
              <a:sym typeface="+mn-ea"/>
            </a:endParaRPr>
          </a:p>
        </p:txBody>
      </p:sp>
      <p:grpSp>
        <p:nvGrpSpPr>
          <p:cNvPr id="35" name="组合 34"/>
          <p:cNvGrpSpPr/>
          <p:nvPr/>
        </p:nvGrpSpPr>
        <p:grpSpPr>
          <a:xfrm>
            <a:off x="6362065" y="1901190"/>
            <a:ext cx="2025015" cy="709930"/>
            <a:chOff x="7187" y="6455"/>
            <a:chExt cx="3189" cy="1118"/>
          </a:xfrm>
        </p:grpSpPr>
        <p:grpSp>
          <p:nvGrpSpPr>
            <p:cNvPr id="19" name="组合 18"/>
            <p:cNvGrpSpPr/>
            <p:nvPr/>
          </p:nvGrpSpPr>
          <p:grpSpPr>
            <a:xfrm>
              <a:off x="7187" y="6455"/>
              <a:ext cx="2664" cy="1118"/>
              <a:chOff x="1679" y="4601"/>
              <a:chExt cx="14558" cy="4426"/>
            </a:xfrm>
            <a:effectLst>
              <a:outerShdw blurRad="76200" dir="13500000" sy="23000" kx="1200000" algn="br" rotWithShape="0">
                <a:prstClr val="black">
                  <a:alpha val="20000"/>
                </a:prstClr>
              </a:outerShdw>
            </a:effectLst>
          </p:grpSpPr>
          <p:sp>
            <p:nvSpPr>
              <p:cNvPr id="20" name="圆角矩形 19"/>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 20"/>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圆角矩形 21"/>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a:off x="1679" y="4601"/>
                <a:ext cx="14557" cy="4426"/>
              </a:xfrm>
              <a:prstGeom prst="roundRect">
                <a:avLst/>
              </a:prstGeom>
              <a:solidFill>
                <a:srgbClr val="FCAD36"/>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nvSpPr>
          <p:spPr>
            <a:xfrm>
              <a:off x="7512" y="6603"/>
              <a:ext cx="2865" cy="822"/>
            </a:xfrm>
            <a:prstGeom prst="rect">
              <a:avLst/>
            </a:prstGeom>
            <a:noFill/>
          </p:spPr>
          <p:txBody>
            <a:bodyPr wrap="square" rtlCol="0" anchor="t">
              <a:spAutoFit/>
            </a:bodyPr>
            <a:p>
              <a:pPr algn="l"/>
              <a:r>
                <a:rPr lang="en-US" altLang="zh-CN" sz="2800" i="1">
                  <a:latin typeface="Times New Roman" panose="02020603050405020304" pitchFamily="18" charset="0"/>
                  <a:sym typeface="+mn-ea"/>
                </a:rPr>
                <a:t>d = </a:t>
              </a:r>
              <a:r>
                <a:rPr lang="en-US" altLang="zh-CN" sz="2400">
                  <a:latin typeface="微软雅黑" panose="020B0503020204020204" pitchFamily="34" charset="-122"/>
                  <a:ea typeface="微软雅黑" panose="020B0503020204020204" pitchFamily="34" charset="-122"/>
                  <a:sym typeface="+mn-ea"/>
                </a:rPr>
                <a:t>2 </a:t>
              </a:r>
              <a:r>
                <a:rPr lang="en-US" altLang="zh-CN" sz="2800" i="1" err="1">
                  <a:latin typeface="Times New Roman" panose="02020603050405020304" pitchFamily="18" charset="0"/>
                  <a:sym typeface="+mn-ea"/>
                </a:rPr>
                <a:t>r</a:t>
              </a:r>
              <a:r>
                <a:rPr lang="en-US" altLang="zh-CN" sz="2800" i="1">
                  <a:latin typeface="Times New Roman" panose="02020603050405020304" pitchFamily="18" charset="0"/>
                  <a:sym typeface="+mn-ea"/>
                </a:rPr>
                <a:t>  </a:t>
              </a:r>
              <a:endParaRPr lang="zh-CN" altLang="en-US" sz="2800"/>
            </a:p>
          </p:txBody>
        </p:sp>
      </p:grpSp>
      <p:grpSp>
        <p:nvGrpSpPr>
          <p:cNvPr id="34" name="组合 33"/>
          <p:cNvGrpSpPr/>
          <p:nvPr/>
        </p:nvGrpSpPr>
        <p:grpSpPr>
          <a:xfrm>
            <a:off x="8387715" y="1901190"/>
            <a:ext cx="2067560" cy="754380"/>
            <a:chOff x="11419" y="6455"/>
            <a:chExt cx="3256" cy="1188"/>
          </a:xfrm>
        </p:grpSpPr>
        <p:grpSp>
          <p:nvGrpSpPr>
            <p:cNvPr id="29" name="组合 28"/>
            <p:cNvGrpSpPr/>
            <p:nvPr/>
          </p:nvGrpSpPr>
          <p:grpSpPr>
            <a:xfrm>
              <a:off x="11419" y="6455"/>
              <a:ext cx="2664" cy="1118"/>
              <a:chOff x="1679" y="4601"/>
              <a:chExt cx="14558" cy="4426"/>
            </a:xfrm>
            <a:effectLst>
              <a:outerShdw blurRad="76200" dir="13500000" sy="23000" kx="1200000" algn="br" rotWithShape="0">
                <a:prstClr val="black">
                  <a:alpha val="20000"/>
                </a:prstClr>
              </a:outerShdw>
            </a:effectLst>
          </p:grpSpPr>
          <p:sp>
            <p:nvSpPr>
              <p:cNvPr id="30" name="圆角矩形 29"/>
              <p:cNvSpPr/>
              <p:nvPr/>
            </p:nvSpPr>
            <p:spPr>
              <a:xfrm>
                <a:off x="1679" y="4601"/>
                <a:ext cx="14557" cy="4426"/>
              </a:xfrm>
              <a:prstGeom prst="roundRect">
                <a:avLst/>
              </a:prstGeom>
              <a:solidFill>
                <a:srgbClr val="92D050"/>
              </a:solidFill>
              <a:ln>
                <a:solidFill>
                  <a:schemeClr val="accent2">
                    <a:lumMod val="60000"/>
                    <a:lumOff val="4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圆角矩形 30"/>
              <p:cNvSpPr/>
              <p:nvPr/>
            </p:nvSpPr>
            <p:spPr>
              <a:xfrm>
                <a:off x="1680" y="4601"/>
                <a:ext cx="14557" cy="4426"/>
              </a:xfrm>
              <a:prstGeom prst="roundRect">
                <a:avLst/>
              </a:prstGeom>
              <a:solidFill>
                <a:srgbClr val="92D050"/>
              </a:solidFill>
              <a:ln>
                <a:solidFill>
                  <a:schemeClr val="accent2">
                    <a:lumMod val="60000"/>
                    <a:lumOff val="40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31"/>
              <p:cNvSpPr/>
              <p:nvPr/>
            </p:nvSpPr>
            <p:spPr>
              <a:xfrm>
                <a:off x="1679" y="4601"/>
                <a:ext cx="14557" cy="4426"/>
              </a:xfrm>
              <a:prstGeom prst="roundRect">
                <a:avLst/>
              </a:prstGeom>
              <a:solidFill>
                <a:srgbClr val="92D050"/>
              </a:solidFill>
              <a:ln>
                <a:solidFill>
                  <a:schemeClr val="accent2">
                    <a:lumMod val="60000"/>
                    <a:lumOff val="4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圆角矩形 32"/>
              <p:cNvSpPr/>
              <p:nvPr/>
            </p:nvSpPr>
            <p:spPr>
              <a:xfrm>
                <a:off x="1679" y="4601"/>
                <a:ext cx="14557" cy="4426"/>
              </a:xfrm>
              <a:prstGeom prst="roundRect">
                <a:avLst/>
              </a:prstGeom>
              <a:solidFill>
                <a:schemeClr val="accent2">
                  <a:lumMod val="60000"/>
                  <a:lumOff val="40000"/>
                </a:schemeClr>
              </a:solidFill>
              <a:ln>
                <a:solidFill>
                  <a:schemeClr val="tx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4" name="组合 23"/>
            <p:cNvGrpSpPr/>
            <p:nvPr/>
          </p:nvGrpSpPr>
          <p:grpSpPr>
            <a:xfrm>
              <a:off x="11811" y="6513"/>
              <a:ext cx="2865" cy="1130"/>
              <a:chOff x="12691" y="5146"/>
              <a:chExt cx="2865" cy="1130"/>
            </a:xfrm>
          </p:grpSpPr>
          <p:sp>
            <p:nvSpPr>
              <p:cNvPr id="25" name="文本框 24"/>
              <p:cNvSpPr txBox="1"/>
              <p:nvPr/>
            </p:nvSpPr>
            <p:spPr>
              <a:xfrm>
                <a:off x="12691" y="5146"/>
                <a:ext cx="2865" cy="822"/>
              </a:xfrm>
              <a:prstGeom prst="rect">
                <a:avLst/>
              </a:prstGeom>
              <a:noFill/>
            </p:spPr>
            <p:txBody>
              <a:bodyPr wrap="square" rtlCol="0" anchor="t">
                <a:spAutoFit/>
              </a:bodyPr>
              <a:p>
                <a:pPr algn="l"/>
                <a:r>
                  <a:rPr lang="en-US" altLang="zh-CN" sz="2800" i="1" err="1">
                    <a:latin typeface="Times New Roman" panose="02020603050405020304" pitchFamily="18" charset="0"/>
                    <a:sym typeface="+mn-ea"/>
                  </a:rPr>
                  <a:t>r</a:t>
                </a:r>
                <a:r>
                  <a:rPr lang="en-US" altLang="zh-CN" sz="2800" i="1">
                    <a:latin typeface="Times New Roman" panose="02020603050405020304" pitchFamily="18" charset="0"/>
                    <a:sym typeface="+mn-ea"/>
                  </a:rPr>
                  <a:t> </a:t>
                </a:r>
                <a:r>
                  <a:rPr lang="en-US" altLang="zh-CN" sz="2800" i="1">
                    <a:latin typeface="Times New Roman" panose="02020603050405020304" pitchFamily="18" charset="0"/>
                    <a:sym typeface="+mn-ea"/>
                  </a:rPr>
                  <a:t> =   </a:t>
                </a:r>
                <a:endParaRPr lang="zh-CN" altLang="en-US" sz="2800"/>
              </a:p>
            </p:txBody>
          </p:sp>
          <p:grpSp>
            <p:nvGrpSpPr>
              <p:cNvPr id="26" name="Group 6"/>
              <p:cNvGrpSpPr/>
              <p:nvPr/>
            </p:nvGrpSpPr>
            <p:grpSpPr>
              <a:xfrm>
                <a:off x="13885" y="5146"/>
                <a:ext cx="908" cy="1130"/>
                <a:chOff x="4960" y="2804"/>
                <a:chExt cx="363" cy="452"/>
              </a:xfrm>
            </p:grpSpPr>
            <p:sp>
              <p:nvSpPr>
                <p:cNvPr id="27" name="Text Box 7"/>
                <p:cNvSpPr txBox="1"/>
                <p:nvPr/>
              </p:nvSpPr>
              <p:spPr>
                <a:xfrm>
                  <a:off x="4960" y="2804"/>
                  <a:ext cx="363" cy="452"/>
                </a:xfrm>
                <a:prstGeom prst="rect">
                  <a:avLst/>
                </a:prstGeom>
                <a:noFill/>
                <a:ln w="9525">
                  <a:noFill/>
                </a:ln>
              </p:spPr>
              <p:txBody>
                <a:bodyPr>
                  <a:spAutoFit/>
                </a:bodyPr>
                <a:p>
                  <a:pPr>
                    <a:lnSpc>
                      <a:spcPct val="60000"/>
                    </a:lnSpc>
                    <a:spcBef>
                      <a:spcPct val="50000"/>
                    </a:spcBef>
                  </a:pPr>
                  <a:r>
                    <a:rPr lang="en-US" altLang="zh-CN" sz="2400" i="1">
                      <a:latin typeface="Times New Roman" panose="02020603050405020304" pitchFamily="18" charset="0"/>
                      <a:sym typeface="+mn-ea"/>
                    </a:rPr>
                    <a:t>d</a:t>
                  </a:r>
                  <a:endParaRPr lang="en-US" altLang="zh-CN" sz="2400" i="1">
                    <a:latin typeface="Times New Roman" panose="02020603050405020304" pitchFamily="18" charset="0"/>
                    <a:sym typeface="+mn-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8" name="Line 8"/>
                <p:cNvSpPr/>
                <p:nvPr/>
              </p:nvSpPr>
              <p:spPr>
                <a:xfrm>
                  <a:off x="4972" y="2994"/>
                  <a:ext cx="227" cy="0"/>
                </a:xfrm>
                <a:prstGeom prst="line">
                  <a:avLst/>
                </a:prstGeom>
                <a:ln w="25400" cap="flat" cmpd="sng">
                  <a:solidFill>
                    <a:schemeClr val="tx1"/>
                  </a:solidFill>
                  <a:prstDash val="solid"/>
                  <a:headEnd type="none" w="med" len="med"/>
                  <a:tailEnd type="none" w="med" len="med"/>
                </a:ln>
              </p:spPr>
            </p:sp>
          </p:grpSp>
        </p:grpSp>
      </p:grpSp>
      <p:sp>
        <p:nvSpPr>
          <p:cNvPr id="61" name="下箭头 60"/>
          <p:cNvSpPr/>
          <p:nvPr/>
        </p:nvSpPr>
        <p:spPr>
          <a:xfrm>
            <a:off x="2054860" y="4601210"/>
            <a:ext cx="377190" cy="33210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下箭头 61"/>
          <p:cNvSpPr/>
          <p:nvPr/>
        </p:nvSpPr>
        <p:spPr>
          <a:xfrm>
            <a:off x="5179060" y="4601210"/>
            <a:ext cx="377190" cy="33210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下箭头 62"/>
          <p:cNvSpPr/>
          <p:nvPr/>
        </p:nvSpPr>
        <p:spPr>
          <a:xfrm>
            <a:off x="8303260" y="4601210"/>
            <a:ext cx="377190" cy="33210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下箭头 63"/>
          <p:cNvSpPr/>
          <p:nvPr/>
        </p:nvSpPr>
        <p:spPr>
          <a:xfrm>
            <a:off x="5179060" y="5550535"/>
            <a:ext cx="377190" cy="33210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500"/>
                                        <p:tgtEl>
                                          <p:spTgt spid="4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wipe(up)">
                                      <p:cBhvr>
                                        <p:cTn id="11" dur="500"/>
                                        <p:tgtEl>
                                          <p:spTgt spid="61"/>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p:tgtEl>
                                          <p:spTgt spid="12"/>
                                        </p:tgtEl>
                                        <p:attrNameLst>
                                          <p:attrName>ppt_y</p:attrName>
                                        </p:attrNameLst>
                                      </p:cBhvr>
                                      <p:tavLst>
                                        <p:tav tm="0">
                                          <p:val>
                                            <p:strVal val="#ppt_y+#ppt_h*1.125000"/>
                                          </p:val>
                                        </p:tav>
                                        <p:tav tm="100000">
                                          <p:val>
                                            <p:strVal val="#ppt_y"/>
                                          </p:val>
                                        </p:tav>
                                      </p:tavLst>
                                    </p:anim>
                                    <p:animEffect transition="in" filter="wipe(up)">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wipe(up)">
                                      <p:cBhvr>
                                        <p:cTn id="22" dur="500"/>
                                        <p:tgtEl>
                                          <p:spTgt spid="52"/>
                                        </p:tgtEl>
                                      </p:cBhvr>
                                    </p:animEffect>
                                  </p:childTnLst>
                                </p:cTn>
                              </p:par>
                            </p:childTnLst>
                          </p:cTn>
                        </p:par>
                        <p:par>
                          <p:cTn id="23" fill="hold">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wipe(up)">
                                      <p:cBhvr>
                                        <p:cTn id="26" dur="500"/>
                                        <p:tgtEl>
                                          <p:spTgt spid="6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500"/>
                            </p:stCondLst>
                            <p:childTnLst>
                              <p:par>
                                <p:cTn id="33" presetID="22" presetClass="entr" presetSubtype="1"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up)">
                                      <p:cBhvr>
                                        <p:cTn id="35" dur="500"/>
                                        <p:tgtEl>
                                          <p:spTgt spid="6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up)">
                                      <p:cBhvr>
                                        <p:cTn id="43" dur="500"/>
                                        <p:tgtEl>
                                          <p:spTgt spid="60"/>
                                        </p:tgtEl>
                                      </p:cBhvr>
                                    </p:animEffect>
                                  </p:childTnLst>
                                </p:cTn>
                              </p:par>
                            </p:childTnLst>
                          </p:cTn>
                        </p:par>
                        <p:par>
                          <p:cTn id="44" fill="hold">
                            <p:stCondLst>
                              <p:cond delay="500"/>
                            </p:stCondLst>
                            <p:childTnLst>
                              <p:par>
                                <p:cTn id="45" presetID="22" presetClass="entr" presetSubtype="1" fill="hold" grpId="0" nodeType="after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up)">
                                      <p:cBhvr>
                                        <p:cTn id="47" dur="500"/>
                                        <p:tgtEl>
                                          <p:spTgt spid="63"/>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up)">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down)">
                                      <p:cBhvr>
                                        <p:cTn id="55" dur="500"/>
                                        <p:tgtEl>
                                          <p:spTgt spid="35"/>
                                        </p:tgtEl>
                                      </p:cBhvr>
                                    </p:animEffect>
                                  </p:childTnLst>
                                </p:cTn>
                              </p:par>
                              <p:par>
                                <p:cTn id="56" presetID="22" presetClass="entr" presetSubtype="4" fill="hold"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down)">
                                      <p:cBhvr>
                                        <p:cTn id="5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12" grpId="0"/>
      <p:bldP spid="62" grpId="0" animBg="1"/>
      <p:bldP spid="14" grpId="0"/>
      <p:bldP spid="64" grpId="0" animBg="1"/>
      <p:bldP spid="15" grpId="0"/>
      <p:bldP spid="63" grpId="0" animBg="1"/>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3" name="矩形 2"/>
          <p:cNvSpPr/>
          <p:nvPr/>
        </p:nvSpPr>
        <p:spPr>
          <a:xfrm>
            <a:off x="1703070" y="1624965"/>
            <a:ext cx="1440000" cy="1440000"/>
          </a:xfrm>
          <a:prstGeom prst="rect">
            <a:avLst/>
          </a:prstGeom>
          <a:solidFill>
            <a:schemeClr val="bg2"/>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4299585" y="1819910"/>
            <a:ext cx="1986915" cy="1049655"/>
          </a:xfrm>
          <a:prstGeom prst="rect">
            <a:avLst/>
          </a:prstGeom>
          <a:solidFill>
            <a:schemeClr val="bg2"/>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a:off x="7223760" y="1711960"/>
            <a:ext cx="1266190" cy="1266190"/>
          </a:xfrm>
          <a:prstGeom prst="triangl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平行四边形 5"/>
          <p:cNvSpPr/>
          <p:nvPr/>
        </p:nvSpPr>
        <p:spPr>
          <a:xfrm>
            <a:off x="2578735" y="4266565"/>
            <a:ext cx="2094865" cy="1047750"/>
          </a:xfrm>
          <a:prstGeom prst="parallelogram">
            <a:avLst>
              <a:gd name="adj" fmla="val 40611"/>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梯形 6"/>
          <p:cNvSpPr/>
          <p:nvPr/>
        </p:nvSpPr>
        <p:spPr>
          <a:xfrm>
            <a:off x="5610860" y="4235450"/>
            <a:ext cx="2157095" cy="1078865"/>
          </a:xfrm>
          <a:prstGeom prst="trapezoid">
            <a:avLst>
              <a:gd name="adj" fmla="val 45320"/>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8800465" y="1358265"/>
            <a:ext cx="2545080" cy="4268470"/>
            <a:chOff x="13859" y="2139"/>
            <a:chExt cx="4008" cy="6722"/>
          </a:xfrm>
        </p:grpSpPr>
        <p:grpSp>
          <p:nvGrpSpPr>
            <p:cNvPr id="10" name="组合 9"/>
            <p:cNvGrpSpPr/>
            <p:nvPr/>
          </p:nvGrpSpPr>
          <p:grpSpPr>
            <a:xfrm>
              <a:off x="13859" y="2139"/>
              <a:ext cx="4008" cy="2862"/>
              <a:chOff x="13859" y="2139"/>
              <a:chExt cx="4008" cy="2862"/>
            </a:xfrm>
          </p:grpSpPr>
          <p:pic>
            <p:nvPicPr>
              <p:cNvPr id="9" name="图片 8" descr="832dd682-457c-4239-b243-ed4d27a280e1"/>
              <p:cNvPicPr>
                <a:picLocks noChangeAspect="1"/>
              </p:cNvPicPr>
              <p:nvPr/>
            </p:nvPicPr>
            <p:blipFill>
              <a:blip r:embed="rId2"/>
              <a:srcRect t="49750" r="39447"/>
              <a:stretch>
                <a:fillRect/>
              </a:stretch>
            </p:blipFill>
            <p:spPr>
              <a:xfrm>
                <a:off x="13859" y="2139"/>
                <a:ext cx="4008" cy="2862"/>
              </a:xfrm>
              <a:prstGeom prst="rect">
                <a:avLst/>
              </a:prstGeom>
            </p:spPr>
          </p:pic>
          <p:sp>
            <p:nvSpPr>
              <p:cNvPr id="8" name="文本框 7"/>
              <p:cNvSpPr txBox="1"/>
              <p:nvPr/>
            </p:nvSpPr>
            <p:spPr>
              <a:xfrm>
                <a:off x="14227" y="2337"/>
                <a:ext cx="3168" cy="1888"/>
              </a:xfrm>
              <a:prstGeom prst="rect">
                <a:avLst/>
              </a:prstGeom>
              <a:noFill/>
            </p:spPr>
            <p:txBody>
              <a:bodyPr wrap="none" rtlCol="0">
                <a:spAutoFit/>
              </a:bodyPr>
              <a:p>
                <a:pPr algn="ctr">
                  <a:lnSpc>
                    <a:spcPct val="150000"/>
                  </a:lnSpc>
                </a:pPr>
                <a:r>
                  <a:rPr lang="zh-CN" altLang="en-US" sz="2400"/>
                  <a:t>我们学过哪</a:t>
                </a:r>
                <a:endParaRPr lang="zh-CN" altLang="en-US" sz="2400"/>
              </a:p>
              <a:p>
                <a:pPr algn="ctr">
                  <a:lnSpc>
                    <a:spcPct val="150000"/>
                  </a:lnSpc>
                </a:pPr>
                <a:r>
                  <a:rPr lang="zh-CN" altLang="en-US" sz="2400"/>
                  <a:t>些平面图形？</a:t>
                </a:r>
                <a:endParaRPr lang="zh-CN" altLang="en-US" sz="2400"/>
              </a:p>
            </p:txBody>
          </p:sp>
        </p:grpSp>
        <p:pic>
          <p:nvPicPr>
            <p:cNvPr id="11" name="图片 10" descr="图片154"/>
            <p:cNvPicPr>
              <a:picLocks noChangeAspect="1"/>
            </p:cNvPicPr>
            <p:nvPr/>
          </p:nvPicPr>
          <p:blipFill>
            <a:blip r:embed="rId3"/>
            <a:stretch>
              <a:fillRect/>
            </a:stretch>
          </p:blipFill>
          <p:spPr>
            <a:xfrm>
              <a:off x="15618" y="5575"/>
              <a:ext cx="1954" cy="3287"/>
            </a:xfrm>
            <a:prstGeom prst="rect">
              <a:avLst/>
            </a:prstGeom>
          </p:spPr>
        </p:pic>
      </p:grpSp>
      <p:sp>
        <p:nvSpPr>
          <p:cNvPr id="12" name="文本框 11"/>
          <p:cNvSpPr txBox="1"/>
          <p:nvPr/>
        </p:nvSpPr>
        <p:spPr>
          <a:xfrm>
            <a:off x="1874520" y="3199130"/>
            <a:ext cx="1097280" cy="460375"/>
          </a:xfrm>
          <a:prstGeom prst="rect">
            <a:avLst/>
          </a:prstGeom>
          <a:noFill/>
        </p:spPr>
        <p:txBody>
          <a:bodyPr wrap="none" rtlCol="0">
            <a:spAutoFit/>
          </a:bodyPr>
          <a:p>
            <a:r>
              <a:rPr lang="zh-CN" altLang="en-US" sz="2400"/>
              <a:t>正方形</a:t>
            </a:r>
            <a:endParaRPr lang="zh-CN" altLang="en-US" sz="2400"/>
          </a:p>
        </p:txBody>
      </p:sp>
      <p:sp>
        <p:nvSpPr>
          <p:cNvPr id="13" name="文本框 12"/>
          <p:cNvSpPr txBox="1"/>
          <p:nvPr/>
        </p:nvSpPr>
        <p:spPr>
          <a:xfrm>
            <a:off x="4744720" y="3199130"/>
            <a:ext cx="1097280" cy="460375"/>
          </a:xfrm>
          <a:prstGeom prst="rect">
            <a:avLst/>
          </a:prstGeom>
          <a:noFill/>
        </p:spPr>
        <p:txBody>
          <a:bodyPr wrap="none" rtlCol="0">
            <a:spAutoFit/>
          </a:bodyPr>
          <a:p>
            <a:r>
              <a:rPr lang="zh-CN" altLang="en-US" sz="2400"/>
              <a:t>长方形</a:t>
            </a:r>
            <a:endParaRPr lang="zh-CN" altLang="en-US" sz="2400"/>
          </a:p>
        </p:txBody>
      </p:sp>
      <p:sp>
        <p:nvSpPr>
          <p:cNvPr id="14" name="文本框 13"/>
          <p:cNvSpPr txBox="1"/>
          <p:nvPr/>
        </p:nvSpPr>
        <p:spPr>
          <a:xfrm>
            <a:off x="7331075" y="3199130"/>
            <a:ext cx="1097280" cy="460375"/>
          </a:xfrm>
          <a:prstGeom prst="rect">
            <a:avLst/>
          </a:prstGeom>
          <a:noFill/>
        </p:spPr>
        <p:txBody>
          <a:bodyPr wrap="none" rtlCol="0">
            <a:spAutoFit/>
          </a:bodyPr>
          <a:p>
            <a:r>
              <a:rPr lang="zh-CN" altLang="en-US" sz="2400"/>
              <a:t>三角形</a:t>
            </a:r>
            <a:endParaRPr lang="zh-CN" altLang="en-US" sz="2400"/>
          </a:p>
        </p:txBody>
      </p:sp>
      <p:sp>
        <p:nvSpPr>
          <p:cNvPr id="15" name="文本框 14"/>
          <p:cNvSpPr txBox="1"/>
          <p:nvPr/>
        </p:nvSpPr>
        <p:spPr>
          <a:xfrm>
            <a:off x="2569845" y="5497830"/>
            <a:ext cx="1706880" cy="460375"/>
          </a:xfrm>
          <a:prstGeom prst="rect">
            <a:avLst/>
          </a:prstGeom>
          <a:noFill/>
        </p:spPr>
        <p:txBody>
          <a:bodyPr wrap="none" rtlCol="0">
            <a:spAutoFit/>
          </a:bodyPr>
          <a:p>
            <a:r>
              <a:rPr lang="zh-CN" altLang="en-US" sz="2400"/>
              <a:t>平行四边形</a:t>
            </a:r>
            <a:endParaRPr lang="zh-CN" altLang="en-US" sz="2400"/>
          </a:p>
        </p:txBody>
      </p:sp>
      <p:sp>
        <p:nvSpPr>
          <p:cNvPr id="16" name="文本框 15"/>
          <p:cNvSpPr txBox="1"/>
          <p:nvPr/>
        </p:nvSpPr>
        <p:spPr>
          <a:xfrm>
            <a:off x="6263005" y="5497830"/>
            <a:ext cx="792480" cy="460375"/>
          </a:xfrm>
          <a:prstGeom prst="rect">
            <a:avLst/>
          </a:prstGeom>
          <a:noFill/>
        </p:spPr>
        <p:txBody>
          <a:bodyPr wrap="none" rtlCol="0">
            <a:spAutoFit/>
          </a:bodyPr>
          <a:p>
            <a:r>
              <a:rPr lang="zh-CN" altLang="en-US" sz="2400"/>
              <a:t>梯形</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0" dur="1000" fill="hold"/>
                                        <p:tgtEl>
                                          <p:spTgt spid="4"/>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4"/>
                                        </p:tgtEl>
                                      </p:cBhvr>
                                    </p:animEffect>
                                  </p:childTnLst>
                                </p:cTn>
                              </p:par>
                              <p:par>
                                <p:cTn id="25" presetID="25"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0" dur="1000" fill="hold"/>
                                        <p:tgtEl>
                                          <p:spTgt spid="5"/>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5"/>
                                        </p:tgtEl>
                                      </p:cBhvr>
                                    </p:animEffect>
                                  </p:childTnLst>
                                </p:cTn>
                              </p:par>
                              <p:par>
                                <p:cTn id="35" presetID="25"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0" dur="1000" fill="hold"/>
                                        <p:tgtEl>
                                          <p:spTgt spid="7"/>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7"/>
                                        </p:tgtEl>
                                      </p:cBhvr>
                                    </p:animEffect>
                                  </p:childTnLst>
                                </p:cTn>
                              </p:par>
                              <p:par>
                                <p:cTn id="45" presetID="25" presetClass="entr" presetSubtype="0"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0" dur="1000" fill="hold"/>
                                        <p:tgtEl>
                                          <p:spTgt spid="6"/>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6"/>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p:tgtEl>
                                          <p:spTgt spid="12"/>
                                        </p:tgtEl>
                                        <p:attrNameLst>
                                          <p:attrName>ppt_y</p:attrName>
                                        </p:attrNameLst>
                                      </p:cBhvr>
                                      <p:tavLst>
                                        <p:tav tm="0">
                                          <p:val>
                                            <p:strVal val="#ppt_y+#ppt_h*1.125000"/>
                                          </p:val>
                                        </p:tav>
                                        <p:tav tm="100000">
                                          <p:val>
                                            <p:strVal val="#ppt_y"/>
                                          </p:val>
                                        </p:tav>
                                      </p:tavLst>
                                    </p:anim>
                                    <p:animEffect transition="in" filter="wipe(up)">
                                      <p:cBhvr>
                                        <p:cTn id="60" dur="500"/>
                                        <p:tgtEl>
                                          <p:spTgt spid="12"/>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p:tgtEl>
                                          <p:spTgt spid="13"/>
                                        </p:tgtEl>
                                        <p:attrNameLst>
                                          <p:attrName>ppt_y</p:attrName>
                                        </p:attrNameLst>
                                      </p:cBhvr>
                                      <p:tavLst>
                                        <p:tav tm="0">
                                          <p:val>
                                            <p:strVal val="#ppt_y+#ppt_h*1.125000"/>
                                          </p:val>
                                        </p:tav>
                                        <p:tav tm="100000">
                                          <p:val>
                                            <p:strVal val="#ppt_y"/>
                                          </p:val>
                                        </p:tav>
                                      </p:tavLst>
                                    </p:anim>
                                    <p:animEffect transition="in" filter="wipe(up)">
                                      <p:cBhvr>
                                        <p:cTn id="66" dur="500"/>
                                        <p:tgtEl>
                                          <p:spTgt spid="13"/>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grpId="0" nodeType="click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p:tgtEl>
                                          <p:spTgt spid="14"/>
                                        </p:tgtEl>
                                        <p:attrNameLst>
                                          <p:attrName>ppt_y</p:attrName>
                                        </p:attrNameLst>
                                      </p:cBhvr>
                                      <p:tavLst>
                                        <p:tav tm="0">
                                          <p:val>
                                            <p:strVal val="#ppt_y+#ppt_h*1.125000"/>
                                          </p:val>
                                        </p:tav>
                                        <p:tav tm="100000">
                                          <p:val>
                                            <p:strVal val="#ppt_y"/>
                                          </p:val>
                                        </p:tav>
                                      </p:tavLst>
                                    </p:anim>
                                    <p:animEffect transition="in" filter="wipe(up)">
                                      <p:cBhvr>
                                        <p:cTn id="72" dur="5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4" fill="hold" grpId="0" nodeType="click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p:tgtEl>
                                          <p:spTgt spid="15"/>
                                        </p:tgtEl>
                                        <p:attrNameLst>
                                          <p:attrName>ppt_y</p:attrName>
                                        </p:attrNameLst>
                                      </p:cBhvr>
                                      <p:tavLst>
                                        <p:tav tm="0">
                                          <p:val>
                                            <p:strVal val="#ppt_y+#ppt_h*1.125000"/>
                                          </p:val>
                                        </p:tav>
                                        <p:tav tm="100000">
                                          <p:val>
                                            <p:strVal val="#ppt_y"/>
                                          </p:val>
                                        </p:tav>
                                      </p:tavLst>
                                    </p:anim>
                                    <p:animEffect transition="in" filter="wipe(up)">
                                      <p:cBhvr>
                                        <p:cTn id="78" dur="500"/>
                                        <p:tgtEl>
                                          <p:spTgt spid="15"/>
                                        </p:tgtEl>
                                      </p:cBhvr>
                                    </p:animEffect>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grpId="0" nodeType="click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additive="base">
                                        <p:cTn id="83" dur="500"/>
                                        <p:tgtEl>
                                          <p:spTgt spid="16"/>
                                        </p:tgtEl>
                                        <p:attrNameLst>
                                          <p:attrName>ppt_y</p:attrName>
                                        </p:attrNameLst>
                                      </p:cBhvr>
                                      <p:tavLst>
                                        <p:tav tm="0">
                                          <p:val>
                                            <p:strVal val="#ppt_y+#ppt_h*1.125000"/>
                                          </p:val>
                                        </p:tav>
                                        <p:tav tm="100000">
                                          <p:val>
                                            <p:strVal val="#ppt_y"/>
                                          </p:val>
                                        </p:tav>
                                      </p:tavLst>
                                    </p:anim>
                                    <p:animEffect transition="in" filter="wipe(up)">
                                      <p:cBhvr>
                                        <p:cTn id="8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6" grpId="0" animBg="1"/>
      <p:bldP spid="12" grpId="0"/>
      <p:bldP spid="13" grpId="0"/>
      <p:bldP spid="14"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椭圆 2"/>
          <p:cNvSpPr/>
          <p:nvPr/>
        </p:nvSpPr>
        <p:spPr>
          <a:xfrm>
            <a:off x="4782820" y="1515110"/>
            <a:ext cx="2160000" cy="2160000"/>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3474085" y="4462145"/>
            <a:ext cx="5106670" cy="760730"/>
            <a:chOff x="5471" y="7027"/>
            <a:chExt cx="8042" cy="1198"/>
          </a:xfrm>
        </p:grpSpPr>
        <p:sp>
          <p:nvSpPr>
            <p:cNvPr id="49" name="矩形: 圆角 48"/>
            <p:cNvSpPr/>
            <p:nvPr/>
          </p:nvSpPr>
          <p:spPr>
            <a:xfrm>
              <a:off x="5471" y="7027"/>
              <a:ext cx="8043" cy="1198"/>
            </a:xfrm>
            <a:prstGeom prst="roundRect">
              <a:avLst/>
            </a:prstGeom>
            <a:solidFill>
              <a:srgbClr val="6CBBE2"/>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 name="文本框 3"/>
            <p:cNvSpPr txBox="1"/>
            <p:nvPr/>
          </p:nvSpPr>
          <p:spPr>
            <a:xfrm>
              <a:off x="5856" y="7325"/>
              <a:ext cx="748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圆是由封闭</a:t>
              </a:r>
              <a:r>
                <a:rPr lang="zh-CN" altLang="en-US" sz="2400" b="1" dirty="0">
                  <a:solidFill>
                    <a:srgbClr val="FF0000"/>
                  </a:solidFill>
                  <a:latin typeface="微软雅黑" panose="020B0503020204020204" pitchFamily="34" charset="-122"/>
                  <a:ea typeface="微软雅黑" panose="020B0503020204020204" pitchFamily="34" charset="-122"/>
                  <a:sym typeface="+mn-ea"/>
                </a:rPr>
                <a:t>曲线</a:t>
              </a:r>
              <a:r>
                <a:rPr lang="zh-CN" altLang="en-US" sz="2400" dirty="0">
                  <a:solidFill>
                    <a:schemeClr val="tx1"/>
                  </a:solidFill>
                  <a:latin typeface="微软雅黑" panose="020B0503020204020204" pitchFamily="34" charset="-122"/>
                  <a:ea typeface="微软雅黑" panose="020B0503020204020204" pitchFamily="34" charset="-122"/>
                  <a:sym typeface="+mn-ea"/>
                </a:rPr>
                <a:t>围成的平面图形。</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6" name="组合 5"/>
          <p:cNvGrpSpPr/>
          <p:nvPr/>
        </p:nvGrpSpPr>
        <p:grpSpPr>
          <a:xfrm>
            <a:off x="3315970" y="932180"/>
            <a:ext cx="7946390" cy="2265680"/>
            <a:chOff x="5222" y="1468"/>
            <a:chExt cx="12514" cy="3568"/>
          </a:xfrm>
        </p:grpSpPr>
        <p:grpSp>
          <p:nvGrpSpPr>
            <p:cNvPr id="11" name="组合 10"/>
            <p:cNvGrpSpPr/>
            <p:nvPr/>
          </p:nvGrpSpPr>
          <p:grpSpPr>
            <a:xfrm>
              <a:off x="5222" y="1468"/>
              <a:ext cx="9294" cy="3568"/>
              <a:chOff x="4297" y="6071"/>
              <a:chExt cx="9294" cy="3568"/>
            </a:xfrm>
          </p:grpSpPr>
          <p:grpSp>
            <p:nvGrpSpPr>
              <p:cNvPr id="7" name="组合 6"/>
              <p:cNvGrpSpPr/>
              <p:nvPr/>
            </p:nvGrpSpPr>
            <p:grpSpPr>
              <a:xfrm rot="0">
                <a:off x="4297" y="6071"/>
                <a:ext cx="9295" cy="3569"/>
                <a:chOff x="10439" y="4084"/>
                <a:chExt cx="6281" cy="3054"/>
              </a:xfrm>
            </p:grpSpPr>
            <p:sp>
              <p:nvSpPr>
                <p:cNvPr id="8" name="圆角矩形标注 7"/>
                <p:cNvSpPr/>
                <p:nvPr/>
              </p:nvSpPr>
              <p:spPr>
                <a:xfrm>
                  <a:off x="10439" y="4084"/>
                  <a:ext cx="6281" cy="3054"/>
                </a:xfrm>
                <a:prstGeom prst="wedgeRoundRectCallout">
                  <a:avLst>
                    <a:gd name="adj1" fmla="val 59494"/>
                    <a:gd name="adj2" fmla="val -19319"/>
                    <a:gd name="adj3" fmla="val 16667"/>
                  </a:avLst>
                </a:prstGeom>
                <a:noFill/>
                <a:ln>
                  <a:solidFill>
                    <a:srgbClr val="0070C0"/>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9" name="圆角矩形 8"/>
                <p:cNvSpPr/>
                <p:nvPr/>
              </p:nvSpPr>
              <p:spPr>
                <a:xfrm>
                  <a:off x="10555" y="4240"/>
                  <a:ext cx="6053" cy="2717"/>
                </a:xfrm>
                <a:prstGeom prst="roundRect">
                  <a:avLst/>
                </a:prstGeom>
                <a:solidFill>
                  <a:srgbClr val="00B0F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4763" y="6386"/>
                <a:ext cx="8448" cy="2761"/>
              </a:xfrm>
              <a:prstGeom prst="rect">
                <a:avLst/>
              </a:prstGeom>
              <a:noFill/>
            </p:spPr>
            <p:txBody>
              <a:bodyPr wrap="none" rtlCol="0" anchor="t">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从奇妙的自然界到文明的人类社会，从</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精巧的手工艺品到气势宏伟的各种建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筑</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到处都可以看到大大小小的圆，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12" name="图片 11" descr="图片94"/>
            <p:cNvPicPr>
              <a:picLocks noChangeAspect="1"/>
            </p:cNvPicPr>
            <p:nvPr/>
          </p:nvPicPr>
          <p:blipFill>
            <a:blip r:embed="rId2"/>
            <a:stretch>
              <a:fillRect/>
            </a:stretch>
          </p:blipFill>
          <p:spPr>
            <a:xfrm flipH="1">
              <a:off x="15052" y="1468"/>
              <a:ext cx="2684" cy="3274"/>
            </a:xfrm>
            <a:prstGeom prst="rect">
              <a:avLst/>
            </a:prstGeom>
          </p:spPr>
        </p:pic>
      </p:grpSp>
      <p:grpSp>
        <p:nvGrpSpPr>
          <p:cNvPr id="10" name="组合 9"/>
          <p:cNvGrpSpPr/>
          <p:nvPr/>
        </p:nvGrpSpPr>
        <p:grpSpPr>
          <a:xfrm>
            <a:off x="1020445" y="3772535"/>
            <a:ext cx="6727825" cy="1957070"/>
            <a:chOff x="1607" y="5941"/>
            <a:chExt cx="10595" cy="3082"/>
          </a:xfrm>
        </p:grpSpPr>
        <p:grpSp>
          <p:nvGrpSpPr>
            <p:cNvPr id="4" name="组合 3"/>
            <p:cNvGrpSpPr/>
            <p:nvPr/>
          </p:nvGrpSpPr>
          <p:grpSpPr>
            <a:xfrm>
              <a:off x="5394" y="5941"/>
              <a:ext cx="6808" cy="2634"/>
              <a:chOff x="3178" y="2150"/>
              <a:chExt cx="6808" cy="2634"/>
            </a:xfrm>
          </p:grpSpPr>
          <p:grpSp>
            <p:nvGrpSpPr>
              <p:cNvPr id="64" name="组合 63"/>
              <p:cNvGrpSpPr/>
              <p:nvPr/>
            </p:nvGrpSpPr>
            <p:grpSpPr>
              <a:xfrm rot="0">
                <a:off x="3178" y="2150"/>
                <a:ext cx="6809" cy="2635"/>
                <a:chOff x="10439" y="4084"/>
                <a:chExt cx="6280" cy="3054"/>
              </a:xfrm>
            </p:grpSpPr>
            <p:sp>
              <p:nvSpPr>
                <p:cNvPr id="61" name="圆角矩形标注 60"/>
                <p:cNvSpPr/>
                <p:nvPr/>
              </p:nvSpPr>
              <p:spPr>
                <a:xfrm>
                  <a:off x="10439" y="4084"/>
                  <a:ext cx="6281" cy="3054"/>
                </a:xfrm>
                <a:prstGeom prst="wedgeRoundRectCallout">
                  <a:avLst>
                    <a:gd name="adj1" fmla="val -62848"/>
                    <a:gd name="adj2" fmla="val -14505"/>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3559" y="2386"/>
                <a:ext cx="6048" cy="1888"/>
              </a:xfrm>
              <a:prstGeom prst="rect">
                <a:avLst/>
              </a:prstGeom>
              <a:noFill/>
            </p:spPr>
            <p:txBody>
              <a:bodyPr wrap="none" rtlCol="0">
                <a:spAutoFit/>
              </a:bodyPr>
              <a:p>
                <a:pPr>
                  <a:lnSpc>
                    <a:spcPct val="150000"/>
                  </a:lnSpc>
                </a:pPr>
                <a:r>
                  <a:rPr lang="zh-CN" altLang="en-US" sz="2400"/>
                  <a:t>在我们的生活中，你还知道</a:t>
                </a:r>
                <a:endParaRPr lang="zh-CN" altLang="en-US" sz="2400"/>
              </a:p>
              <a:p>
                <a:pPr>
                  <a:lnSpc>
                    <a:spcPct val="150000"/>
                  </a:lnSpc>
                </a:pPr>
                <a:r>
                  <a:rPr lang="zh-CN" altLang="en-US" sz="2400"/>
                  <a:t>哪些物体的形状是圆形呢？</a:t>
                </a:r>
                <a:endParaRPr lang="zh-CN" altLang="en-US" sz="2400"/>
              </a:p>
            </p:txBody>
          </p:sp>
        </p:grpSp>
        <p:pic>
          <p:nvPicPr>
            <p:cNvPr id="13" name="图片 12" descr="图片102"/>
            <p:cNvPicPr>
              <a:picLocks noChangeAspect="1"/>
            </p:cNvPicPr>
            <p:nvPr/>
          </p:nvPicPr>
          <p:blipFill>
            <a:blip r:embed="rId3"/>
            <a:stretch>
              <a:fillRect/>
            </a:stretch>
          </p:blipFill>
          <p:spPr>
            <a:xfrm flipH="1">
              <a:off x="1607" y="5941"/>
              <a:ext cx="2271" cy="3082"/>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8" name="组合 7"/>
          <p:cNvGrpSpPr/>
          <p:nvPr/>
        </p:nvGrpSpPr>
        <p:grpSpPr>
          <a:xfrm>
            <a:off x="2612390" y="1001395"/>
            <a:ext cx="2771140" cy="2123440"/>
            <a:chOff x="4114" y="1577"/>
            <a:chExt cx="4364" cy="3344"/>
          </a:xfrm>
        </p:grpSpPr>
        <p:sp>
          <p:nvSpPr>
            <p:cNvPr id="9" name="圆角矩形 8"/>
            <p:cNvSpPr/>
            <p:nvPr/>
          </p:nvSpPr>
          <p:spPr>
            <a:xfrm>
              <a:off x="4114" y="1577"/>
              <a:ext cx="4365" cy="3345"/>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Picture 3"/>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r="8200"/>
            <a:stretch>
              <a:fillRect/>
            </a:stretch>
          </p:blipFill>
          <p:spPr bwMode="auto">
            <a:xfrm>
              <a:off x="4316" y="1746"/>
              <a:ext cx="3937" cy="2964"/>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组合 9"/>
          <p:cNvGrpSpPr/>
          <p:nvPr/>
        </p:nvGrpSpPr>
        <p:grpSpPr>
          <a:xfrm>
            <a:off x="6646545" y="1002030"/>
            <a:ext cx="2663190" cy="2087880"/>
            <a:chOff x="10467" y="1578"/>
            <a:chExt cx="4194" cy="3288"/>
          </a:xfrm>
        </p:grpSpPr>
        <p:sp>
          <p:nvSpPr>
            <p:cNvPr id="5" name="圆角矩形 4"/>
            <p:cNvSpPr/>
            <p:nvPr/>
          </p:nvSpPr>
          <p:spPr>
            <a:xfrm>
              <a:off x="10467" y="1578"/>
              <a:ext cx="4195" cy="3288"/>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7" name="Picture 4"/>
            <p:cNvPicPr>
              <a:picLocks noChangeAspect="1" noChangeArrowheads="1"/>
            </p:cNvPicPr>
            <p:nvPr>
              <p:custDataLst>
                <p:tags r:id="rId4"/>
              </p:custDataLst>
            </p:nvPr>
          </p:nvPicPr>
          <p:blipFill>
            <a:blip r:embed="rId5">
              <a:extLst>
                <a:ext uri="{28A0092B-C50C-407E-A947-70E740481C1C}">
                  <a14:useLocalDpi xmlns:a14="http://schemas.microsoft.com/office/drawing/2010/main" val="0"/>
                </a:ext>
              </a:extLst>
            </a:blip>
            <a:srcRect/>
            <a:stretch>
              <a:fillRect/>
            </a:stretch>
          </p:blipFill>
          <p:spPr bwMode="auto">
            <a:xfrm>
              <a:off x="10666" y="1746"/>
              <a:ext cx="3823" cy="2964"/>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组合 10"/>
          <p:cNvGrpSpPr/>
          <p:nvPr/>
        </p:nvGrpSpPr>
        <p:grpSpPr>
          <a:xfrm>
            <a:off x="5219065" y="3601085"/>
            <a:ext cx="2915920" cy="2195830"/>
            <a:chOff x="8219" y="5671"/>
            <a:chExt cx="4592" cy="3458"/>
          </a:xfrm>
        </p:grpSpPr>
        <p:sp>
          <p:nvSpPr>
            <p:cNvPr id="7" name="圆角矩形 6"/>
            <p:cNvSpPr/>
            <p:nvPr/>
          </p:nvSpPr>
          <p:spPr>
            <a:xfrm>
              <a:off x="8219" y="5671"/>
              <a:ext cx="4592" cy="3458"/>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15" y="5887"/>
              <a:ext cx="4213" cy="3018"/>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1"/>
          <p:cNvGrpSpPr/>
          <p:nvPr/>
        </p:nvGrpSpPr>
        <p:grpSpPr>
          <a:xfrm>
            <a:off x="1189355" y="3639185"/>
            <a:ext cx="2771140" cy="2123440"/>
            <a:chOff x="1873" y="5731"/>
            <a:chExt cx="4364" cy="3344"/>
          </a:xfrm>
        </p:grpSpPr>
        <p:sp>
          <p:nvSpPr>
            <p:cNvPr id="6" name="圆角矩形 5"/>
            <p:cNvSpPr/>
            <p:nvPr/>
          </p:nvSpPr>
          <p:spPr>
            <a:xfrm>
              <a:off x="1873" y="5731"/>
              <a:ext cx="4365" cy="3345"/>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65" y="5887"/>
              <a:ext cx="3975" cy="300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500"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ppt_x</p:attrName>
                                        </p:attrNameLst>
                                      </p:cBhvr>
                                      <p:tavLst>
                                        <p:tav tm="0">
                                          <p:val>
                                            <p:fltVal val="0.5"/>
                                          </p:val>
                                        </p:tav>
                                        <p:tav tm="100000">
                                          <p:val>
                                            <p:strVal val="#ppt_x"/>
                                          </p:val>
                                        </p:tav>
                                      </p:tavLst>
                                    </p:anim>
                                    <p:anim calcmode="lin" valueType="num">
                                      <p:cBhvr>
                                        <p:cTn id="10" dur="500" fill="hold"/>
                                        <p:tgtEl>
                                          <p:spTgt spid="8"/>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500"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 calcmode="lin" valueType="num">
                                      <p:cBhvr>
                                        <p:cTn id="15" dur="500" fill="hold"/>
                                        <p:tgtEl>
                                          <p:spTgt spid="10"/>
                                        </p:tgtEl>
                                        <p:attrNameLst>
                                          <p:attrName>ppt_x</p:attrName>
                                        </p:attrNameLst>
                                      </p:cBhvr>
                                      <p:tavLst>
                                        <p:tav tm="0">
                                          <p:val>
                                            <p:fltVal val="0.5"/>
                                          </p:val>
                                        </p:tav>
                                        <p:tav tm="100000">
                                          <p:val>
                                            <p:strVal val="#ppt_x"/>
                                          </p:val>
                                        </p:tav>
                                      </p:tavLst>
                                    </p:anim>
                                    <p:anim calcmode="lin" valueType="num">
                                      <p:cBhvr>
                                        <p:cTn id="16" dur="500" fill="hold"/>
                                        <p:tgtEl>
                                          <p:spTgt spid="10"/>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0"/>
                                  </p:stCondLst>
                                  <p:childTnLst>
                                    <p:set>
                                      <p:cBhvr>
                                        <p:cTn id="18" dur="500"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0"/>
                                  </p:stCondLst>
                                  <p:childTnLst>
                                    <p:set>
                                      <p:cBhvr>
                                        <p:cTn id="24" dur="500"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 calcmode="lin" valueType="num">
                                      <p:cBhvr>
                                        <p:cTn id="27" dur="500" fill="hold"/>
                                        <p:tgtEl>
                                          <p:spTgt spid="12"/>
                                        </p:tgtEl>
                                        <p:attrNameLst>
                                          <p:attrName>ppt_x</p:attrName>
                                        </p:attrNameLst>
                                      </p:cBhvr>
                                      <p:tavLst>
                                        <p:tav tm="0">
                                          <p:val>
                                            <p:fltVal val="0.5"/>
                                          </p:val>
                                        </p:tav>
                                        <p:tav tm="100000">
                                          <p:val>
                                            <p:strVal val="#ppt_x"/>
                                          </p:val>
                                        </p:tav>
                                      </p:tavLst>
                                    </p:anim>
                                    <p:anim calcmode="lin" valueType="num">
                                      <p:cBhvr>
                                        <p:cTn id="28" dur="500" fill="hold"/>
                                        <p:tgtEl>
                                          <p:spTgt spid="1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705225" y="1207135"/>
            <a:ext cx="445008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你能想办法在纸上画一个圆吗？</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6643370" y="2720975"/>
            <a:ext cx="2400300" cy="642620"/>
            <a:chOff x="10092" y="1279"/>
            <a:chExt cx="3780" cy="1012"/>
          </a:xfrm>
        </p:grpSpPr>
        <p:sp>
          <p:nvSpPr>
            <p:cNvPr id="48" name="圆角矩形标注 47"/>
            <p:cNvSpPr/>
            <p:nvPr/>
          </p:nvSpPr>
          <p:spPr>
            <a:xfrm>
              <a:off x="10092" y="1279"/>
              <a:ext cx="3781" cy="1013"/>
            </a:xfrm>
            <a:prstGeom prst="wedgeRoundRectCallout">
              <a:avLst>
                <a:gd name="adj1" fmla="val 41503"/>
                <a:gd name="adj2" fmla="val 79862"/>
                <a:gd name="adj3" fmla="val 16667"/>
              </a:avLst>
            </a:prstGeom>
            <a:solidFill>
              <a:srgbClr val="84EC73"/>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0388" y="1415"/>
              <a:ext cx="3168" cy="725"/>
            </a:xfrm>
            <a:prstGeom prst="rect">
              <a:avLst/>
            </a:prstGeom>
            <a:noFill/>
          </p:spPr>
          <p:txBody>
            <a:bodyPr wrap="none" rtlCol="0">
              <a:spAutoFit/>
            </a:bodyPr>
            <a:p>
              <a:r>
                <a:rPr lang="zh-CN" altLang="en-US" sz="2400"/>
                <a:t>可以用茶杯画</a:t>
              </a:r>
              <a:endParaRPr lang="zh-CN" altLang="en-US" sz="2400"/>
            </a:p>
          </p:txBody>
        </p:sp>
      </p:grpSp>
      <p:pic>
        <p:nvPicPr>
          <p:cNvPr id="8" name="图片 7" descr="图片167"/>
          <p:cNvPicPr>
            <a:picLocks noChangeAspect="1"/>
          </p:cNvPicPr>
          <p:nvPr/>
        </p:nvPicPr>
        <p:blipFill>
          <a:blip r:embed="rId2"/>
          <a:stretch>
            <a:fillRect/>
          </a:stretch>
        </p:blipFill>
        <p:spPr>
          <a:xfrm>
            <a:off x="7952740" y="3985895"/>
            <a:ext cx="1700530" cy="1779270"/>
          </a:xfrm>
          <a:prstGeom prst="rect">
            <a:avLst/>
          </a:prstGeom>
        </p:spPr>
      </p:pic>
      <p:grpSp>
        <p:nvGrpSpPr>
          <p:cNvPr id="10" name="组合 9"/>
          <p:cNvGrpSpPr/>
          <p:nvPr/>
        </p:nvGrpSpPr>
        <p:grpSpPr>
          <a:xfrm>
            <a:off x="9204960" y="1667510"/>
            <a:ext cx="2480945" cy="2480945"/>
            <a:chOff x="10877" y="6989"/>
            <a:chExt cx="3907" cy="3907"/>
          </a:xfrm>
        </p:grpSpPr>
        <p:pic>
          <p:nvPicPr>
            <p:cNvPr id="9" name="图片 8" descr="d805a1d8-dbfc-48f4-9d42-49cc577187f1"/>
            <p:cNvPicPr>
              <a:picLocks noChangeAspect="1"/>
            </p:cNvPicPr>
            <p:nvPr/>
          </p:nvPicPr>
          <p:blipFill>
            <a:blip r:embed="rId3"/>
            <a:stretch>
              <a:fillRect/>
            </a:stretch>
          </p:blipFill>
          <p:spPr>
            <a:xfrm flipH="1">
              <a:off x="10877" y="6989"/>
              <a:ext cx="3907" cy="3907"/>
            </a:xfrm>
            <a:prstGeom prst="rect">
              <a:avLst/>
            </a:prstGeom>
          </p:spPr>
        </p:pic>
        <p:pic>
          <p:nvPicPr>
            <p:cNvPr id="5138" name="Picture 18" descr="杯子"/>
            <p:cNvPicPr>
              <a:picLocks noChangeAspect="1"/>
            </p:cNvPicPr>
            <p:nvPr/>
          </p:nvPicPr>
          <p:blipFill>
            <a:blip r:embed="rId4"/>
            <a:stretch>
              <a:fillRect/>
            </a:stretch>
          </p:blipFill>
          <p:spPr>
            <a:xfrm>
              <a:off x="12223" y="8084"/>
              <a:ext cx="1419" cy="1225"/>
            </a:xfrm>
            <a:prstGeom prst="rect">
              <a:avLst/>
            </a:prstGeom>
            <a:noFill/>
            <a:ln w="9525">
              <a:noFill/>
            </a:ln>
          </p:spPr>
        </p:pic>
      </p:gr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20" name="组合 19"/>
          <p:cNvGrpSpPr/>
          <p:nvPr/>
        </p:nvGrpSpPr>
        <p:grpSpPr>
          <a:xfrm>
            <a:off x="676910" y="1891665"/>
            <a:ext cx="4916170" cy="3770630"/>
            <a:chOff x="1066" y="2979"/>
            <a:chExt cx="7742" cy="5938"/>
          </a:xfrm>
        </p:grpSpPr>
        <p:grpSp>
          <p:nvGrpSpPr>
            <p:cNvPr id="26" name="组合 25"/>
            <p:cNvGrpSpPr/>
            <p:nvPr/>
          </p:nvGrpSpPr>
          <p:grpSpPr>
            <a:xfrm>
              <a:off x="1066" y="2979"/>
              <a:ext cx="7743" cy="5938"/>
              <a:chOff x="1066" y="2979"/>
              <a:chExt cx="7743" cy="5938"/>
            </a:xfrm>
          </p:grpSpPr>
          <p:pic>
            <p:nvPicPr>
              <p:cNvPr id="6" name="图片 5" descr="图片163"/>
              <p:cNvPicPr>
                <a:picLocks noChangeAspect="1"/>
              </p:cNvPicPr>
              <p:nvPr/>
            </p:nvPicPr>
            <p:blipFill>
              <a:blip r:embed="rId5"/>
              <a:stretch>
                <a:fillRect/>
              </a:stretch>
            </p:blipFill>
            <p:spPr>
              <a:xfrm flipH="1">
                <a:off x="3929" y="6277"/>
                <a:ext cx="2053" cy="2640"/>
              </a:xfrm>
              <a:prstGeom prst="rect">
                <a:avLst/>
              </a:prstGeom>
            </p:spPr>
          </p:pic>
          <p:grpSp>
            <p:nvGrpSpPr>
              <p:cNvPr id="13" name="组合 12"/>
              <p:cNvGrpSpPr/>
              <p:nvPr/>
            </p:nvGrpSpPr>
            <p:grpSpPr>
              <a:xfrm>
                <a:off x="5117" y="3988"/>
                <a:ext cx="3692" cy="1531"/>
                <a:chOff x="7509" y="7250"/>
                <a:chExt cx="3692" cy="1531"/>
              </a:xfrm>
            </p:grpSpPr>
            <p:sp>
              <p:nvSpPr>
                <p:cNvPr id="11" name="圆角矩形标注 10"/>
                <p:cNvSpPr/>
                <p:nvPr/>
              </p:nvSpPr>
              <p:spPr>
                <a:xfrm>
                  <a:off x="7509" y="7250"/>
                  <a:ext cx="3692" cy="1531"/>
                </a:xfrm>
                <a:prstGeom prst="wedgeRoundRectCallout">
                  <a:avLst>
                    <a:gd name="adj1" fmla="val -33179"/>
                    <a:gd name="adj2" fmla="val 81482"/>
                    <a:gd name="adj3" fmla="val 16667"/>
                  </a:avLst>
                </a:prstGeom>
                <a:solidFill>
                  <a:srgbClr val="2FCCFF"/>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7628" y="7399"/>
                  <a:ext cx="3168" cy="1307"/>
                </a:xfrm>
                <a:prstGeom prst="rect">
                  <a:avLst/>
                </a:prstGeom>
                <a:noFill/>
              </p:spPr>
              <p:txBody>
                <a:bodyPr wrap="none" rtlCol="0">
                  <a:spAutoFit/>
                </a:bodyPr>
                <a:p>
                  <a:r>
                    <a:rPr lang="zh-CN" altLang="en-US" sz="2400"/>
                    <a:t>可以用三角尺</a:t>
                  </a:r>
                  <a:endParaRPr lang="zh-CN" altLang="en-US" sz="2400"/>
                </a:p>
                <a:p>
                  <a:r>
                    <a:rPr lang="zh-CN" altLang="en-US" sz="2400"/>
                    <a:t>上的圆来画</a:t>
                  </a:r>
                  <a:endParaRPr lang="zh-CN" altLang="en-US" sz="2400"/>
                </a:p>
              </p:txBody>
            </p:sp>
          </p:grpSp>
          <p:grpSp>
            <p:nvGrpSpPr>
              <p:cNvPr id="18" name="组合 17"/>
              <p:cNvGrpSpPr/>
              <p:nvPr/>
            </p:nvGrpSpPr>
            <p:grpSpPr>
              <a:xfrm>
                <a:off x="1066" y="2979"/>
                <a:ext cx="3907" cy="3907"/>
                <a:chOff x="14837" y="6508"/>
                <a:chExt cx="3907" cy="3907"/>
              </a:xfrm>
            </p:grpSpPr>
            <p:pic>
              <p:nvPicPr>
                <p:cNvPr id="16" name="图片 15" descr="d805a1d8-dbfc-48f4-9d42-49cc577187f1"/>
                <p:cNvPicPr>
                  <a:picLocks noChangeAspect="1"/>
                </p:cNvPicPr>
                <p:nvPr/>
              </p:nvPicPr>
              <p:blipFill>
                <a:blip r:embed="rId3"/>
                <a:stretch>
                  <a:fillRect/>
                </a:stretch>
              </p:blipFill>
              <p:spPr>
                <a:xfrm>
                  <a:off x="14837" y="6508"/>
                  <a:ext cx="3907" cy="3907"/>
                </a:xfrm>
                <a:prstGeom prst="rect">
                  <a:avLst/>
                </a:prstGeom>
              </p:spPr>
            </p:pic>
            <p:pic>
              <p:nvPicPr>
                <p:cNvPr id="5141" name="Picture 21" descr="三角尺"/>
                <p:cNvPicPr>
                  <a:picLocks noChangeAspect="1"/>
                </p:cNvPicPr>
                <p:nvPr/>
              </p:nvPicPr>
              <p:blipFill>
                <a:blip r:embed="rId6"/>
                <a:stretch>
                  <a:fillRect/>
                </a:stretch>
              </p:blipFill>
              <p:spPr>
                <a:xfrm>
                  <a:off x="15755" y="7607"/>
                  <a:ext cx="2143" cy="1003"/>
                </a:xfrm>
                <a:prstGeom prst="rect">
                  <a:avLst/>
                </a:prstGeom>
                <a:noFill/>
                <a:ln w="9525">
                  <a:noFill/>
                </a:ln>
              </p:spPr>
            </p:pic>
          </p:grpSp>
        </p:grpSp>
        <p:grpSp>
          <p:nvGrpSpPr>
            <p:cNvPr id="19" name="组合 18"/>
            <p:cNvGrpSpPr/>
            <p:nvPr/>
          </p:nvGrpSpPr>
          <p:grpSpPr>
            <a:xfrm>
              <a:off x="2006" y="4119"/>
              <a:ext cx="2052" cy="936"/>
              <a:chOff x="2006" y="4119"/>
              <a:chExt cx="2052" cy="936"/>
            </a:xfrm>
          </p:grpSpPr>
          <p:cxnSp>
            <p:nvCxnSpPr>
              <p:cNvPr id="4" name="直接连接符 3"/>
              <p:cNvCxnSpPr/>
              <p:nvPr/>
            </p:nvCxnSpPr>
            <p:spPr>
              <a:xfrm flipV="1">
                <a:off x="2006" y="4119"/>
                <a:ext cx="679" cy="936"/>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685" y="4137"/>
                <a:ext cx="1361" cy="907"/>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006" y="5055"/>
                <a:ext cx="205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2534" y="4493"/>
                <a:ext cx="438" cy="453"/>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up)">
                                      <p:cBhvr>
                                        <p:cTn id="8" dur="500"/>
                                        <p:tgtEl>
                                          <p:spTgt spid="20"/>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4"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par>
                                <p:cTn id="17" presetID="2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5140" name="Picture 20" descr="圆规"/>
          <p:cNvPicPr>
            <a:picLocks noChangeAspect="1"/>
          </p:cNvPicPr>
          <p:nvPr/>
        </p:nvPicPr>
        <p:blipFill>
          <a:blip r:embed="rId2"/>
          <a:stretch>
            <a:fillRect/>
          </a:stretch>
        </p:blipFill>
        <p:spPr>
          <a:xfrm>
            <a:off x="5560060" y="4173220"/>
            <a:ext cx="1303655" cy="1870710"/>
          </a:xfrm>
          <a:prstGeom prst="rect">
            <a:avLst/>
          </a:prstGeom>
          <a:noFill/>
          <a:ln w="9525">
            <a:noFill/>
          </a:ln>
        </p:spPr>
      </p:pic>
      <p:grpSp>
        <p:nvGrpSpPr>
          <p:cNvPr id="11" name="组合 10"/>
          <p:cNvGrpSpPr/>
          <p:nvPr/>
        </p:nvGrpSpPr>
        <p:grpSpPr>
          <a:xfrm>
            <a:off x="1173480" y="1562735"/>
            <a:ext cx="5269865" cy="4039235"/>
            <a:chOff x="1848" y="2461"/>
            <a:chExt cx="8299" cy="6361"/>
          </a:xfrm>
        </p:grpSpPr>
        <p:grpSp>
          <p:nvGrpSpPr>
            <p:cNvPr id="5" name="组合 4"/>
            <p:cNvGrpSpPr/>
            <p:nvPr/>
          </p:nvGrpSpPr>
          <p:grpSpPr>
            <a:xfrm>
              <a:off x="2933" y="2461"/>
              <a:ext cx="7214" cy="2190"/>
              <a:chOff x="2933" y="2461"/>
              <a:chExt cx="7214" cy="2190"/>
            </a:xfrm>
          </p:grpSpPr>
          <p:sp>
            <p:nvSpPr>
              <p:cNvPr id="4" name="圆角矩形标注 3"/>
              <p:cNvSpPr/>
              <p:nvPr/>
            </p:nvSpPr>
            <p:spPr>
              <a:xfrm>
                <a:off x="2933" y="2461"/>
                <a:ext cx="7139" cy="2190"/>
              </a:xfrm>
              <a:prstGeom prst="wedgeRoundRectCallout">
                <a:avLst>
                  <a:gd name="adj1" fmla="val -34283"/>
                  <a:gd name="adj2" fmla="val 83881"/>
                  <a:gd name="adj3" fmla="val 16667"/>
                </a:avLst>
              </a:prstGeom>
              <a:solidFill>
                <a:srgbClr val="FCAD36"/>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139" y="2525"/>
                <a:ext cx="7008" cy="1888"/>
              </a:xfrm>
              <a:prstGeom prst="rect">
                <a:avLst/>
              </a:prstGeom>
              <a:noFill/>
            </p:spPr>
            <p:txBody>
              <a:bodyPr wrap="none" rtlCol="0" anchor="t">
                <a:spAutoFit/>
              </a:bodyPr>
              <a:p>
                <a:pPr algn="l" eaLnBrk="1" latinLnBrk="1" hangingPunct="1">
                  <a:lnSpc>
                    <a:spcPct val="150000"/>
                  </a:lnSpc>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sym typeface="+mn-ea"/>
                  </a:rPr>
                  <a:t>这两种方法都是</a:t>
                </a:r>
                <a:r>
                  <a:rPr lang="zh-CN" altLang="zh-CN" sz="2400" dirty="0">
                    <a:solidFill>
                      <a:schemeClr val="tx1"/>
                    </a:solidFill>
                    <a:latin typeface="微软雅黑" panose="020B0503020204020204" pitchFamily="34" charset="-122"/>
                    <a:ea typeface="微软雅黑" panose="020B0503020204020204" pitchFamily="34" charset="-122"/>
                    <a:sym typeface="+mn-ea"/>
                  </a:rPr>
                  <a:t>借助实物画圆，</a:t>
                </a:r>
                <a:endParaRPr lang="zh-CN" altLang="zh-CN" sz="2400" dirty="0">
                  <a:solidFill>
                    <a:schemeClr val="tx1"/>
                  </a:solidFill>
                  <a:latin typeface="微软雅黑" panose="020B0503020204020204" pitchFamily="34" charset="-122"/>
                  <a:ea typeface="微软雅黑" panose="020B0503020204020204" pitchFamily="34" charset="-122"/>
                  <a:sym typeface="+mn-ea"/>
                </a:endParaRPr>
              </a:p>
              <a:p>
                <a:pPr algn="l" eaLnBrk="1" latinLnBrk="1" hangingPunct="1">
                  <a:lnSpc>
                    <a:spcPct val="150000"/>
                  </a:lnSpc>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sym typeface="+mn-ea"/>
                  </a:rPr>
                  <a:t>只能画出形状，尺寸不好把握。</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9" name="图片 8" descr="图片174"/>
            <p:cNvPicPr>
              <a:picLocks noChangeAspect="1"/>
            </p:cNvPicPr>
            <p:nvPr/>
          </p:nvPicPr>
          <p:blipFill>
            <a:blip r:embed="rId3"/>
            <a:stretch>
              <a:fillRect/>
            </a:stretch>
          </p:blipFill>
          <p:spPr>
            <a:xfrm>
              <a:off x="1848" y="6124"/>
              <a:ext cx="3245" cy="2698"/>
            </a:xfrm>
            <a:prstGeom prst="rect">
              <a:avLst/>
            </a:prstGeom>
          </p:spPr>
        </p:pic>
      </p:grpSp>
      <p:grpSp>
        <p:nvGrpSpPr>
          <p:cNvPr id="12" name="组合 11"/>
          <p:cNvGrpSpPr/>
          <p:nvPr/>
        </p:nvGrpSpPr>
        <p:grpSpPr>
          <a:xfrm>
            <a:off x="7111365" y="2040255"/>
            <a:ext cx="3254375" cy="3423920"/>
            <a:chOff x="11199" y="3213"/>
            <a:chExt cx="5125" cy="5392"/>
          </a:xfrm>
        </p:grpSpPr>
        <p:grpSp>
          <p:nvGrpSpPr>
            <p:cNvPr id="6" name="组合 5"/>
            <p:cNvGrpSpPr/>
            <p:nvPr/>
          </p:nvGrpSpPr>
          <p:grpSpPr>
            <a:xfrm>
              <a:off x="11199" y="3213"/>
              <a:ext cx="4117" cy="1200"/>
              <a:chOff x="2933" y="2429"/>
              <a:chExt cx="4117" cy="1200"/>
            </a:xfrm>
          </p:grpSpPr>
          <p:sp>
            <p:nvSpPr>
              <p:cNvPr id="7" name="圆角矩形标注 6"/>
              <p:cNvSpPr/>
              <p:nvPr/>
            </p:nvSpPr>
            <p:spPr>
              <a:xfrm>
                <a:off x="2933" y="2461"/>
                <a:ext cx="4117" cy="1168"/>
              </a:xfrm>
              <a:prstGeom prst="wedgeRoundRectCallout">
                <a:avLst>
                  <a:gd name="adj1" fmla="val 37005"/>
                  <a:gd name="adj2" fmla="val 101113"/>
                  <a:gd name="adj3" fmla="val 16667"/>
                </a:avLst>
              </a:prstGeom>
              <a:solidFill>
                <a:srgbClr val="93E312"/>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3139" y="2429"/>
                <a:ext cx="3648" cy="1016"/>
              </a:xfrm>
              <a:prstGeom prst="rect">
                <a:avLst/>
              </a:prstGeom>
              <a:noFill/>
            </p:spPr>
            <p:txBody>
              <a:bodyPr wrap="none" rtlCol="0" anchor="t">
                <a:spAutoFit/>
              </a:bodyPr>
              <a:p>
                <a:pPr algn="l" eaLnBrk="1" latinLnBrk="1" hangingPunct="1">
                  <a:lnSpc>
                    <a:spcPct val="150000"/>
                  </a:lnSpc>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sym typeface="+mn-ea"/>
                  </a:rPr>
                  <a:t>可以用圆规画圆</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10" name="图片 9" descr="图片168"/>
            <p:cNvPicPr>
              <a:picLocks noChangeAspect="1"/>
            </p:cNvPicPr>
            <p:nvPr/>
          </p:nvPicPr>
          <p:blipFill>
            <a:blip r:embed="rId4"/>
            <a:stretch>
              <a:fillRect/>
            </a:stretch>
          </p:blipFill>
          <p:spPr>
            <a:xfrm>
              <a:off x="14296" y="6123"/>
              <a:ext cx="2028" cy="2482"/>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ppt_y</p:attrName>
                                        </p:attrNameLst>
                                      </p:cBhvr>
                                      <p:tavLst>
                                        <p:tav tm="0">
                                          <p:val>
                                            <p:strVal val="#ppt_y+#ppt_h*1.125000"/>
                                          </p:val>
                                        </p:tav>
                                        <p:tav tm="100000">
                                          <p:val>
                                            <p:strVal val="#ppt_y"/>
                                          </p:val>
                                        </p:tav>
                                      </p:tavLst>
                                    </p:anim>
                                    <p:animEffect transition="in" filter="wipe(up)">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12644" name="AutoShape 4"/>
          <p:cNvSpPr/>
          <p:nvPr/>
        </p:nvSpPr>
        <p:spPr>
          <a:xfrm>
            <a:off x="2198688" y="4005263"/>
            <a:ext cx="7813675" cy="2087562"/>
          </a:xfrm>
          <a:prstGeom prst="parallelogram">
            <a:avLst>
              <a:gd name="adj" fmla="val 93574"/>
            </a:avLst>
          </a:prstGeom>
          <a:solidFill>
            <a:srgbClr val="FFFFBB"/>
          </a:solidFill>
          <a:ln w="9525" cap="flat" cmpd="sng">
            <a:solidFill>
              <a:schemeClr val="tx1"/>
            </a:solidFill>
            <a:prstDash val="solid"/>
            <a:miter/>
            <a:headEnd type="none" w="med" len="med"/>
            <a:tailEnd type="none" w="med" len="med"/>
          </a:ln>
        </p:spPr>
        <p:txBody>
          <a:bodyPr wrap="none" lIns="90000" tIns="46800" rIns="90000" bIns="46800" anchor="ctr"/>
          <a:p>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3" name="Group 5"/>
          <p:cNvGrpSpPr/>
          <p:nvPr/>
        </p:nvGrpSpPr>
        <p:grpSpPr>
          <a:xfrm>
            <a:off x="5437188" y="5013325"/>
            <a:ext cx="8023766" cy="1632377"/>
            <a:chOff x="475" y="2024"/>
            <a:chExt cx="5236" cy="1056"/>
          </a:xfrm>
        </p:grpSpPr>
        <p:grpSp>
          <p:nvGrpSpPr>
            <p:cNvPr id="1047" name="Group 6"/>
            <p:cNvGrpSpPr/>
            <p:nvPr/>
          </p:nvGrpSpPr>
          <p:grpSpPr>
            <a:xfrm>
              <a:off x="475" y="2024"/>
              <a:ext cx="5236" cy="1056"/>
              <a:chOff x="385" y="1888"/>
              <a:chExt cx="5236" cy="1056"/>
            </a:xfrm>
          </p:grpSpPr>
          <p:graphicFrame>
            <p:nvGraphicFramePr>
              <p:cNvPr id="1026" name="Object 7"/>
              <p:cNvGraphicFramePr>
                <a:graphicFrameLocks noChangeAspect="1"/>
              </p:cNvGraphicFramePr>
              <p:nvPr/>
            </p:nvGraphicFramePr>
            <p:xfrm>
              <a:off x="385" y="1888"/>
              <a:ext cx="5184" cy="863"/>
            </p:xfrm>
            <a:graphic>
              <a:graphicData uri="http://schemas.openxmlformats.org/presentationml/2006/ole">
                <mc:AlternateContent xmlns:mc="http://schemas.openxmlformats.org/markup-compatibility/2006">
                  <mc:Choice xmlns:v="urn:schemas-microsoft-com:vml" Requires="v">
                    <p:oleObj spid="_x0000_s3076" name="" r:id="rId2" imgW="8775700" imgH="1460500" progId="Photoshop.Image.9">
                      <p:embed/>
                    </p:oleObj>
                  </mc:Choice>
                  <mc:Fallback>
                    <p:oleObj name="" r:id="rId2" imgW="8775700" imgH="1460500" progId="Photoshop.Image.9">
                      <p:embed/>
                      <p:pic>
                        <p:nvPicPr>
                          <p:cNvPr id="0" name="图片 3075"/>
                          <p:cNvPicPr/>
                          <p:nvPr/>
                        </p:nvPicPr>
                        <p:blipFill>
                          <a:blip r:embed="rId3">
                            <a:clrChange>
                              <a:clrFrom>
                                <a:srgbClr val="FFFFFF"/>
                              </a:clrFrom>
                              <a:clrTo>
                                <a:srgbClr val="FFFFFF">
                                  <a:alpha val="0"/>
                                </a:srgbClr>
                              </a:clrTo>
                            </a:clrChange>
                          </a:blip>
                          <a:stretch>
                            <a:fillRect/>
                          </a:stretch>
                        </p:blipFill>
                        <p:spPr>
                          <a:xfrm>
                            <a:off x="385" y="1888"/>
                            <a:ext cx="5184" cy="863"/>
                          </a:xfrm>
                          <a:prstGeom prst="rect">
                            <a:avLst/>
                          </a:prstGeom>
                          <a:noFill/>
                          <a:ln w="38100">
                            <a:noFill/>
                            <a:miter/>
                          </a:ln>
                        </p:spPr>
                      </p:pic>
                    </p:oleObj>
                  </mc:Fallback>
                </mc:AlternateContent>
              </a:graphicData>
            </a:graphic>
          </p:graphicFrame>
          <p:sp>
            <p:nvSpPr>
              <p:cNvPr id="1057" name="Rectangle 8"/>
              <p:cNvSpPr/>
              <p:nvPr/>
            </p:nvSpPr>
            <p:spPr>
              <a:xfrm>
                <a:off x="5421" y="2645"/>
                <a:ext cx="200" cy="299"/>
              </a:xfrm>
              <a:prstGeom prst="rect">
                <a:avLst/>
              </a:prstGeom>
              <a:solidFill>
                <a:schemeClr val="bg1"/>
              </a:solidFill>
              <a:ln w="9525">
                <a:noFill/>
              </a:ln>
            </p:spPr>
            <p:txBody>
              <a:bodyPr wrap="none" lIns="90000" tIns="46800" rIns="90000" bIns="46800" anchor="ctr">
                <a:spAutoFit/>
              </a:bodyPr>
              <a:p>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1048" name="Text Box 9"/>
            <p:cNvSpPr txBox="1"/>
            <p:nvPr/>
          </p:nvSpPr>
          <p:spPr>
            <a:xfrm>
              <a:off x="475" y="2236"/>
              <a:ext cx="218" cy="299"/>
            </a:xfrm>
            <a:prstGeom prst="rect">
              <a:avLst/>
            </a:prstGeom>
            <a:noFill/>
            <a:ln w="9525">
              <a:noFill/>
            </a:ln>
          </p:spPr>
          <p:txBody>
            <a:bodyPr wrap="none" lIns="90000" tIns="46800" rIns="90000" bIns="46800">
              <a:spAutoFit/>
            </a:bodyPr>
            <a:p>
              <a:r>
                <a:rPr lang="en-US" altLang="zh-CN" sz="2400">
                  <a:solidFill>
                    <a:schemeClr val="tx1"/>
                  </a:solidFill>
                  <a:latin typeface="微软雅黑" panose="020B0503020204020204" pitchFamily="34" charset="-122"/>
                  <a:ea typeface="微软雅黑" panose="020B0503020204020204" pitchFamily="34" charset="-122"/>
                </a:rPr>
                <a:t>0</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049" name="Text Box 10"/>
            <p:cNvSpPr txBox="1"/>
            <p:nvPr/>
          </p:nvSpPr>
          <p:spPr>
            <a:xfrm>
              <a:off x="1065" y="2253"/>
              <a:ext cx="218" cy="299"/>
            </a:xfrm>
            <a:prstGeom prst="rect">
              <a:avLst/>
            </a:prstGeom>
            <a:noFill/>
            <a:ln w="9525">
              <a:noFill/>
            </a:ln>
          </p:spPr>
          <p:txBody>
            <a:bodyPr wrap="none" lIns="90000" tIns="46800" rIns="90000" bIns="46800">
              <a:spAutoFit/>
            </a:bodyPr>
            <a:p>
              <a:r>
                <a:rPr lang="en-US" altLang="zh-CN" sz="2400">
                  <a:solidFill>
                    <a:schemeClr val="tx1"/>
                  </a:solidFill>
                  <a:latin typeface="微软雅黑" panose="020B0503020204020204" pitchFamily="34" charset="-122"/>
                  <a:ea typeface="微软雅黑" panose="020B0503020204020204" pitchFamily="34" charset="-122"/>
                </a:rPr>
                <a:t>1</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050" name="Text Box 11"/>
            <p:cNvSpPr txBox="1"/>
            <p:nvPr/>
          </p:nvSpPr>
          <p:spPr>
            <a:xfrm>
              <a:off x="1655" y="2253"/>
              <a:ext cx="218" cy="299"/>
            </a:xfrm>
            <a:prstGeom prst="rect">
              <a:avLst/>
            </a:prstGeom>
            <a:noFill/>
            <a:ln w="9525">
              <a:noFill/>
            </a:ln>
          </p:spPr>
          <p:txBody>
            <a:bodyPr wrap="none" lIns="90000" tIns="46800" rIns="90000" bIns="46800">
              <a:spAutoFit/>
            </a:bodyPr>
            <a:p>
              <a:r>
                <a:rPr lang="en-US" altLang="zh-CN" sz="2400">
                  <a:solidFill>
                    <a:schemeClr val="tx1"/>
                  </a:solidFill>
                  <a:latin typeface="微软雅黑" panose="020B0503020204020204" pitchFamily="34" charset="-122"/>
                  <a:ea typeface="微软雅黑" panose="020B0503020204020204" pitchFamily="34" charset="-122"/>
                </a:rPr>
                <a:t>2</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051" name="Text Box 12"/>
            <p:cNvSpPr txBox="1"/>
            <p:nvPr/>
          </p:nvSpPr>
          <p:spPr>
            <a:xfrm>
              <a:off x="2238" y="2253"/>
              <a:ext cx="218" cy="299"/>
            </a:xfrm>
            <a:prstGeom prst="rect">
              <a:avLst/>
            </a:prstGeom>
            <a:noFill/>
            <a:ln w="9525">
              <a:noFill/>
            </a:ln>
          </p:spPr>
          <p:txBody>
            <a:bodyPr wrap="none" lIns="90000" tIns="46800" rIns="90000" bIns="46800">
              <a:spAutoFit/>
            </a:bodyPr>
            <a:p>
              <a:r>
                <a:rPr lang="en-US" altLang="zh-CN" sz="2400">
                  <a:solidFill>
                    <a:schemeClr val="tx1"/>
                  </a:solidFill>
                  <a:latin typeface="微软雅黑" panose="020B0503020204020204" pitchFamily="34" charset="-122"/>
                  <a:ea typeface="微软雅黑" panose="020B0503020204020204" pitchFamily="34" charset="-122"/>
                </a:rPr>
                <a:t>3</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052" name="Text Box 13"/>
            <p:cNvSpPr txBox="1"/>
            <p:nvPr/>
          </p:nvSpPr>
          <p:spPr>
            <a:xfrm>
              <a:off x="2830" y="2253"/>
              <a:ext cx="218" cy="299"/>
            </a:xfrm>
            <a:prstGeom prst="rect">
              <a:avLst/>
            </a:prstGeom>
            <a:noFill/>
            <a:ln w="9525">
              <a:noFill/>
            </a:ln>
          </p:spPr>
          <p:txBody>
            <a:bodyPr wrap="none" lIns="90000" tIns="46800" rIns="90000" bIns="46800">
              <a:spAutoFit/>
            </a:bodyPr>
            <a:p>
              <a:r>
                <a:rPr lang="en-US" altLang="zh-CN" sz="2400">
                  <a:solidFill>
                    <a:schemeClr val="tx1"/>
                  </a:solidFill>
                  <a:latin typeface="微软雅黑" panose="020B0503020204020204" pitchFamily="34" charset="-122"/>
                  <a:ea typeface="微软雅黑" panose="020B0503020204020204" pitchFamily="34" charset="-122"/>
                </a:rPr>
                <a:t>4</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053" name="Text Box 14"/>
            <p:cNvSpPr txBox="1"/>
            <p:nvPr/>
          </p:nvSpPr>
          <p:spPr>
            <a:xfrm>
              <a:off x="4009" y="2253"/>
              <a:ext cx="218" cy="299"/>
            </a:xfrm>
            <a:prstGeom prst="rect">
              <a:avLst/>
            </a:prstGeom>
            <a:noFill/>
            <a:ln w="9525">
              <a:noFill/>
            </a:ln>
          </p:spPr>
          <p:txBody>
            <a:bodyPr wrap="none" lIns="90000" tIns="46800" rIns="90000" bIns="46800">
              <a:spAutoFit/>
            </a:bodyPr>
            <a:p>
              <a:r>
                <a:rPr lang="en-US" altLang="zh-CN" sz="2400">
                  <a:solidFill>
                    <a:schemeClr val="tx1"/>
                  </a:solidFill>
                  <a:latin typeface="微软雅黑" panose="020B0503020204020204" pitchFamily="34" charset="-122"/>
                  <a:ea typeface="微软雅黑" panose="020B0503020204020204" pitchFamily="34" charset="-122"/>
                </a:rPr>
                <a:t>6</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054" name="Text Box 15"/>
            <p:cNvSpPr txBox="1"/>
            <p:nvPr/>
          </p:nvSpPr>
          <p:spPr>
            <a:xfrm>
              <a:off x="4551" y="2253"/>
              <a:ext cx="218" cy="299"/>
            </a:xfrm>
            <a:prstGeom prst="rect">
              <a:avLst/>
            </a:prstGeom>
            <a:noFill/>
            <a:ln w="9525">
              <a:noFill/>
            </a:ln>
          </p:spPr>
          <p:txBody>
            <a:bodyPr wrap="none" lIns="90000" tIns="46800" rIns="90000" bIns="46800">
              <a:spAutoFit/>
            </a:bodyPr>
            <a:p>
              <a:r>
                <a:rPr lang="en-US" altLang="zh-CN" sz="2400">
                  <a:solidFill>
                    <a:schemeClr val="tx1"/>
                  </a:solidFill>
                  <a:latin typeface="微软雅黑" panose="020B0503020204020204" pitchFamily="34" charset="-122"/>
                  <a:ea typeface="微软雅黑" panose="020B0503020204020204" pitchFamily="34" charset="-122"/>
                </a:rPr>
                <a:t>7</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055" name="Text Box 16"/>
            <p:cNvSpPr txBox="1"/>
            <p:nvPr/>
          </p:nvSpPr>
          <p:spPr>
            <a:xfrm>
              <a:off x="5143" y="2253"/>
              <a:ext cx="218" cy="299"/>
            </a:xfrm>
            <a:prstGeom prst="rect">
              <a:avLst/>
            </a:prstGeom>
            <a:noFill/>
            <a:ln w="9525">
              <a:noFill/>
            </a:ln>
          </p:spPr>
          <p:txBody>
            <a:bodyPr wrap="none" lIns="90000" tIns="46800" rIns="90000" bIns="46800">
              <a:spAutoFit/>
            </a:bodyPr>
            <a:p>
              <a:r>
                <a:rPr lang="en-US" altLang="zh-CN" sz="2400">
                  <a:solidFill>
                    <a:schemeClr val="tx1"/>
                  </a:solidFill>
                  <a:latin typeface="微软雅黑" panose="020B0503020204020204" pitchFamily="34" charset="-122"/>
                  <a:ea typeface="微软雅黑" panose="020B0503020204020204" pitchFamily="34" charset="-122"/>
                </a:rPr>
                <a:t>8</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056" name="Text Box 17"/>
            <p:cNvSpPr txBox="1"/>
            <p:nvPr/>
          </p:nvSpPr>
          <p:spPr>
            <a:xfrm>
              <a:off x="3418" y="2253"/>
              <a:ext cx="218" cy="299"/>
            </a:xfrm>
            <a:prstGeom prst="rect">
              <a:avLst/>
            </a:prstGeom>
            <a:noFill/>
            <a:ln w="9525">
              <a:noFill/>
            </a:ln>
          </p:spPr>
          <p:txBody>
            <a:bodyPr wrap="none" lIns="90000" tIns="46800" rIns="90000" bIns="46800">
              <a:spAutoFit/>
            </a:bodyPr>
            <a:p>
              <a:r>
                <a:rPr lang="en-US" altLang="zh-CN" sz="2400">
                  <a:solidFill>
                    <a:schemeClr val="tx1"/>
                  </a:solidFill>
                  <a:latin typeface="微软雅黑" panose="020B0503020204020204" pitchFamily="34" charset="-122"/>
                  <a:ea typeface="微软雅黑" panose="020B0503020204020204" pitchFamily="34" charset="-122"/>
                </a:rPr>
                <a:t>5</a:t>
              </a:r>
              <a:endParaRPr lang="en-US" altLang="zh-CN" sz="2400">
                <a:solidFill>
                  <a:schemeClr val="tx1"/>
                </a:solidFill>
                <a:latin typeface="微软雅黑" panose="020B0503020204020204" pitchFamily="34" charset="-122"/>
                <a:ea typeface="微软雅黑" panose="020B0503020204020204" pitchFamily="34" charset="-122"/>
              </a:endParaRPr>
            </a:p>
          </p:txBody>
        </p:sp>
      </p:grpSp>
      <p:grpSp>
        <p:nvGrpSpPr>
          <p:cNvPr id="4" name="Group 19"/>
          <p:cNvGrpSpPr/>
          <p:nvPr/>
        </p:nvGrpSpPr>
        <p:grpSpPr>
          <a:xfrm rot="952577" flipH="1">
            <a:off x="6519863" y="901700"/>
            <a:ext cx="2430462" cy="4614863"/>
            <a:chOff x="2206" y="662"/>
            <a:chExt cx="1531" cy="2907"/>
          </a:xfrm>
        </p:grpSpPr>
        <p:pic>
          <p:nvPicPr>
            <p:cNvPr id="1045" name="Picture 20" descr="TO076 拷贝5"/>
            <p:cNvPicPr>
              <a:picLocks noChangeAspect="1"/>
            </p:cNvPicPr>
            <p:nvPr/>
          </p:nvPicPr>
          <p:blipFill>
            <a:blip r:embed="rId4"/>
            <a:stretch>
              <a:fillRect/>
            </a:stretch>
          </p:blipFill>
          <p:spPr>
            <a:xfrm rot="-1180038" flipH="1">
              <a:off x="2206" y="852"/>
              <a:ext cx="1492" cy="2717"/>
            </a:xfrm>
            <a:prstGeom prst="rect">
              <a:avLst/>
            </a:prstGeom>
            <a:noFill/>
            <a:ln w="9525">
              <a:noFill/>
            </a:ln>
          </p:spPr>
        </p:pic>
        <p:pic>
          <p:nvPicPr>
            <p:cNvPr id="1046" name="Picture 21" descr="TO076 拷贝"/>
            <p:cNvPicPr>
              <a:picLocks noChangeAspect="1"/>
            </p:cNvPicPr>
            <p:nvPr/>
          </p:nvPicPr>
          <p:blipFill>
            <a:blip r:embed="rId5"/>
            <a:stretch>
              <a:fillRect/>
            </a:stretch>
          </p:blipFill>
          <p:spPr>
            <a:xfrm rot="-1180038" flipH="1">
              <a:off x="2245" y="662"/>
              <a:ext cx="1492" cy="2717"/>
            </a:xfrm>
            <a:prstGeom prst="rect">
              <a:avLst/>
            </a:prstGeom>
            <a:noFill/>
            <a:ln w="9525">
              <a:noFill/>
            </a:ln>
          </p:spPr>
        </p:pic>
      </p:grpSp>
      <p:sp>
        <p:nvSpPr>
          <p:cNvPr id="112662" name="Text Box 22"/>
          <p:cNvSpPr txBox="1"/>
          <p:nvPr/>
        </p:nvSpPr>
        <p:spPr>
          <a:xfrm>
            <a:off x="1146175" y="2071370"/>
            <a:ext cx="2007870" cy="461645"/>
          </a:xfrm>
          <a:prstGeom prst="rect">
            <a:avLst/>
          </a:prstGeom>
          <a:noFill/>
          <a:ln w="9525">
            <a:noFill/>
          </a:ln>
        </p:spPr>
        <p:txBody>
          <a:bodyPr wrap="none" lIns="90000" tIns="46800" rIns="90000" bIns="46800">
            <a:spAutoFit/>
          </a:bodyPr>
          <a:p>
            <a:r>
              <a:rPr lang="zh-CN" altLang="en-US" sz="2400" dirty="0">
                <a:solidFill>
                  <a:schemeClr val="tx1"/>
                </a:solidFill>
                <a:latin typeface="微软雅黑" panose="020B0503020204020204" pitchFamily="34" charset="-122"/>
                <a:ea typeface="微软雅黑" panose="020B0503020204020204" pitchFamily="34" charset="-122"/>
              </a:rPr>
              <a:t>定长（半径）</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12663" name="Text Box 23"/>
          <p:cNvSpPr txBox="1"/>
          <p:nvPr/>
        </p:nvSpPr>
        <p:spPr>
          <a:xfrm>
            <a:off x="1145858" y="2824163"/>
            <a:ext cx="2007870" cy="461645"/>
          </a:xfrm>
          <a:prstGeom prst="rect">
            <a:avLst/>
          </a:prstGeom>
          <a:noFill/>
          <a:ln w="9525">
            <a:noFill/>
          </a:ln>
        </p:spPr>
        <p:txBody>
          <a:bodyPr wrap="none" lIns="90000" tIns="46800" rIns="90000" bIns="46800">
            <a:spAutoFit/>
          </a:bodyPr>
          <a:p>
            <a:r>
              <a:rPr lang="zh-CN" altLang="en-US" sz="2400" dirty="0">
                <a:solidFill>
                  <a:schemeClr val="tx1"/>
                </a:solidFill>
                <a:latin typeface="微软雅黑" panose="020B0503020204020204" pitchFamily="34" charset="-122"/>
                <a:ea typeface="微软雅黑" panose="020B0503020204020204" pitchFamily="34" charset="-122"/>
              </a:rPr>
              <a:t>定点（圆心）</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12664" name="Text Box 24"/>
          <p:cNvSpPr txBox="1"/>
          <p:nvPr/>
        </p:nvSpPr>
        <p:spPr>
          <a:xfrm>
            <a:off x="1169670" y="3577590"/>
            <a:ext cx="2312670" cy="461645"/>
          </a:xfrm>
          <a:prstGeom prst="rect">
            <a:avLst/>
          </a:prstGeom>
          <a:noFill/>
          <a:ln w="9525">
            <a:noFill/>
          </a:ln>
        </p:spPr>
        <p:txBody>
          <a:bodyPr wrap="none" lIns="90000" tIns="46800" rIns="90000" bIns="46800">
            <a:spAutoFit/>
          </a:bodyPr>
          <a:p>
            <a:r>
              <a:rPr lang="zh-CN" altLang="en-US" sz="2400" dirty="0">
                <a:solidFill>
                  <a:schemeClr val="tx1"/>
                </a:solidFill>
                <a:latin typeface="微软雅黑" panose="020B0503020204020204" pitchFamily="34" charset="-122"/>
                <a:ea typeface="微软雅黑" panose="020B0503020204020204" pitchFamily="34" charset="-122"/>
              </a:rPr>
              <a:t>一只脚旋转一周</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12665" name="Text Box 25"/>
          <p:cNvSpPr txBox="1"/>
          <p:nvPr/>
        </p:nvSpPr>
        <p:spPr>
          <a:xfrm>
            <a:off x="5997575" y="4508500"/>
            <a:ext cx="942975" cy="461645"/>
          </a:xfrm>
          <a:prstGeom prst="rect">
            <a:avLst/>
          </a:prstGeom>
          <a:noFill/>
          <a:ln w="9525">
            <a:noFill/>
          </a:ln>
        </p:spPr>
        <p:txBody>
          <a:bodyPr wrap="none" lIns="90000" tIns="46800" rIns="90000" bIns="46800">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厘米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66" name="Oval 26"/>
          <p:cNvSpPr/>
          <p:nvPr/>
        </p:nvSpPr>
        <p:spPr>
          <a:xfrm>
            <a:off x="6015038" y="4941888"/>
            <a:ext cx="215900" cy="144462"/>
          </a:xfrm>
          <a:prstGeom prst="ellipse">
            <a:avLst/>
          </a:prstGeom>
          <a:solidFill>
            <a:srgbClr val="FF0000"/>
          </a:solidFill>
          <a:ln w="9525">
            <a:noFill/>
          </a:ln>
        </p:spPr>
        <p:txBody>
          <a:bodyPr wrap="none" lIns="90000" tIns="46800" rIns="90000" bIns="46800" anchor="ctr"/>
          <a:p>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5" name="Group 27"/>
          <p:cNvGrpSpPr/>
          <p:nvPr/>
        </p:nvGrpSpPr>
        <p:grpSpPr>
          <a:xfrm>
            <a:off x="5006975" y="989013"/>
            <a:ext cx="2441575" cy="4600575"/>
            <a:chOff x="1247" y="754"/>
            <a:chExt cx="1538" cy="2898"/>
          </a:xfrm>
        </p:grpSpPr>
        <p:pic>
          <p:nvPicPr>
            <p:cNvPr id="1043" name="Picture 28" descr="TO076 拷贝5"/>
            <p:cNvPicPr>
              <a:picLocks noChangeAspect="1"/>
            </p:cNvPicPr>
            <p:nvPr/>
          </p:nvPicPr>
          <p:blipFill>
            <a:blip r:embed="rId4"/>
            <a:stretch>
              <a:fillRect/>
            </a:stretch>
          </p:blipFill>
          <p:spPr>
            <a:xfrm rot="-1196814" flipH="1">
              <a:off x="1247" y="935"/>
              <a:ext cx="1492" cy="2717"/>
            </a:xfrm>
            <a:prstGeom prst="rect">
              <a:avLst/>
            </a:prstGeom>
            <a:noFill/>
            <a:ln w="9525">
              <a:noFill/>
            </a:ln>
          </p:spPr>
        </p:pic>
        <p:pic>
          <p:nvPicPr>
            <p:cNvPr id="1044" name="Picture 29" descr="TO076 拷贝"/>
            <p:cNvPicPr>
              <a:picLocks noChangeAspect="1"/>
            </p:cNvPicPr>
            <p:nvPr/>
          </p:nvPicPr>
          <p:blipFill>
            <a:blip r:embed="rId5"/>
            <a:stretch>
              <a:fillRect/>
            </a:stretch>
          </p:blipFill>
          <p:spPr>
            <a:xfrm rot="-1196814" flipH="1">
              <a:off x="1293" y="754"/>
              <a:ext cx="1492" cy="2717"/>
            </a:xfrm>
            <a:prstGeom prst="rect">
              <a:avLst/>
            </a:prstGeom>
            <a:noFill/>
            <a:ln w="9525">
              <a:noFill/>
            </a:ln>
          </p:spPr>
        </p:pic>
      </p:grpSp>
      <p:sp>
        <p:nvSpPr>
          <p:cNvPr id="112670" name="Oval 30"/>
          <p:cNvSpPr/>
          <p:nvPr/>
        </p:nvSpPr>
        <p:spPr>
          <a:xfrm>
            <a:off x="4071938" y="4221163"/>
            <a:ext cx="4176712" cy="1584325"/>
          </a:xfrm>
          <a:prstGeom prst="ellipse">
            <a:avLst/>
          </a:prstGeom>
          <a:noFill/>
          <a:ln w="25400" cap="flat" cmpd="sng">
            <a:solidFill>
              <a:srgbClr val="FF3300"/>
            </a:solidFill>
            <a:prstDash val="solid"/>
            <a:headEnd type="none" w="med" len="med"/>
            <a:tailEnd type="none" w="med" len="med"/>
          </a:ln>
        </p:spPr>
        <p:txBody>
          <a:bodyPr wrap="none" lIns="90000" tIns="46800" rIns="90000" bIns="46800" anchor="ctr"/>
          <a:p>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6" name="Group 31"/>
          <p:cNvGrpSpPr/>
          <p:nvPr/>
        </p:nvGrpSpPr>
        <p:grpSpPr>
          <a:xfrm rot="-1163112">
            <a:off x="4935538" y="692150"/>
            <a:ext cx="2441575" cy="4600575"/>
            <a:chOff x="1247" y="754"/>
            <a:chExt cx="1538" cy="2898"/>
          </a:xfrm>
        </p:grpSpPr>
        <p:pic>
          <p:nvPicPr>
            <p:cNvPr id="1041" name="Picture 32" descr="TO076 拷贝5"/>
            <p:cNvPicPr>
              <a:picLocks noChangeAspect="1"/>
            </p:cNvPicPr>
            <p:nvPr/>
          </p:nvPicPr>
          <p:blipFill>
            <a:blip r:embed="rId4"/>
            <a:stretch>
              <a:fillRect/>
            </a:stretch>
          </p:blipFill>
          <p:spPr>
            <a:xfrm rot="-1196814" flipH="1">
              <a:off x="1247" y="935"/>
              <a:ext cx="1492" cy="2717"/>
            </a:xfrm>
            <a:prstGeom prst="rect">
              <a:avLst/>
            </a:prstGeom>
            <a:noFill/>
            <a:ln w="9525">
              <a:noFill/>
            </a:ln>
          </p:spPr>
        </p:pic>
        <p:pic>
          <p:nvPicPr>
            <p:cNvPr id="1042" name="Picture 33" descr="TO076 拷贝"/>
            <p:cNvPicPr>
              <a:picLocks noChangeAspect="1"/>
            </p:cNvPicPr>
            <p:nvPr/>
          </p:nvPicPr>
          <p:blipFill>
            <a:blip r:embed="rId5"/>
            <a:stretch>
              <a:fillRect/>
            </a:stretch>
          </p:blipFill>
          <p:spPr>
            <a:xfrm rot="-1196814" flipH="1">
              <a:off x="1293" y="754"/>
              <a:ext cx="1492" cy="2717"/>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12644"/>
                                        </p:tgtEl>
                                        <p:attrNameLst>
                                          <p:attrName>style.visibility</p:attrName>
                                        </p:attrNameLst>
                                      </p:cBhvr>
                                      <p:to>
                                        <p:strVal val="visible"/>
                                      </p:to>
                                    </p:set>
                                    <p:anim calcmode="lin" valueType="num">
                                      <p:cBhvr>
                                        <p:cTn id="7" dur="1000" fill="hold"/>
                                        <p:tgtEl>
                                          <p:spTgt spid="112644"/>
                                        </p:tgtEl>
                                        <p:attrNameLst>
                                          <p:attrName>ppt_x</p:attrName>
                                        </p:attrNameLst>
                                      </p:cBhvr>
                                      <p:tavLst>
                                        <p:tav tm="0">
                                          <p:val>
                                            <p:strVal val="1+#ppt_w/2"/>
                                          </p:val>
                                        </p:tav>
                                        <p:tav tm="100000">
                                          <p:val>
                                            <p:strVal val="#ppt_x"/>
                                          </p:val>
                                        </p:tav>
                                      </p:tavLst>
                                    </p:anim>
                                    <p:anim calcmode="lin" valueType="num">
                                      <p:cBhvr>
                                        <p:cTn id="8" dur="1000" fill="hold"/>
                                        <p:tgtEl>
                                          <p:spTgt spid="11264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9" presetClass="entr" presetSubtype="1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0" fill="hold"/>
                                        <p:tgtEl>
                                          <p:spTgt spid="4"/>
                                        </p:tgtEl>
                                        <p:attrNameLst>
                                          <p:attrName>ppt_w</p:attrName>
                                        </p:attrNameLst>
                                      </p:cBhvr>
                                      <p:tavLst>
                                        <p:tav tm="0" fmla="#ppt_w*sin(2.5*pi*$)">
                                          <p:val>
                                            <p:fltVal val="0.000000"/>
                                          </p:val>
                                        </p:tav>
                                        <p:tav tm="100000">
                                          <p:val>
                                            <p:fltVal val="1.000000"/>
                                          </p:val>
                                        </p:tav>
                                      </p:tavLst>
                                    </p:anim>
                                    <p:anim calcmode="lin" valueType="num">
                                      <p:cBhvr>
                                        <p:cTn id="13" dur="5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ppt_x</p:attrName>
                                        </p:attrNameLst>
                                      </p:cBhvr>
                                      <p:tavLst>
                                        <p:tav tm="0">
                                          <p:val>
                                            <p:strVal val="1+#ppt_w/2"/>
                                          </p:val>
                                        </p:tav>
                                        <p:tav tm="100000">
                                          <p:val>
                                            <p:strVal val="#ppt_x"/>
                                          </p:val>
                                        </p:tav>
                                      </p:tavLst>
                                    </p:anim>
                                    <p:anim calcmode="lin" valueType="num">
                                      <p:cBhvr>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nodeType="clickEffect">
                                  <p:stCondLst>
                                    <p:cond delay="0"/>
                                  </p:stCondLst>
                                  <p:childTnLst>
                                    <p:set>
                                      <p:cBhvr>
                                        <p:cTn id="23" dur="1" fill="hold">
                                          <p:stCondLst>
                                            <p:cond delay="0"/>
                                          </p:stCondLst>
                                        </p:cTn>
                                        <p:tgtEl>
                                          <p:spTgt spid="4"/>
                                        </p:tgtEl>
                                        <p:attrNameLst>
                                          <p:attrName>style.visibility</p:attrName>
                                        </p:attrNameLst>
                                      </p:cBhvr>
                                      <p:to>
                                        <p:strVal val="hidden"/>
                                      </p:to>
                                    </p:set>
                                  </p:childTnLst>
                                </p:cTn>
                              </p:par>
                              <p:par>
                                <p:cTn id="24" presetID="1"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childTnLst>
                                </p:cTn>
                              </p:par>
                              <p:par>
                                <p:cTn id="26" presetID="0" presetClass="path" presetSubtype="0" accel="50000" decel="50000" fill="hold" nodeType="withEffect">
                                  <p:stCondLst>
                                    <p:cond delay="0"/>
                                  </p:stCondLst>
                                  <p:childTnLst>
                                    <p:animMotion origin="layout" path="M 0.12621 -0.03218 L 0.00034 0.00995 " pathEditMode="relative" rAng="0" ptsTypes="AA">
                                      <p:cBhvr>
                                        <p:cTn id="27" dur="1000" fill="hold"/>
                                        <p:tgtEl>
                                          <p:spTgt spid="5"/>
                                        </p:tgtEl>
                                        <p:attrNameLst>
                                          <p:attrName>ppt_x</p:attrName>
                                          <p:attrName>ppt_y</p:attrName>
                                        </p:attrNameLst>
                                      </p:cBhvr>
                                      <p:rCtr x="-6300" y="2100"/>
                                    </p:animMotion>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4"/>
                                        </p:tgtEl>
                                        <p:attrNameLst>
                                          <p:attrName>style.visibility</p:attrName>
                                        </p:attrNameLst>
                                      </p:cBhvr>
                                      <p:to>
                                        <p:strVal val="hidden"/>
                                      </p:to>
                                    </p:set>
                                  </p:childTnLst>
                                </p:cTn>
                              </p:par>
                            </p:childTnLst>
                          </p:cTn>
                        </p:par>
                        <p:par>
                          <p:cTn id="32" fill="hold">
                            <p:stCondLst>
                              <p:cond delay="0"/>
                            </p:stCondLst>
                            <p:childTnLst>
                              <p:par>
                                <p:cTn id="33" presetID="12" presetClass="entr" presetSubtype="4" fill="hold" grpId="0" nodeType="afterEffect">
                                  <p:stCondLst>
                                    <p:cond delay="0"/>
                                  </p:stCondLst>
                                  <p:childTnLst>
                                    <p:set>
                                      <p:cBhvr>
                                        <p:cTn id="34" dur="1" fill="hold">
                                          <p:stCondLst>
                                            <p:cond delay="0"/>
                                          </p:stCondLst>
                                        </p:cTn>
                                        <p:tgtEl>
                                          <p:spTgt spid="112665"/>
                                        </p:tgtEl>
                                        <p:attrNameLst>
                                          <p:attrName>style.visibility</p:attrName>
                                        </p:attrNameLst>
                                      </p:cBhvr>
                                      <p:to>
                                        <p:strVal val="visible"/>
                                      </p:to>
                                    </p:set>
                                    <p:animEffect transition="in" filter="slide(fromBottom)">
                                      <p:cBhvr>
                                        <p:cTn id="35" dur="500"/>
                                        <p:tgtEl>
                                          <p:spTgt spid="11266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12662"/>
                                        </p:tgtEl>
                                        <p:attrNameLst>
                                          <p:attrName>style.visibility</p:attrName>
                                        </p:attrNameLst>
                                      </p:cBhvr>
                                      <p:to>
                                        <p:strVal val="visible"/>
                                      </p:to>
                                    </p:set>
                                    <p:animEffect transition="in" filter="wipe(left)">
                                      <p:cBhvr>
                                        <p:cTn id="38" dur="500"/>
                                        <p:tgtEl>
                                          <p:spTgt spid="112662"/>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3"/>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112665"/>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nodeType="clickEffect">
                                  <p:stCondLst>
                                    <p:cond delay="0"/>
                                  </p:stCondLst>
                                  <p:childTnLst>
                                    <p:set>
                                      <p:cBhvr>
                                        <p:cTn id="48" dur="1" fill="hold">
                                          <p:stCondLst>
                                            <p:cond delay="0"/>
                                          </p:stCondLst>
                                        </p:cTn>
                                        <p:tgtEl>
                                          <p:spTgt spid="5"/>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6"/>
                                        </p:tgtEl>
                                        <p:attrNameLst>
                                          <p:attrName>style.visibility</p:attrName>
                                        </p:attrNameLst>
                                      </p:cBhvr>
                                      <p:to>
                                        <p:strVal val="visible"/>
                                      </p:to>
                                    </p:set>
                                  </p:childTnLst>
                                </p:cTn>
                              </p:par>
                              <p:par>
                                <p:cTn id="51" presetID="0" presetClass="path" presetSubtype="0" accel="50000" decel="50000" fill="hold" nodeType="withEffect">
                                  <p:stCondLst>
                                    <p:cond delay="0"/>
                                  </p:stCondLst>
                                  <p:childTnLst>
                                    <p:animMotion origin="layout" path="M -0.04722 0.00047 L -3.61111E-6 -2.22222E-6 " pathEditMode="relative" rAng="0" ptsTypes="AA">
                                      <p:cBhvr>
                                        <p:cTn id="52" dur="1000" fill="hold"/>
                                        <p:tgtEl>
                                          <p:spTgt spid="6"/>
                                        </p:tgtEl>
                                        <p:attrNameLst>
                                          <p:attrName>ppt_x</p:attrName>
                                          <p:attrName>ppt_y</p:attrName>
                                        </p:attrNameLst>
                                      </p:cBhvr>
                                      <p:rCtr x="2300" y="0"/>
                                    </p:animMotion>
                                  </p:childTnLst>
                                </p:cTn>
                              </p:par>
                            </p:childTnLst>
                          </p:cTn>
                        </p:par>
                      </p:childTnLst>
                    </p:cTn>
                  </p:par>
                  <p:par>
                    <p:cTn id="53" fill="hold">
                      <p:stCondLst>
                        <p:cond delay="indefinite"/>
                      </p:stCondLst>
                      <p:childTnLst>
                        <p:par>
                          <p:cTn id="54" fill="hold">
                            <p:stCondLst>
                              <p:cond delay="0"/>
                            </p:stCondLst>
                            <p:childTnLst>
                              <p:par>
                                <p:cTn id="55" presetID="23" presetClass="entr" presetSubtype="16" fill="hold" grpId="0" nodeType="clickEffect">
                                  <p:stCondLst>
                                    <p:cond delay="0"/>
                                  </p:stCondLst>
                                  <p:childTnLst>
                                    <p:set>
                                      <p:cBhvr>
                                        <p:cTn id="56" dur="1" fill="hold">
                                          <p:stCondLst>
                                            <p:cond delay="0"/>
                                          </p:stCondLst>
                                        </p:cTn>
                                        <p:tgtEl>
                                          <p:spTgt spid="112666"/>
                                        </p:tgtEl>
                                        <p:attrNameLst>
                                          <p:attrName>style.visibility</p:attrName>
                                        </p:attrNameLst>
                                      </p:cBhvr>
                                      <p:to>
                                        <p:strVal val="visible"/>
                                      </p:to>
                                    </p:set>
                                    <p:anim calcmode="lin" valueType="num">
                                      <p:cBhvr>
                                        <p:cTn id="57" dur="500" fill="hold"/>
                                        <p:tgtEl>
                                          <p:spTgt spid="112666"/>
                                        </p:tgtEl>
                                        <p:attrNameLst>
                                          <p:attrName>ppt_w</p:attrName>
                                        </p:attrNameLst>
                                      </p:cBhvr>
                                      <p:tavLst>
                                        <p:tav tm="0">
                                          <p:val>
                                            <p:fltVal val="0.000000"/>
                                          </p:val>
                                        </p:tav>
                                        <p:tav tm="100000">
                                          <p:val>
                                            <p:strVal val="#ppt_w"/>
                                          </p:val>
                                        </p:tav>
                                      </p:tavLst>
                                    </p:anim>
                                    <p:anim calcmode="lin" valueType="num">
                                      <p:cBhvr>
                                        <p:cTn id="58" dur="500" fill="hold"/>
                                        <p:tgtEl>
                                          <p:spTgt spid="112666"/>
                                        </p:tgtEl>
                                        <p:attrNameLst>
                                          <p:attrName>ppt_h</p:attrName>
                                        </p:attrNameLst>
                                      </p:cBhvr>
                                      <p:tavLst>
                                        <p:tav tm="0">
                                          <p:val>
                                            <p:fltVal val="0.000000"/>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12663"/>
                                        </p:tgtEl>
                                        <p:attrNameLst>
                                          <p:attrName>style.visibility</p:attrName>
                                        </p:attrNameLst>
                                      </p:cBhvr>
                                      <p:to>
                                        <p:strVal val="visible"/>
                                      </p:to>
                                    </p:set>
                                    <p:animEffect transition="in" filter="wipe(left)">
                                      <p:cBhvr>
                                        <p:cTn id="63" dur="1000"/>
                                        <p:tgtEl>
                                          <p:spTgt spid="112663"/>
                                        </p:tgtEl>
                                      </p:cBhvr>
                                    </p:animEffect>
                                  </p:childTnLst>
                                </p:cTn>
                              </p:par>
                            </p:childTnLst>
                          </p:cTn>
                        </p:par>
                      </p:childTnLst>
                    </p:cTn>
                  </p:par>
                  <p:par>
                    <p:cTn id="64" fill="hold">
                      <p:stCondLst>
                        <p:cond delay="indefinite"/>
                      </p:stCondLst>
                      <p:childTnLst>
                        <p:par>
                          <p:cTn id="65" fill="hold">
                            <p:stCondLst>
                              <p:cond delay="0"/>
                            </p:stCondLst>
                            <p:childTnLst>
                              <p:par>
                                <p:cTn id="66" presetID="19" presetClass="entr" presetSubtype="10" fill="hold" nodeType="clickEffect">
                                  <p:stCondLst>
                                    <p:cond delay="0"/>
                                  </p:stCondLst>
                                  <p:childTnLst>
                                    <p:set>
                                      <p:cBhvr>
                                        <p:cTn id="67" dur="1" fill="hold">
                                          <p:stCondLst>
                                            <p:cond delay="0"/>
                                          </p:stCondLst>
                                        </p:cTn>
                                        <p:tgtEl>
                                          <p:spTgt spid="6"/>
                                        </p:tgtEl>
                                        <p:attrNameLst>
                                          <p:attrName>style.visibility</p:attrName>
                                        </p:attrNameLst>
                                      </p:cBhvr>
                                      <p:to>
                                        <p:strVal val="visible"/>
                                      </p:to>
                                    </p:set>
                                    <p:anim calcmode="lin" valueType="num">
                                      <p:cBhvr>
                                        <p:cTn id="68" dur="500" fill="hold"/>
                                        <p:tgtEl>
                                          <p:spTgt spid="6"/>
                                        </p:tgtEl>
                                        <p:attrNameLst>
                                          <p:attrName>ppt_w</p:attrName>
                                        </p:attrNameLst>
                                      </p:cBhvr>
                                      <p:tavLst>
                                        <p:tav tm="0" fmla="#ppt_w*sin(2.5*pi*$)">
                                          <p:val>
                                            <p:fltVal val="0.000000"/>
                                          </p:val>
                                        </p:tav>
                                        <p:tav tm="100000">
                                          <p:val>
                                            <p:fltVal val="1.000000"/>
                                          </p:val>
                                        </p:tav>
                                      </p:tavLst>
                                    </p:anim>
                                    <p:anim calcmode="lin" valueType="num">
                                      <p:cBhvr>
                                        <p:cTn id="69" dur="500" fill="hold"/>
                                        <p:tgtEl>
                                          <p:spTgt spid="6"/>
                                        </p:tgtEl>
                                        <p:attrNameLst>
                                          <p:attrName>ppt_h</p:attrName>
                                        </p:attrNameLst>
                                      </p:cBhvr>
                                      <p:tavLst>
                                        <p:tav tm="0">
                                          <p:val>
                                            <p:strVal val="#ppt_h"/>
                                          </p:val>
                                        </p:tav>
                                        <p:tav tm="100000">
                                          <p:val>
                                            <p:strVal val="#ppt_h"/>
                                          </p:val>
                                        </p:tav>
                                      </p:tavLst>
                                    </p:anim>
                                  </p:childTnLst>
                                </p:cTn>
                              </p:par>
                              <p:par>
                                <p:cTn id="70" presetID="4" presetClass="entr" presetSubtype="16" fill="hold" grpId="0" nodeType="withEffect">
                                  <p:stCondLst>
                                    <p:cond delay="0"/>
                                  </p:stCondLst>
                                  <p:childTnLst>
                                    <p:set>
                                      <p:cBhvr>
                                        <p:cTn id="71" dur="1" fill="hold">
                                          <p:stCondLst>
                                            <p:cond delay="0"/>
                                          </p:stCondLst>
                                        </p:cTn>
                                        <p:tgtEl>
                                          <p:spTgt spid="112670"/>
                                        </p:tgtEl>
                                        <p:attrNameLst>
                                          <p:attrName>style.visibility</p:attrName>
                                        </p:attrNameLst>
                                      </p:cBhvr>
                                      <p:to>
                                        <p:strVal val="visible"/>
                                      </p:to>
                                    </p:set>
                                    <p:animEffect transition="in" filter="box(in)">
                                      <p:cBhvr>
                                        <p:cTn id="72" dur="500"/>
                                        <p:tgtEl>
                                          <p:spTgt spid="11267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12664"/>
                                        </p:tgtEl>
                                        <p:attrNameLst>
                                          <p:attrName>style.visibility</p:attrName>
                                        </p:attrNameLst>
                                      </p:cBhvr>
                                      <p:to>
                                        <p:strVal val="visible"/>
                                      </p:to>
                                    </p:set>
                                    <p:animEffect transition="in" filter="wipe(left)">
                                      <p:cBhvr>
                                        <p:cTn id="77" dur="1000"/>
                                        <p:tgtEl>
                                          <p:spTgt spid="1126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bldLvl="0" animBg="1"/>
      <p:bldP spid="112662" grpId="0"/>
      <p:bldP spid="112663" grpId="0"/>
      <p:bldP spid="112664" grpId="0"/>
      <p:bldP spid="112665" grpId="0"/>
      <p:bldP spid="112665" grpId="1"/>
      <p:bldP spid="112666" grpId="0" bldLvl="0" animBg="1"/>
      <p:bldP spid="11267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 name="组合 6"/>
          <p:cNvGrpSpPr/>
          <p:nvPr/>
        </p:nvGrpSpPr>
        <p:grpSpPr>
          <a:xfrm>
            <a:off x="4556125" y="1815465"/>
            <a:ext cx="6254115" cy="930910"/>
            <a:chOff x="7175" y="2859"/>
            <a:chExt cx="9849" cy="1466"/>
          </a:xfrm>
        </p:grpSpPr>
        <p:sp>
          <p:nvSpPr>
            <p:cNvPr id="4" name="矩形 3"/>
            <p:cNvSpPr/>
            <p:nvPr/>
          </p:nvSpPr>
          <p:spPr>
            <a:xfrm>
              <a:off x="7175" y="2859"/>
              <a:ext cx="9728" cy="1467"/>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Text Box 16"/>
            <p:cNvSpPr txBox="1">
              <a:spLocks noChangeArrowheads="1"/>
            </p:cNvSpPr>
            <p:nvPr/>
          </p:nvSpPr>
          <p:spPr bwMode="auto">
            <a:xfrm>
              <a:off x="7512" y="3213"/>
              <a:ext cx="9512" cy="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62" tIns="48381" rIns="96762" bIns="48381">
              <a:spAutoFit/>
            </a:bodyPr>
            <a:lstStyle>
              <a:lvl1pPr defTabSz="968375">
                <a:defRPr>
                  <a:solidFill>
                    <a:schemeClr val="tx1"/>
                  </a:solidFill>
                  <a:latin typeface="Gulim" panose="020B0600000101010101" pitchFamily="34" charset="-127"/>
                  <a:ea typeface="Gulim" panose="020B0600000101010101" pitchFamily="34" charset="-127"/>
                </a:defRPr>
              </a:lvl1pPr>
              <a:lvl2pPr marL="742950" indent="-285750" defTabSz="968375">
                <a:defRPr>
                  <a:solidFill>
                    <a:schemeClr val="tx1"/>
                  </a:solidFill>
                  <a:latin typeface="Gulim" panose="020B0600000101010101" pitchFamily="34" charset="-127"/>
                  <a:ea typeface="Gulim" panose="020B0600000101010101" pitchFamily="34" charset="-127"/>
                </a:defRPr>
              </a:lvl2pPr>
              <a:lvl3pPr marL="1143000" indent="-228600" defTabSz="968375">
                <a:defRPr>
                  <a:solidFill>
                    <a:schemeClr val="tx1"/>
                  </a:solidFill>
                  <a:latin typeface="Gulim" panose="020B0600000101010101" pitchFamily="34" charset="-127"/>
                  <a:ea typeface="Gulim" panose="020B0600000101010101" pitchFamily="34" charset="-127"/>
                </a:defRPr>
              </a:lvl3pPr>
              <a:lvl4pPr marL="1600200" indent="-228600" defTabSz="968375">
                <a:defRPr>
                  <a:solidFill>
                    <a:schemeClr val="tx1"/>
                  </a:solidFill>
                  <a:latin typeface="Gulim" panose="020B0600000101010101" pitchFamily="34" charset="-127"/>
                  <a:ea typeface="Gulim" panose="020B0600000101010101" pitchFamily="34" charset="-127"/>
                </a:defRPr>
              </a:lvl4pPr>
              <a:lvl5pPr marL="2057400" indent="-228600" defTabSz="968375">
                <a:defRPr>
                  <a:solidFill>
                    <a:schemeClr val="tx1"/>
                  </a:solidFill>
                  <a:latin typeface="Gulim" panose="020B0600000101010101" pitchFamily="34" charset="-127"/>
                  <a:ea typeface="Gulim" panose="020B0600000101010101" pitchFamily="34" charset="-127"/>
                </a:defRPr>
              </a:lvl5pPr>
              <a:lvl6pPr marL="2514600" indent="-228600" defTabSz="968375"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defTabSz="968375"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defTabSz="968375"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defTabSz="968375"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latinLnBrk="1">
                <a:lnSpc>
                  <a:spcPct val="120000"/>
                </a:lnSpc>
                <a:buSzPct val="100000"/>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连接圆心和圆上任意一点的线段叫做</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半径</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 name="组合 7"/>
          <p:cNvGrpSpPr/>
          <p:nvPr/>
        </p:nvGrpSpPr>
        <p:grpSpPr>
          <a:xfrm>
            <a:off x="4556125" y="3427730"/>
            <a:ext cx="6610985" cy="930910"/>
            <a:chOff x="7175" y="5398"/>
            <a:chExt cx="10411" cy="1466"/>
          </a:xfrm>
        </p:grpSpPr>
        <p:sp>
          <p:nvSpPr>
            <p:cNvPr id="5" name="矩形 4"/>
            <p:cNvSpPr/>
            <p:nvPr/>
          </p:nvSpPr>
          <p:spPr>
            <a:xfrm>
              <a:off x="7175" y="5398"/>
              <a:ext cx="9728" cy="1467"/>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Text Box 17"/>
            <p:cNvSpPr txBox="1">
              <a:spLocks noChangeArrowheads="1"/>
            </p:cNvSpPr>
            <p:nvPr/>
          </p:nvSpPr>
          <p:spPr bwMode="auto">
            <a:xfrm>
              <a:off x="7320" y="5663"/>
              <a:ext cx="10267" cy="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62" tIns="48381" rIns="96762" bIns="48381">
              <a:spAutoFit/>
            </a:bodyPr>
            <a:lstStyle>
              <a:lvl1pPr defTabSz="968375">
                <a:defRPr>
                  <a:solidFill>
                    <a:schemeClr val="tx1"/>
                  </a:solidFill>
                  <a:latin typeface="Gulim" panose="020B0600000101010101" pitchFamily="34" charset="-127"/>
                  <a:ea typeface="Gulim" panose="020B0600000101010101" pitchFamily="34" charset="-127"/>
                </a:defRPr>
              </a:lvl1pPr>
              <a:lvl2pPr marL="742950" indent="-285750" defTabSz="968375">
                <a:defRPr>
                  <a:solidFill>
                    <a:schemeClr val="tx1"/>
                  </a:solidFill>
                  <a:latin typeface="Gulim" panose="020B0600000101010101" pitchFamily="34" charset="-127"/>
                  <a:ea typeface="Gulim" panose="020B0600000101010101" pitchFamily="34" charset="-127"/>
                </a:defRPr>
              </a:lvl2pPr>
              <a:lvl3pPr marL="1143000" indent="-228600" defTabSz="968375">
                <a:defRPr>
                  <a:solidFill>
                    <a:schemeClr val="tx1"/>
                  </a:solidFill>
                  <a:latin typeface="Gulim" panose="020B0600000101010101" pitchFamily="34" charset="-127"/>
                  <a:ea typeface="Gulim" panose="020B0600000101010101" pitchFamily="34" charset="-127"/>
                </a:defRPr>
              </a:lvl3pPr>
              <a:lvl4pPr marL="1600200" indent="-228600" defTabSz="968375">
                <a:defRPr>
                  <a:solidFill>
                    <a:schemeClr val="tx1"/>
                  </a:solidFill>
                  <a:latin typeface="Gulim" panose="020B0600000101010101" pitchFamily="34" charset="-127"/>
                  <a:ea typeface="Gulim" panose="020B0600000101010101" pitchFamily="34" charset="-127"/>
                </a:defRPr>
              </a:lvl4pPr>
              <a:lvl5pPr marL="2057400" indent="-228600" defTabSz="968375">
                <a:defRPr>
                  <a:solidFill>
                    <a:schemeClr val="tx1"/>
                  </a:solidFill>
                  <a:latin typeface="Gulim" panose="020B0600000101010101" pitchFamily="34" charset="-127"/>
                  <a:ea typeface="Gulim" panose="020B0600000101010101" pitchFamily="34" charset="-127"/>
                </a:defRPr>
              </a:lvl5pPr>
              <a:lvl6pPr marL="2514600" indent="-228600" defTabSz="968375"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defTabSz="968375"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defTabSz="968375"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defTabSz="968375"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latinLnBrk="1">
                <a:lnSpc>
                  <a:spcPct val="120000"/>
                </a:lnSpc>
                <a:buSzPct val="100000"/>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通过圆心并且两端都在圆上的线段叫做</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直径</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4" name="Oval 2"/>
          <p:cNvSpPr>
            <a:spLocks noChangeArrowheads="1"/>
          </p:cNvSpPr>
          <p:nvPr/>
        </p:nvSpPr>
        <p:spPr bwMode="auto">
          <a:xfrm>
            <a:off x="1249541" y="1664782"/>
            <a:ext cx="3048000" cy="3048000"/>
          </a:xfrm>
          <a:prstGeom prst="ellipse">
            <a:avLst/>
          </a:prstGeom>
          <a:noFill/>
          <a:ln w="38100">
            <a:solidFill>
              <a:srgbClr val="FF0000"/>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zh-CN" sz="2400">
              <a:latin typeface="微软雅黑" panose="020B0503020204020204" pitchFamily="34" charset="-122"/>
              <a:ea typeface="微软雅黑" panose="020B0503020204020204" pitchFamily="34" charset="-122"/>
            </a:endParaRPr>
          </a:p>
        </p:txBody>
      </p:sp>
      <p:sp>
        <p:nvSpPr>
          <p:cNvPr id="25" name="Line 3"/>
          <p:cNvSpPr>
            <a:spLocks noChangeShapeType="1"/>
          </p:cNvSpPr>
          <p:nvPr/>
        </p:nvSpPr>
        <p:spPr bwMode="auto">
          <a:xfrm rot="5411490">
            <a:off x="2781478" y="1744475"/>
            <a:ext cx="3175" cy="3048000"/>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a:lstStyle/>
          <a:p>
            <a:endParaRPr lang="zh-CN" altLang="en-US" sz="2800" b="1">
              <a:latin typeface="楷体" panose="02010609060101010101" charset="-122"/>
              <a:ea typeface="楷体" panose="02010609060101010101" charset="-122"/>
            </a:endParaRPr>
          </a:p>
        </p:txBody>
      </p:sp>
      <p:sp>
        <p:nvSpPr>
          <p:cNvPr id="26" name="Text Box 4"/>
          <p:cNvSpPr txBox="1">
            <a:spLocks noChangeArrowheads="1"/>
          </p:cNvSpPr>
          <p:nvPr/>
        </p:nvSpPr>
        <p:spPr bwMode="auto">
          <a:xfrm>
            <a:off x="2422702" y="2658201"/>
            <a:ext cx="762000"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eaLnBrk="1" latinLnBrk="1" hangingPunct="1">
              <a:spcBef>
                <a:spcPct val="50000"/>
              </a:spcBef>
              <a:buFont typeface="Arial" panose="020B0604020202020204" pitchFamily="34" charset="0"/>
              <a:buNone/>
            </a:pPr>
            <a:r>
              <a:rPr lang="en-US" altLang="zh-CN" sz="6600">
                <a:solidFill>
                  <a:srgbClr val="FF5050"/>
                </a:solidFill>
                <a:latin typeface="微软雅黑" panose="020B0503020204020204" pitchFamily="34" charset="-122"/>
                <a:ea typeface="微软雅黑" panose="020B0503020204020204" pitchFamily="34" charset="-122"/>
              </a:rPr>
              <a:t>·</a:t>
            </a:r>
            <a:endParaRPr lang="en-US" altLang="zh-CN" sz="6600">
              <a:solidFill>
                <a:srgbClr val="FF5050"/>
              </a:solidFill>
              <a:latin typeface="微软雅黑" panose="020B0503020204020204" pitchFamily="34" charset="-122"/>
              <a:ea typeface="微软雅黑" panose="020B0503020204020204" pitchFamily="34" charset="-122"/>
            </a:endParaRPr>
          </a:p>
        </p:txBody>
      </p:sp>
      <p:sp>
        <p:nvSpPr>
          <p:cNvPr id="27" name="Text Box 5"/>
          <p:cNvSpPr txBox="1">
            <a:spLocks noChangeArrowheads="1"/>
          </p:cNvSpPr>
          <p:nvPr/>
        </p:nvSpPr>
        <p:spPr bwMode="auto">
          <a:xfrm>
            <a:off x="2706866" y="3211959"/>
            <a:ext cx="609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400" i="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O</a:t>
            </a:r>
            <a:endParaRPr lang="en-US" altLang="zh-CN" sz="2400" i="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8" name="Text Box 6"/>
          <p:cNvSpPr txBox="1">
            <a:spLocks noChangeArrowheads="1"/>
          </p:cNvSpPr>
          <p:nvPr/>
        </p:nvSpPr>
        <p:spPr bwMode="auto">
          <a:xfrm>
            <a:off x="2260143" y="3580577"/>
            <a:ext cx="914400" cy="460375"/>
          </a:xfrm>
          <a:prstGeom prst="rect">
            <a:avLst/>
          </a:prstGeom>
          <a:noFill/>
          <a:ln w="9525">
            <a:noFill/>
            <a:miter lim="800000"/>
          </a:ln>
          <a:effectLst/>
        </p:spPr>
        <p:txBody>
          <a:bodyPr>
            <a:spAutoFit/>
          </a:bodyPr>
          <a:lstStyle/>
          <a:p>
            <a:pPr algn="ctr" eaLnBrk="1" latinLnBrk="1" hangingPunct="1">
              <a:spcBef>
                <a:spcPct val="50000"/>
              </a:spcBef>
              <a:defRPr/>
            </a:pPr>
            <a:r>
              <a:rPr kumimoji="1" lang="zh-CN" altLang="en-US" sz="240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圆心</a:t>
            </a:r>
            <a:endParaRPr kumimoji="1" lang="zh-CN" altLang="en-US" sz="240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29" name="Line 7"/>
          <p:cNvSpPr>
            <a:spLocks noChangeShapeType="1"/>
          </p:cNvSpPr>
          <p:nvPr/>
        </p:nvSpPr>
        <p:spPr bwMode="auto">
          <a:xfrm flipV="1">
            <a:off x="2788463" y="2469327"/>
            <a:ext cx="1295400" cy="79200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sz="2800" b="1">
              <a:latin typeface="楷体" panose="02010609060101010101" charset="-122"/>
              <a:ea typeface="楷体" panose="02010609060101010101" charset="-122"/>
            </a:endParaRPr>
          </a:p>
        </p:txBody>
      </p:sp>
      <p:sp>
        <p:nvSpPr>
          <p:cNvPr id="30" name="Text Box 8"/>
          <p:cNvSpPr txBox="1">
            <a:spLocks noChangeArrowheads="1"/>
          </p:cNvSpPr>
          <p:nvPr/>
        </p:nvSpPr>
        <p:spPr bwMode="auto">
          <a:xfrm rot="20485576">
            <a:off x="2386191" y="2398207"/>
            <a:ext cx="1498600" cy="460375"/>
          </a:xfrm>
          <a:prstGeom prst="rect">
            <a:avLst/>
          </a:prstGeom>
          <a:noFill/>
          <a:ln w="9525">
            <a:noFill/>
            <a:miter lim="800000"/>
          </a:ln>
          <a:effectLst/>
        </p:spPr>
        <p:txBody>
          <a:bodyPr>
            <a:spAutoFit/>
          </a:bodyPr>
          <a:lstStyle/>
          <a:p>
            <a:pPr eaLnBrk="1" latinLnBrk="1" hangingPunct="1">
              <a:spcBef>
                <a:spcPct val="50000"/>
              </a:spcBef>
              <a:defRPr/>
            </a:pPr>
            <a:r>
              <a:rPr kumimoji="1" lang="en-US" altLang="zh-CN" sz="240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rPr>
              <a:t>半径</a:t>
            </a:r>
            <a:r>
              <a:rPr kumimoji="1" lang="en-US" altLang="zh-CN" sz="2400" i="1"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rPr>
              <a:t>r</a:t>
            </a:r>
            <a:endParaRPr kumimoji="1" lang="en-US" altLang="zh-CN" sz="2400" i="1"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Text Box 9"/>
          <p:cNvSpPr txBox="1">
            <a:spLocks noChangeArrowheads="1"/>
          </p:cNvSpPr>
          <p:nvPr/>
        </p:nvSpPr>
        <p:spPr bwMode="auto">
          <a:xfrm>
            <a:off x="1249680" y="2736215"/>
            <a:ext cx="1597025" cy="460375"/>
          </a:xfrm>
          <a:prstGeom prst="rect">
            <a:avLst/>
          </a:prstGeom>
          <a:noFill/>
          <a:ln w="9525">
            <a:noFill/>
            <a:miter lim="800000"/>
          </a:ln>
          <a:effectLst/>
        </p:spPr>
        <p:txBody>
          <a:bodyPr wrap="square">
            <a:spAutoFit/>
          </a:bodyPr>
          <a:lstStyle/>
          <a:p>
            <a:pPr eaLnBrk="1" latinLnBrk="1" hangingPunct="1">
              <a:spcBef>
                <a:spcPct val="50000"/>
              </a:spcBef>
              <a:defRPr/>
            </a:pP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rPr>
              <a:t>直径</a:t>
            </a:r>
            <a:r>
              <a:rPr kumimoji="1" lang="en-US" altLang="zh-CN" sz="2400" i="1"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rPr>
              <a:t>d</a:t>
            </a:r>
            <a:endParaRPr kumimoji="1" lang="zh-CN" altLang="en-US" sz="2400" i="1"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Text Box 10"/>
          <p:cNvSpPr txBox="1">
            <a:spLocks noChangeArrowheads="1"/>
          </p:cNvSpPr>
          <p:nvPr/>
        </p:nvSpPr>
        <p:spPr bwMode="auto">
          <a:xfrm>
            <a:off x="3565703" y="2130493"/>
            <a:ext cx="1066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eaLnBrk="1" latinLnBrk="1" hangingPunct="1">
              <a:spcBef>
                <a:spcPct val="50000"/>
              </a:spcBef>
              <a:buFont typeface="Arial" panose="020B0604020202020204" pitchFamily="34" charset="0"/>
              <a:buNone/>
            </a:pPr>
            <a:r>
              <a:rPr lang="en-US" altLang="zh-CN" sz="2400" dirty="0">
                <a:solidFill>
                  <a:srgbClr val="FF66FF"/>
                </a:solidFill>
                <a:latin typeface="微软雅黑" panose="020B0503020204020204" pitchFamily="34" charset="-122"/>
                <a:ea typeface="微软雅黑" panose="020B0503020204020204" pitchFamily="34" charset="-122"/>
              </a:rPr>
              <a:t>·</a:t>
            </a:r>
            <a:endParaRPr lang="en-US" altLang="zh-CN" sz="2400" dirty="0">
              <a:solidFill>
                <a:srgbClr val="FF66F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352040" y="4885690"/>
            <a:ext cx="8517255" cy="930910"/>
            <a:chOff x="3704" y="7694"/>
            <a:chExt cx="13413" cy="1466"/>
          </a:xfrm>
        </p:grpSpPr>
        <p:sp>
          <p:nvSpPr>
            <p:cNvPr id="6" name="矩形 5"/>
            <p:cNvSpPr/>
            <p:nvPr/>
          </p:nvSpPr>
          <p:spPr>
            <a:xfrm>
              <a:off x="3704" y="7694"/>
              <a:ext cx="13200" cy="1467"/>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959" y="8065"/>
              <a:ext cx="13159" cy="725"/>
            </a:xfrm>
            <a:prstGeom prst="rect">
              <a:avLst/>
            </a:prstGeom>
            <a:noFill/>
          </p:spPr>
          <p:txBody>
            <a:bodyPr wrap="none" rtlCol="0" anchor="t">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用圆规画圆时，针尖所在的点叫做</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圆心</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，一般用字母</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O</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表示。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2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2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3" presetClass="entr" presetSubtype="528" fill="hold" grpId="0" nodeType="click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ppt_w</p:attrName>
                                        </p:attrNameLst>
                                      </p:cBhvr>
                                      <p:tavLst>
                                        <p:tav tm="0">
                                          <p:val>
                                            <p:fltVal val="0"/>
                                          </p:val>
                                        </p:tav>
                                        <p:tav tm="100000">
                                          <p:val>
                                            <p:strVal val="#ppt_w"/>
                                          </p:val>
                                        </p:tav>
                                      </p:tavLst>
                                    </p:anim>
                                    <p:anim calcmode="lin" valueType="num">
                                      <p:cBhvr>
                                        <p:cTn id="17" dur="500" fill="hold"/>
                                        <p:tgtEl>
                                          <p:spTgt spid="27"/>
                                        </p:tgtEl>
                                        <p:attrNameLst>
                                          <p:attrName>ppt_h</p:attrName>
                                        </p:attrNameLst>
                                      </p:cBhvr>
                                      <p:tavLst>
                                        <p:tav tm="0">
                                          <p:val>
                                            <p:fltVal val="0"/>
                                          </p:val>
                                        </p:tav>
                                        <p:tav tm="100000">
                                          <p:val>
                                            <p:strVal val="#ppt_h"/>
                                          </p:val>
                                        </p:tav>
                                      </p:tavLst>
                                    </p:anim>
                                    <p:anim calcmode="lin" valueType="num">
                                      <p:cBhvr>
                                        <p:cTn id="18" dur="500" fill="hold"/>
                                        <p:tgtEl>
                                          <p:spTgt spid="27"/>
                                        </p:tgtEl>
                                        <p:attrNameLst>
                                          <p:attrName>ppt_x</p:attrName>
                                        </p:attrNameLst>
                                      </p:cBhvr>
                                      <p:tavLst>
                                        <p:tav tm="0">
                                          <p:val>
                                            <p:fltVal val="0.5"/>
                                          </p:val>
                                        </p:tav>
                                        <p:tav tm="100000">
                                          <p:val>
                                            <p:strVal val="#ppt_x"/>
                                          </p:val>
                                        </p:tav>
                                      </p:tavLst>
                                    </p:anim>
                                    <p:anim calcmode="lin" valueType="num">
                                      <p:cBhvr>
                                        <p:cTn id="19" dur="500" fill="hold"/>
                                        <p:tgtEl>
                                          <p:spTgt spid="27"/>
                                        </p:tgtEl>
                                        <p:attrNameLst>
                                          <p:attrName>ppt_y</p:attrName>
                                        </p:attrNameLst>
                                      </p:cBhvr>
                                      <p:tavLst>
                                        <p:tav tm="0">
                                          <p:val>
                                            <p:fltVal val="0.5"/>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499"/>
                                          </p:stCondLst>
                                        </p:cTn>
                                        <p:tgtEl>
                                          <p:spTgt spid="3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left)">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down)">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500"/>
                                        <p:tgtEl>
                                          <p:spTgt spid="2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left)">
                                      <p:cBhvr>
                                        <p:cTn id="58" dur="500"/>
                                        <p:tgtEl>
                                          <p:spTgt spid="3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down)">
                                      <p:cBhvr>
                                        <p:cTn id="6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p:bldP spid="27" grpId="0"/>
      <p:bldP spid="28" grpId="0" bldLvl="0" animBg="1"/>
      <p:bldP spid="29" grpId="0" bldLvl="0" animBg="1"/>
      <p:bldP spid="30" grpId="0" bldLvl="0" animBg="1"/>
      <p:bldP spid="31" grpId="0" bldLvl="0" animBg="1"/>
      <p:bldP spid="32" grpId="0"/>
    </p:bldLst>
  </p:timing>
</p:sld>
</file>

<file path=ppt/tags/tag1.xml><?xml version="1.0" encoding="utf-8"?>
<p:tagLst xmlns:p="http://schemas.openxmlformats.org/presentationml/2006/main">
  <p:tag name="KSO_WM_UNIT_PLACING_PICTURE_USER_VIEWPORT" val="{&quot;height&quot;:4395,&quot;width&quot;:5837.500787401575}"/>
</p:tagLst>
</file>

<file path=ppt/tags/tag2.xml><?xml version="1.0" encoding="utf-8"?>
<p:tagLst xmlns:p="http://schemas.openxmlformats.org/presentationml/2006/main">
  <p:tag name="KSO_WM_UNIT_PLACING_PICTURE_USER_VIEWPORT" val="{&quot;height&quot;:4395,&quot;width&quot;:5667.500787401575}"/>
</p:tagLst>
</file>

<file path=ppt/tags/tag3.xml><?xml version="1.0" encoding="utf-8"?>
<p:tagLst xmlns:p="http://schemas.openxmlformats.org/presentationml/2006/main">
  <p:tag name="KSO_WM_UNIT_PLACING_PICTURE_USER_VIEWPORT" val="{&quot;height&quot;:3053,&quot;width&quot;:2726}"/>
</p:tagLst>
</file>

<file path=ppt/tags/tag4.xml><?xml version="1.0" encoding="utf-8"?>
<p:tagLst xmlns:p="http://schemas.openxmlformats.org/presentationml/2006/main">
  <p:tag name="KSO_WM_UNIT_PLACING_PICTURE_USER_VIEWPORT" val="{&quot;height&quot;:3053,&quot;width&quot;:2726}"/>
</p:tagLst>
</file>

<file path=ppt/tags/tag5.xml><?xml version="1.0" encoding="utf-8"?>
<p:tagLst xmlns:p="http://schemas.openxmlformats.org/presentationml/2006/main">
  <p:tag name="KSO_WM_UNIT_PLACING_PICTURE_USER_VIEWPORT" val="{&quot;height&quot;:1283,&quot;width&quot;:5795}"/>
</p:tagLst>
</file>

<file path=ppt/tags/tag6.xml><?xml version="1.0" encoding="utf-8"?>
<p:tagLst xmlns:p="http://schemas.openxmlformats.org/presentationml/2006/main">
  <p:tag name="KSO_WM_UNIT_PLACING_PICTURE_USER_VIEWPORT" val="{&quot;height&quot;:1193,&quot;width&quot;:6120}"/>
</p:tagLst>
</file>

<file path=ppt/tags/tag7.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1158</Words>
  <Application>WPS 演示</Application>
  <PresentationFormat>宽屏</PresentationFormat>
  <Paragraphs>259</Paragraphs>
  <Slides>21</Slides>
  <Notes>0</Notes>
  <HiddenSlides>0</HiddenSlides>
  <MMClips>0</MMClips>
  <ScaleCrop>false</ScaleCrop>
  <HeadingPairs>
    <vt:vector size="8" baseType="variant">
      <vt:variant>
        <vt:lpstr>已用的字体</vt:lpstr>
      </vt:variant>
      <vt:variant>
        <vt:i4>16</vt:i4>
      </vt:variant>
      <vt:variant>
        <vt:lpstr>主题</vt:lpstr>
      </vt:variant>
      <vt:variant>
        <vt:i4>2</vt:i4>
      </vt:variant>
      <vt:variant>
        <vt:lpstr>嵌入 OLE 服务器</vt:lpstr>
      </vt:variant>
      <vt:variant>
        <vt:i4>1</vt:i4>
      </vt:variant>
      <vt:variant>
        <vt:lpstr>幻灯片标题</vt:lpstr>
      </vt:variant>
      <vt:variant>
        <vt:i4>21</vt:i4>
      </vt:variant>
    </vt:vector>
  </HeadingPairs>
  <TitlesOfParts>
    <vt:vector size="40" baseType="lpstr">
      <vt:lpstr>Arial</vt:lpstr>
      <vt:lpstr>宋体</vt:lpstr>
      <vt:lpstr>Wingdings</vt:lpstr>
      <vt:lpstr>微软雅黑</vt:lpstr>
      <vt:lpstr>Wingdings</vt:lpstr>
      <vt:lpstr>Times New Roman</vt:lpstr>
      <vt:lpstr>Gulim</vt:lpstr>
      <vt:lpstr>楷体</vt:lpstr>
      <vt:lpstr>Arial Unicode MS</vt:lpstr>
      <vt:lpstr>等线</vt:lpstr>
      <vt:lpstr>黑体</vt:lpstr>
      <vt:lpstr>Times New Roman</vt:lpstr>
      <vt:lpstr>Calibri</vt:lpstr>
      <vt:lpstr>Cambria</vt:lpstr>
      <vt:lpstr>Arial</vt:lpstr>
      <vt:lpstr>等线</vt:lpstr>
      <vt:lpstr>Office 主题​​</vt:lpstr>
      <vt:lpstr>自定义设计方案</vt:lpstr>
      <vt:lpstr>Photoshop.Image.9</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2023-09-28T14:29:45Z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D2CEDDB2756A4FC29CDAF77EABC1F12D</vt:lpwstr>
  </property>
</Properties>
</file>